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205400" cx="32404050"/>
  <p:notesSz cx="6858000" cy="9144000"/>
  <p:embeddedFontLst>
    <p:embeddedFont>
      <p:font typeface="PT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PTSans-boldItalic.fntdata"/><Relationship Id="rId9" Type="http://schemas.openxmlformats.org/officeDocument/2006/relationships/font" Target="fonts/PT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TSans-regular.fntdata"/><Relationship Id="rId8" Type="http://schemas.openxmlformats.org/officeDocument/2006/relationships/font" Target="fonts/PT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2430304" y="13421680"/>
            <a:ext cx="27543443" cy="926115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b="0" i="0" sz="20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4860608" y="24483059"/>
            <a:ext cx="22682835" cy="110413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spcBef>
                <a:spcPts val="3020"/>
              </a:spcBef>
              <a:spcAft>
                <a:spcPts val="0"/>
              </a:spcAft>
              <a:buClr>
                <a:srgbClr val="888888"/>
              </a:buClr>
              <a:buSzPts val="15100"/>
              <a:buFont typeface="Arial"/>
              <a:buNone/>
              <a:defRPr b="0" i="0" sz="15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2640"/>
              </a:spcBef>
              <a:spcAft>
                <a:spcPts val="0"/>
              </a:spcAft>
              <a:buClr>
                <a:srgbClr val="888888"/>
              </a:buClr>
              <a:buSzPts val="13200"/>
              <a:buFont typeface="Arial"/>
              <a:buNone/>
              <a:defRPr b="0" i="0" sz="1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2260"/>
              </a:spcBef>
              <a:spcAft>
                <a:spcPts val="0"/>
              </a:spcAft>
              <a:buClr>
                <a:srgbClr val="888888"/>
              </a:buClr>
              <a:buSzPts val="11300"/>
              <a:buFont typeface="Arial"/>
              <a:buNone/>
              <a:defRPr b="0" i="0" sz="1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b="0" i="0" sz="9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b="0" i="0" sz="9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b="0" i="0" sz="9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b="0" i="0" sz="9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b="0" i="0" sz="9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b="0" i="0" sz="9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1620203" y="1730219"/>
            <a:ext cx="29163646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b="0" i="0" sz="20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 rot="5400000">
            <a:off x="1945241" y="9756224"/>
            <a:ext cx="28513567" cy="291636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1187450" lvl="0" marL="45720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66800" lvl="1" marL="9144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46150" lvl="2" marL="13716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31850" lvl="3" marL="1828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31850" lvl="4" marL="22860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31850" lvl="5" marL="27432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31850" lvl="6" marL="3200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31850" lvl="7" marL="3657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31850" lvl="8" marL="4114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 rot="5400000">
            <a:off x="-19953118" y="114109266"/>
            <a:ext cx="232249031" cy="258332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b="0" i="0" sz="20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-71895230" y="88540447"/>
            <a:ext cx="232249031" cy="769708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1187450" lvl="0" marL="45720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66800" lvl="1" marL="9144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46150" lvl="2" marL="13716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31850" lvl="3" marL="1828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31850" lvl="4" marL="22860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31850" lvl="5" marL="27432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31850" lvl="6" marL="3200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31850" lvl="7" marL="3657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31850" lvl="8" marL="4114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1620203" y="1730219"/>
            <a:ext cx="29163646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b="0" i="0" sz="20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1620203" y="10081263"/>
            <a:ext cx="29163646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1187450" lvl="0" marL="45720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66800" lvl="1" marL="9144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46150" lvl="2" marL="13716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31850" lvl="3" marL="1828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31850" lvl="4" marL="22860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31850" lvl="5" marL="27432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31850" lvl="6" marL="3200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31850" lvl="7" marL="3657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31850" lvl="8" marL="4114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2559696" y="27763472"/>
            <a:ext cx="27543443" cy="858107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900"/>
              <a:buFont typeface="Calibri"/>
              <a:buNone/>
              <a:defRPr b="1" i="0" sz="18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2559696" y="18312295"/>
            <a:ext cx="27543443" cy="945117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b="0" i="0" sz="9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Font typeface="Arial"/>
              <a:buNone/>
              <a:defRPr b="0" i="0" sz="8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1520"/>
              </a:spcBef>
              <a:spcAft>
                <a:spcPts val="0"/>
              </a:spcAft>
              <a:buClr>
                <a:srgbClr val="888888"/>
              </a:buClr>
              <a:buSzPts val="7600"/>
              <a:buFont typeface="Arial"/>
              <a:buNone/>
              <a:defRPr b="0" i="0" sz="7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b="0" i="0" sz="6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b="0" i="0" sz="6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b="0" i="0" sz="6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b="0" i="0" sz="6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b="0" i="0" sz="6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b="0" i="0" sz="6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1620203" y="1730219"/>
            <a:ext cx="29163646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b="0" i="0" sz="20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5743846" y="63507938"/>
            <a:ext cx="51402048" cy="17964245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1066800" lvl="0" marL="4572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•"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946150" lvl="1" marL="9144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–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31850" lvl="2" marL="1371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–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»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68350" lvl="5" marL="27432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68350" lvl="6" marL="32004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68350" lvl="7" marL="36576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68350" lvl="8" marL="41148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57685963" y="63507938"/>
            <a:ext cx="51402054" cy="17964245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1066800" lvl="0" marL="4572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•"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946150" lvl="1" marL="9144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–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31850" lvl="2" marL="1371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–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»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68350" lvl="5" marL="27432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68350" lvl="6" marL="32004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68350" lvl="7" marL="36576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68350" lvl="8" marL="41148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1620203" y="1730219"/>
            <a:ext cx="29163646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b="0" i="0" sz="20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1620203" y="9671212"/>
            <a:ext cx="14317416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b="1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None/>
              <a:defRPr b="1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1620203" y="13701713"/>
            <a:ext cx="14317416" cy="248931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946150" lvl="0" marL="4572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831850" lvl="1" marL="914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11200" lvl="3" marL="18288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–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11200" lvl="4" marL="22860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»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3" type="body"/>
          </p:nvPr>
        </p:nvSpPr>
        <p:spPr>
          <a:xfrm>
            <a:off x="16460809" y="9671212"/>
            <a:ext cx="14323040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b="1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None/>
              <a:defRPr b="1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b="1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4" type="body"/>
          </p:nvPr>
        </p:nvSpPr>
        <p:spPr>
          <a:xfrm>
            <a:off x="16460809" y="13701713"/>
            <a:ext cx="14323040" cy="248931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946150" lvl="0" marL="4572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831850" lvl="1" marL="914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11200" lvl="3" marL="18288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–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11200" lvl="4" marL="22860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»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1620203" y="1730219"/>
            <a:ext cx="29163646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b="0" i="0" sz="20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1620204" y="1720215"/>
            <a:ext cx="10660709" cy="73209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Calibri"/>
              <a:buNone/>
              <a:defRPr b="1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12669083" y="1720218"/>
            <a:ext cx="18114764" cy="368746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1187450" lvl="0" marL="45720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66800" lvl="1" marL="9144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46150" lvl="2" marL="13716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31850" lvl="3" marL="1828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31850" lvl="4" marL="22860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31850" lvl="5" marL="27432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31850" lvl="6" marL="3200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31850" lvl="7" marL="3657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31850" lvl="8" marL="4114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2" type="body"/>
          </p:nvPr>
        </p:nvSpPr>
        <p:spPr>
          <a:xfrm>
            <a:off x="1620204" y="9041133"/>
            <a:ext cx="10660709" cy="29553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  <a:defRPr b="0" i="0" sz="4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6351421" y="30243781"/>
            <a:ext cx="19442430" cy="35704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Calibri"/>
              <a:buNone/>
              <a:defRPr b="1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Shape 63"/>
          <p:cNvSpPr/>
          <p:nvPr>
            <p:ph idx="2" type="pic"/>
          </p:nvPr>
        </p:nvSpPr>
        <p:spPr>
          <a:xfrm>
            <a:off x="6351421" y="3860483"/>
            <a:ext cx="19442430" cy="25923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None/>
              <a:defRPr b="0" i="0" sz="15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None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351421" y="33814228"/>
            <a:ext cx="19442430" cy="50706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  <a:defRPr b="0" i="0" sz="4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1620203" y="1730219"/>
            <a:ext cx="29163646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b="0" i="0" sz="20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1620203" y="10081263"/>
            <a:ext cx="29163646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1187450" lvl="0" marL="45720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66800" lvl="1" marL="9144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46150" lvl="2" marL="13716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31850" lvl="3" marL="1828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31850" lvl="4" marL="22860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31850" lvl="5" marL="27432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31850" lvl="6" marL="3200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31850" lvl="7" marL="3657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31850" lvl="8" marL="4114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16202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11071384" y="40045009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23222903" y="40045009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Shape 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5" y="62329"/>
            <a:ext cx="32400238" cy="4308074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 txBox="1"/>
          <p:nvPr/>
        </p:nvSpPr>
        <p:spPr>
          <a:xfrm>
            <a:off x="3312593" y="6640132"/>
            <a:ext cx="26282919" cy="1785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lang="pt-BR" sz="6000">
                <a:solidFill>
                  <a:srgbClr val="2E507A"/>
                </a:solidFill>
                <a:latin typeface="PT Sans"/>
                <a:ea typeface="PT Sans"/>
                <a:cs typeface="PT Sans"/>
                <a:sym typeface="PT Sans"/>
              </a:rPr>
              <a:t>CRIMINOLOGIA E </a:t>
            </a:r>
            <a:r>
              <a:rPr b="1" i="1" lang="pt-BR" sz="6000">
                <a:solidFill>
                  <a:srgbClr val="2E507A"/>
                </a:solidFill>
                <a:latin typeface="PT Sans"/>
                <a:ea typeface="PT Sans"/>
                <a:cs typeface="PT Sans"/>
                <a:sym typeface="PT Sans"/>
              </a:rPr>
              <a:t>BLACK MIRROR</a:t>
            </a:r>
            <a:r>
              <a:rPr b="1" lang="pt-BR" sz="6000">
                <a:solidFill>
                  <a:srgbClr val="2E507A"/>
                </a:solidFill>
                <a:latin typeface="PT Sans"/>
                <a:ea typeface="PT Sans"/>
                <a:cs typeface="PT Sans"/>
                <a:sym typeface="PT Sans"/>
              </a:rPr>
              <a:t>: serialização como ferramenta de ensino-aprendizado em Direito Penal.</a:t>
            </a:r>
            <a:endParaRPr b="1" i="0" sz="11000" u="none" cap="none" strike="noStrike">
              <a:solidFill>
                <a:srgbClr val="2E507A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2592513" y="8672863"/>
            <a:ext cx="27003000" cy="327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000" u="none" cap="none" strike="noStrike">
                <a:solidFill>
                  <a:srgbClr val="366092"/>
                </a:solidFill>
                <a:latin typeface="PT Sans"/>
                <a:ea typeface="PT Sans"/>
                <a:cs typeface="PT Sans"/>
                <a:sym typeface="PT Sans"/>
              </a:rPr>
              <a:t>AUTORES</a:t>
            </a:r>
            <a:endParaRPr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ABADESSA, Kaliel Nunes¹, DE OLIVEIRA, Manoel Rufino David²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000" u="none" cap="none" strike="noStrike">
                <a:solidFill>
                  <a:srgbClr val="366092"/>
                </a:solidFill>
                <a:latin typeface="PT Sans"/>
                <a:ea typeface="PT Sans"/>
                <a:cs typeface="PT Sans"/>
                <a:sym typeface="PT Sans"/>
              </a:rPr>
              <a:t>INTRODUÇÃO</a:t>
            </a:r>
            <a:endParaRPr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 Direito, por natureza, está em constante transformação. A cada dia que passa novas leis, entendimentos, precedentes e decisões passam a vigorar movimentando o mundo jurídico em direção à melhor representação da sociedade. Da mesma forma, o ensino acadêmico passa também por recorrentes atualizações em sua didática, buscando se reinventar na forma de difundir o conhecimento, assim, é notório que uma das ferramentas mais atuais é a produção audiovisual. Instrumento capaz de entregar uma narrativa envolvente ao público ao passo que divulga ideias ligadas às mais diversas áreas do saber, especialmente o Direito. Contudo, tal recurso pode se mostrar pouco prático devido a incompatibilidade entre a duração de longas-metragens e uma aula.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Nesse sentido, a série britânica </a:t>
            </a:r>
            <a:r>
              <a:rPr i="1"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Black Mirror</a:t>
            </a: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mostra-se como a convergência entre os atributos educativos de um filme e a exequibilidade da duração reduzida do formato seriado. Tendo em vista também que a série é ativa na difusão de críticas sociais pertinentes, que geram em seu público reflexões acerca do tema abordado de uma forma prazerosa e lúdica, seguindo um modelo de narrativa antológico, onde cada episódio conta com uma trama independente permitindo que uma maior gama de assuntos sejam tratados sem a necessidade de seguir uma história linear. Desta forma o estudo pode apontar que a série é uma possível alternativa metodológica capaz de contribuir para o ensino jurídico, especialmente no que tange as áreas da Criminologia e o Direito Penal que são os temas mais recorrentes e que o material fonte nos oferecem mais perspectiva.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000" u="none" cap="none" strike="noStrike">
                <a:solidFill>
                  <a:srgbClr val="366092"/>
                </a:solidFill>
                <a:latin typeface="PT Sans"/>
                <a:ea typeface="PT Sans"/>
                <a:cs typeface="PT Sans"/>
                <a:sym typeface="PT Sans"/>
              </a:rPr>
              <a:t>OBJETIVO GERAL</a:t>
            </a:r>
            <a:endParaRPr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Analisar em que medida a série </a:t>
            </a:r>
            <a:r>
              <a:rPr i="1"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Black Mirror</a:t>
            </a: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é um instrumento de ensino-aprendizagem viável para a disciplina Direito Penal.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000" u="none" cap="none" strike="noStrike">
                <a:solidFill>
                  <a:srgbClr val="366092"/>
                </a:solidFill>
                <a:latin typeface="PT Sans"/>
                <a:ea typeface="PT Sans"/>
                <a:cs typeface="PT Sans"/>
                <a:sym typeface="PT Sans"/>
              </a:rPr>
              <a:t>OBJETIVOS ESPECÍFICOS</a:t>
            </a:r>
            <a:endParaRPr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Compreender como o cinema e serialização podem ser instrumentos de ensino-aprendizagem.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Investigar as relações existentes entre o ensino de Direito Penal e o cinema.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Analisar a viabilidade da série </a:t>
            </a:r>
            <a:r>
              <a:rPr i="1"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Black Mirror</a:t>
            </a: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como instrumento de ensino-aprendizagem em Direito Penal.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000" u="none" cap="none" strike="noStrike">
                <a:solidFill>
                  <a:srgbClr val="366092"/>
                </a:solidFill>
                <a:latin typeface="PT Sans"/>
                <a:ea typeface="PT Sans"/>
                <a:cs typeface="PT Sans"/>
                <a:sym typeface="PT Sans"/>
              </a:rPr>
              <a:t>METODOLOGIA</a:t>
            </a:r>
            <a:endParaRPr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Este estudo tem origem na observação da necessidade acadêmica de atualizar e expandir as ferramentas de ensino com o intuito de torná-la mais rica e prazerosa e para corroborar esta premissa será feita uma análise de um produto audiovisual específico. Sendo assim, tendo em vista que a pesquisa irá partir de uma lei geral maior para proposição menor, o método de abordagem mais adequado ao tema é o método dedutivo. O método de procedimento se dará através do estudo bibliográfico pertinente ao tema e a análise de dados será feita de forma qualitativa.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000" u="none" cap="none" strike="noStrike">
                <a:solidFill>
                  <a:srgbClr val="366092"/>
                </a:solidFill>
                <a:latin typeface="PT Sans"/>
                <a:ea typeface="PT Sans"/>
                <a:cs typeface="PT Sans"/>
                <a:sym typeface="PT Sans"/>
              </a:rPr>
              <a:t>RESULTADOS PRELIMINARES</a:t>
            </a:r>
            <a:endParaRPr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Após observar o objeto de estudo em um contexto geral e específico, foi identificado que a série possui uma grande abrangência temática e um viés analítico muito rico no que tange o conhecimento acadêmico, tendo uma relação especial com o Direito Penal. 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000" u="none" cap="none" strike="noStrike">
                <a:solidFill>
                  <a:srgbClr val="366092"/>
                </a:solidFill>
                <a:latin typeface="PT Sans"/>
                <a:ea typeface="PT Sans"/>
                <a:cs typeface="PT Sans"/>
                <a:sym typeface="PT Sans"/>
              </a:rPr>
              <a:t>REFERÊNCIAS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AGUIAR, R; DUARTE, E. C. P; ZACKSESKI, C. Criminologia e cinema: perspectivas sobre o controle social. Brasília, 2012.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CELANT, J.H. P; SILVA, M. V. V. Direito e Cinema: uma análise da argumentação jurídica no filme 12 Homens e uma Sentença. Curitiba, 2014.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DE MEDEIROS, S. A. L. Imagens Educativas do Cinema/Possibilidades Cinematográficas da Educação. Juiz de Fora, 2012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FILMOW. </a:t>
            </a:r>
            <a:r>
              <a:rPr i="1"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Black Mirror </a:t>
            </a: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(Ficha Técnica Completa). </a:t>
            </a:r>
            <a:r>
              <a:rPr i="1"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Online</a:t>
            </a: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, 2018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LIMA, A. N. G; FERNANDES, A. W. G. R. Através do Espelho Negro: a sociedade segundo a série </a:t>
            </a:r>
            <a:r>
              <a:rPr i="1"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Black Mirror.</a:t>
            </a: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Caruaru, 2016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MARTINS, A. C. L. Cinema: ferramenta ou estratégia para a educação jurídica?. Revista Direito e Liberdade, Natal, v. 16, n. 03, p. 37-57, 2014.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GRECO, R. Curso de Direito Penal: parte especial, volume II: introdução à teoria geral da parte especial: crimes contra a pessoa. 12 ed. Niterói, 2015. 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7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VIGLUS, D. O Filme na Sala de Aula: um aprendizado prazeroso.</a:t>
            </a:r>
            <a:endParaRPr sz="37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1 – Acadêmico do Curso de Direito da Faci Wyden. – kalielnunesabadessa@gmail.com</a:t>
            </a:r>
            <a:endParaRPr sz="24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2 – Orientador do TCC. </a:t>
            </a:r>
            <a:r>
              <a:rPr lang="pt-BR" sz="2400">
                <a:solidFill>
                  <a:schemeClr val="dk1"/>
                </a:solidFill>
                <a:highlight>
                  <a:schemeClr val="lt1"/>
                </a:highlight>
                <a:latin typeface="PT Sans"/>
                <a:ea typeface="PT Sans"/>
                <a:cs typeface="PT Sans"/>
                <a:sym typeface="PT Sans"/>
              </a:rPr>
              <a:t>Doutorando em Intervenção Penal, Segurança Público e Direitos Humanos na UFPA. Mestre em Direitos Humanos e Inclusão Social pela UFPA. Graduado em Direito pela UFPA, com experiência prática na área de Direitos Humanos, Direito das Minorias Sexuais e Bioética. Professor universitário na Faci Wyden e ESMAC. Advogado com experiência prática na área dos direitos das mulheres e das minorias sexuais e especializado em Direito Médico.  Possui como principal interesse e enfoque de pesquisa a área de gênero, sexualidade e movimento LGBT, com ênfase nos diversos aspectos jurídicos, psicobiológicos e sociais da transexualidade. – manoelrufinoadv@gmail.com</a:t>
            </a:r>
            <a:endParaRPr sz="24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7" name="Shape 87"/>
          <p:cNvSpPr/>
          <p:nvPr/>
        </p:nvSpPr>
        <p:spPr>
          <a:xfrm>
            <a:off x="0" y="40900844"/>
            <a:ext cx="32402146" cy="1728192"/>
          </a:xfrm>
          <a:prstGeom prst="rect">
            <a:avLst/>
          </a:prstGeom>
          <a:solidFill>
            <a:srgbClr val="E6E7E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Shape 8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547157" y="39857109"/>
            <a:ext cx="7309736" cy="34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