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 lvl="0">
      <a:defRPr lang="pt-BR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66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B6BBD-3144-0810-52B7-2ADA40D40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C0E500-8B50-D727-61EB-2751E35355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3002FE-86F3-F0C9-F7F6-BCE033976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4F99-6E2A-4FE5-B7BC-19EA425FC94D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2310E8-DD3C-8856-A430-DE344EA04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1315E1-05DF-4565-ADC3-4AD1DC18A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17B3-AFB9-4FB5-B0BE-54443AA00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182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E019E-24E3-036A-2646-C534D77B7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917FD2-D3AD-B2E8-A933-0EA2F702E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AF28C0-9500-74F7-FF64-C71C0CE70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4F99-6E2A-4FE5-B7BC-19EA425FC94D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115B8C-6F1C-10A5-B910-605B9A5F5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9FB860-F7A7-81D8-46A4-E1E151CB5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17B3-AFB9-4FB5-B0BE-54443AA00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221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BB2DB0-08F2-ACE6-AB9C-22E499437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224165-9062-8792-E01A-6E6B4CD18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54DE9B-2D32-DF1B-4421-4293DBC9F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4F99-6E2A-4FE5-B7BC-19EA425FC94D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DAC1F3-E44F-0559-D89A-D8A6175F9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2A125F-8DC5-E335-F991-5D7EB9E3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17B3-AFB9-4FB5-B0BE-54443AA00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9154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D95047-1B0A-EA45-2D53-BA03352F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2F926C-A92D-431B-0942-5644FB56B7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FD62977-EFEE-43B8-3C74-0CC3333A4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52D861-9128-58D0-3C9D-FB69865E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4F99-6E2A-4FE5-B7BC-19EA425FC94D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D27606-0D53-7877-CA1A-E622BB05E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5BD009F-1FED-9D00-2222-06995250C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17B3-AFB9-4FB5-B0BE-54443AA00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6445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FA20A8-FB2D-C510-C273-13727F989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BD6E9D7-5758-3D1B-11C0-5D92C7F0E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8B95CD4-DF81-4E58-766B-DF9503141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1E35ED8-134C-2512-F1A0-3A265A83B5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B520B9-B705-FA3D-13CC-2AB91359D2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7ECB2DB-AD59-6FF6-9945-12005C987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4F99-6E2A-4FE5-B7BC-19EA425FC94D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5EF40F8-D933-BF52-5C11-EFBA43EDB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25A4E21-30B6-F38B-91FC-01D83B757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17B3-AFB9-4FB5-B0BE-54443AA00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4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B48C9-D23E-AE0E-B500-36C2555B7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5D466E5-D2A3-A97B-FB56-6A6E857E6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4F99-6E2A-4FE5-B7BC-19EA425FC94D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53FD5DA-898B-5296-F611-A445E7811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8AC9782-7E51-FDCA-BFA7-A08D57EA2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17B3-AFB9-4FB5-B0BE-54443AA00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5830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5A908CE-18C5-3402-F9B7-ECFD8EFF4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4F99-6E2A-4FE5-B7BC-19EA425FC94D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8E36EE8-C591-2189-9119-A3737D76F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6797BC2-7009-9F6A-C686-AA967CE53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17B3-AFB9-4FB5-B0BE-54443AA00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4884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919852-6C47-13E4-CB3B-79B6AE3F0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73426B-3952-2423-8E55-6AA1023FB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C68A19-ABAC-13F3-E8EC-0ED409A60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00BB98-F94F-9F93-E915-9DF3BE473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4F99-6E2A-4FE5-B7BC-19EA425FC94D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9555EE-1C11-BEF8-0A61-D20A9069B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866034-47EF-C1E0-2C69-F0D2D1A8E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17B3-AFB9-4FB5-B0BE-54443AA00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881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D7D1B2-40D0-B207-1CBD-218E5FB93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4A504DD-2F55-8D03-BF54-BEDFE1126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3D4EE08-6D8E-20D1-1624-0BB872D8EF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0889A2-0170-E5EC-2376-8346B5DC0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4F99-6E2A-4FE5-B7BC-19EA425FC94D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5518F0-2E46-0910-2259-666CF680C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0BE6ACB-7519-7FBF-E140-04FF70179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17B3-AFB9-4FB5-B0BE-54443AA00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885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B9CE46-64F1-26CE-D1C7-A88E9BF22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6849BB5-41C9-EF8A-477E-98D17169D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BAAA7F-1F4E-DE26-9223-116038779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4F99-6E2A-4FE5-B7BC-19EA425FC94D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D3BF4B-D7E0-F002-29D9-9A98DA9D0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544471-459D-437E-60BB-57C21DFEB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17B3-AFB9-4FB5-B0BE-54443AA00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4014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DFF76F-DC58-E7A4-CC99-5D2CB5D7C5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3F334CE-0312-4F82-E76A-44E4C52B1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3F9F6B-C807-BC12-E494-0170B0609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4F99-6E2A-4FE5-B7BC-19EA425FC94D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161FC0-D696-2C6C-04C5-42115590F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9F924D-87CE-B9C5-93D3-AF56C32A6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C17B3-AFB9-4FB5-B0BE-54443AA00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4232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A46083A-DA6B-42D0-17CC-4C6E88541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DD420B1-A2B1-5873-5380-E41DCE045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BA97F1-8689-289A-680A-EEBDF0FC8D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84F99-6E2A-4FE5-B7BC-19EA425FC94D}" type="datetimeFigureOut">
              <a:rPr lang="pt-BR" smtClean="0"/>
              <a:t>25/11/2022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5F33BD-9D6B-40C3-E42F-EEF0F1083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86DBF6-3AEC-B9BF-AAD3-5A551556B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C17B3-AFB9-4FB5-B0BE-54443AA004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23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" descr="Peixe no fundo do mar&#10;&#10;Descrição gerada automaticamente com confiança média"/>
          <p:cNvPicPr preferRelativeResize="0"/>
          <p:nvPr/>
        </p:nvPicPr>
        <p:blipFill rotWithShape="1">
          <a:blip r:embed="rId2">
            <a:alphaModFix/>
          </a:blip>
          <a:srcRect r="6006" b="17790"/>
          <a:stretch/>
        </p:blipFill>
        <p:spPr>
          <a:xfrm>
            <a:off x="9369823" y="1216374"/>
            <a:ext cx="2822178" cy="5013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" descr="Interface gráfica do usuári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l="1686" t="23646" r="74627" b="11674"/>
          <a:stretch/>
        </p:blipFill>
        <p:spPr>
          <a:xfrm>
            <a:off x="-40854" y="978095"/>
            <a:ext cx="2071751" cy="5879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39641" y="6290953"/>
            <a:ext cx="5252362" cy="53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" descr="Texto&#10;&#10;Descrição gerad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20287" y="184586"/>
            <a:ext cx="2285920" cy="879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"/>
          <p:cNvSpPr txBox="1">
            <a:spLocks noGrp="1"/>
          </p:cNvSpPr>
          <p:nvPr>
            <p:ph type="ctrTitle"/>
          </p:nvPr>
        </p:nvSpPr>
        <p:spPr>
          <a:xfrm>
            <a:off x="2811405" y="276349"/>
            <a:ext cx="6961245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r>
              <a:rPr lang="pt-BR" sz="1800" b="1" dirty="0">
                <a:solidFill>
                  <a:schemeClr val="tx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AÇÕES DESENVOLVIDAS NO PROGRANA DE ATENÇÃO A SAÚDE DO IDOSO (PROASI)</a:t>
            </a:r>
            <a:endParaRPr sz="1800" b="1" dirty="0">
              <a:solidFill>
                <a:schemeClr val="tx2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Times New Roman"/>
              <a:buNone/>
            </a:pPr>
            <a:endParaRPr sz="1800" b="1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"/>
          <p:cNvSpPr txBox="1"/>
          <p:nvPr/>
        </p:nvSpPr>
        <p:spPr>
          <a:xfrm>
            <a:off x="108339" y="1768241"/>
            <a:ext cx="1774800" cy="187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pt-BR"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Área Temática da Extensão: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"/>
          <p:cNvSpPr txBox="1"/>
          <p:nvPr/>
        </p:nvSpPr>
        <p:spPr>
          <a:xfrm>
            <a:off x="108338" y="4964256"/>
            <a:ext cx="1774800" cy="357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pt-BR"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Número de pessoas beneficiadas na ação: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"/>
          <p:cNvSpPr/>
          <p:nvPr/>
        </p:nvSpPr>
        <p:spPr>
          <a:xfrm>
            <a:off x="3234011" y="583781"/>
            <a:ext cx="6014764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Deyvylan Araujo Reis</a:t>
            </a:r>
            <a:r>
              <a:rPr lang="pt-BR" sz="1200" baseline="30000" dirty="0"/>
              <a:t>1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Priscilla Mendes Cordeiro</a:t>
            </a:r>
            <a:r>
              <a:rPr lang="pt-BR" sz="1200" baseline="30000" dirty="0"/>
              <a:t>1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Miryan da Silva Azevedo</a:t>
            </a:r>
            <a:r>
              <a:rPr lang="pt-BR" sz="1200" b="0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Larissa Santos Nave</a:t>
            </a:r>
            <a:r>
              <a:rPr lang="pt-BR" sz="12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pt-BR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Rhanna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Moraes Mesquita</a:t>
            </a:r>
            <a:r>
              <a:rPr lang="pt-BR" sz="12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Thais Roberta Mendonça de Lima</a:t>
            </a:r>
            <a:r>
              <a:rPr lang="pt-BR" sz="12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Thiago Bentes de </a:t>
            </a:r>
            <a:r>
              <a:rPr lang="pt-BR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ouza</a:t>
            </a:r>
            <a:r>
              <a:rPr lang="pt-BR" sz="1200" baseline="300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</a:t>
            </a:r>
            <a:r>
              <a:rPr lang="pt-BR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"/>
          <p:cNvSpPr txBox="1"/>
          <p:nvPr/>
        </p:nvSpPr>
        <p:spPr>
          <a:xfrm>
            <a:off x="9512000" y="1145884"/>
            <a:ext cx="2561100" cy="480300"/>
          </a:xfrm>
          <a:prstGeom prst="rect">
            <a:avLst/>
          </a:prstGeom>
          <a:solidFill>
            <a:srgbClr val="0F611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24"/>
              <a:buFont typeface="Calibri"/>
              <a:buNone/>
            </a:pPr>
            <a:r>
              <a:rPr lang="pt-BR" sz="1524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Fatores de Contribuição ou Dificuldades da Ação</a:t>
            </a:r>
            <a:endParaRPr sz="1524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"/>
          <p:cNvSpPr txBox="1"/>
          <p:nvPr/>
        </p:nvSpPr>
        <p:spPr>
          <a:xfrm>
            <a:off x="2170815" y="1217298"/>
            <a:ext cx="7053600" cy="326400"/>
          </a:xfrm>
          <a:prstGeom prst="rect">
            <a:avLst/>
          </a:prstGeom>
          <a:solidFill>
            <a:srgbClr val="24557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EVIDÊNCIAS DA AÇÃO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"/>
          <p:cNvSpPr txBox="1"/>
          <p:nvPr/>
        </p:nvSpPr>
        <p:spPr>
          <a:xfrm>
            <a:off x="9393225" y="1619471"/>
            <a:ext cx="2822177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pt-BR" sz="1600" dirty="0">
                <a:solidFill>
                  <a:schemeClr val="bg1"/>
                </a:solidFill>
              </a:rPr>
              <a:t>O retorno gradual das atividades presenciais;</a:t>
            </a:r>
          </a:p>
          <a:p>
            <a:pPr algn="just"/>
            <a:r>
              <a:rPr lang="pt-BR" sz="1600" dirty="0">
                <a:solidFill>
                  <a:schemeClr val="bg1"/>
                </a:solidFill>
              </a:rPr>
              <a:t>-Aprendizagem de novas ferramentas tecnológicas a todos membros do PROASI;</a:t>
            </a:r>
          </a:p>
          <a:p>
            <a:pPr algn="just"/>
            <a:r>
              <a:rPr lang="pt-BR" sz="1600" dirty="0">
                <a:solidFill>
                  <a:schemeClr val="bg1"/>
                </a:solidFill>
              </a:rPr>
              <a:t>-Dificuldade em acessar as redes sociais; </a:t>
            </a:r>
          </a:p>
          <a:p>
            <a:pPr algn="just"/>
            <a:r>
              <a:rPr lang="pt-BR" sz="1600" dirty="0">
                <a:solidFill>
                  <a:schemeClr val="bg1"/>
                </a:solidFill>
              </a:rPr>
              <a:t>-Barreiras em realizar o contato com os idosos.</a:t>
            </a:r>
          </a:p>
        </p:txBody>
      </p:sp>
      <p:sp>
        <p:nvSpPr>
          <p:cNvPr id="163" name="Google Shape;163;p1"/>
          <p:cNvSpPr txBox="1"/>
          <p:nvPr/>
        </p:nvSpPr>
        <p:spPr>
          <a:xfrm>
            <a:off x="9534201" y="3879743"/>
            <a:ext cx="2561100" cy="480300"/>
          </a:xfrm>
          <a:prstGeom prst="rect">
            <a:avLst/>
          </a:prstGeom>
          <a:solidFill>
            <a:srgbClr val="0F611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24"/>
              <a:buFont typeface="Calibri"/>
              <a:buNone/>
            </a:pPr>
            <a:r>
              <a:rPr lang="pt-BR" sz="1524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Descrição e Números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24"/>
              <a:buFont typeface="Calibri"/>
              <a:buNone/>
            </a:pPr>
            <a:r>
              <a:rPr lang="pt-BR" sz="1524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dos Impactos Gerados</a:t>
            </a:r>
            <a:endParaRPr sz="1524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"/>
          <p:cNvSpPr txBox="1"/>
          <p:nvPr/>
        </p:nvSpPr>
        <p:spPr>
          <a:xfrm>
            <a:off x="9437946" y="4440899"/>
            <a:ext cx="2754053" cy="1872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Clr>
                <a:schemeClr val="lt1"/>
              </a:buClr>
              <a:buSzPts val="1200"/>
            </a:pPr>
            <a:r>
              <a:rPr lang="pt-BR" sz="1800" dirty="0">
                <a:solidFill>
                  <a:srgbClr val="FFFFFF"/>
                </a:solidFill>
                <a:latin typeface="Calibri (Corpo)"/>
                <a:ea typeface="Calibri"/>
                <a:cs typeface="Calibri"/>
                <a:sym typeface="Calibri"/>
              </a:rPr>
              <a:t>O Programa</a:t>
            </a:r>
            <a:r>
              <a:rPr lang="pt-BR" dirty="0">
                <a:latin typeface="Calibri (Corpo)"/>
              </a:rPr>
              <a:t> </a:t>
            </a:r>
            <a:r>
              <a:rPr lang="pt-BR" sz="1600" dirty="0">
                <a:solidFill>
                  <a:schemeClr val="bg1"/>
                </a:solidFill>
                <a:latin typeface="Calibri (Corpo)"/>
              </a:rPr>
              <a:t>continuará buscando novos meios de disseminar novos conhecimentos para proporcionar uma melhor qualidade de vida para os integrantes ativos.</a:t>
            </a:r>
            <a:endParaRPr sz="1600" b="0" i="0" u="none" strike="noStrike" cap="none" dirty="0">
              <a:solidFill>
                <a:schemeClr val="bg1"/>
              </a:solidFill>
              <a:latin typeface="Calibri (Corpo)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107335" y="3293154"/>
            <a:ext cx="1774800" cy="364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pt-BR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 de desenvolvimento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pt-BR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 ação: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"/>
          <p:cNvSpPr txBox="1"/>
          <p:nvPr/>
        </p:nvSpPr>
        <p:spPr>
          <a:xfrm>
            <a:off x="107326" y="4112414"/>
            <a:ext cx="1774800" cy="364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pt-BR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Público e/ou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pt-BR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comunidade-alvo:  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"/>
          <p:cNvSpPr txBox="1"/>
          <p:nvPr/>
        </p:nvSpPr>
        <p:spPr>
          <a:xfrm>
            <a:off x="110840" y="1097803"/>
            <a:ext cx="1772400" cy="187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pt-BR"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Tipo de Ação: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"/>
          <p:cNvSpPr txBox="1"/>
          <p:nvPr/>
        </p:nvSpPr>
        <p:spPr>
          <a:xfrm>
            <a:off x="108338" y="1280612"/>
            <a:ext cx="1774800" cy="297600"/>
          </a:xfrm>
          <a:prstGeom prst="rect">
            <a:avLst/>
          </a:prstGeom>
          <a:solidFill>
            <a:srgbClr val="14821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pt-BR" sz="1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PROGRAMA</a:t>
            </a: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"/>
          <p:cNvSpPr txBox="1"/>
          <p:nvPr/>
        </p:nvSpPr>
        <p:spPr>
          <a:xfrm>
            <a:off x="108337" y="1947716"/>
            <a:ext cx="1774800" cy="264801"/>
          </a:xfrm>
          <a:prstGeom prst="rect">
            <a:avLst/>
          </a:prstGeom>
          <a:solidFill>
            <a:srgbClr val="14821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pt-BR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SAÚDE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"/>
          <p:cNvSpPr txBox="1"/>
          <p:nvPr/>
        </p:nvSpPr>
        <p:spPr>
          <a:xfrm>
            <a:off x="107623" y="3646131"/>
            <a:ext cx="1774800" cy="268800"/>
          </a:xfrm>
          <a:prstGeom prst="rect">
            <a:avLst/>
          </a:prstGeom>
          <a:solidFill>
            <a:srgbClr val="14821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pt-BR"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MANAUS </a:t>
            </a: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"/>
          <p:cNvSpPr txBox="1"/>
          <p:nvPr/>
        </p:nvSpPr>
        <p:spPr>
          <a:xfrm>
            <a:off x="107388" y="4466606"/>
            <a:ext cx="1774800" cy="268800"/>
          </a:xfrm>
          <a:prstGeom prst="rect">
            <a:avLst/>
          </a:prstGeom>
          <a:solidFill>
            <a:srgbClr val="14821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pt-BR"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IDOSOS</a:t>
            </a: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"/>
          <p:cNvSpPr txBox="1"/>
          <p:nvPr/>
        </p:nvSpPr>
        <p:spPr>
          <a:xfrm>
            <a:off x="108338" y="5316381"/>
            <a:ext cx="1774800" cy="788100"/>
          </a:xfrm>
          <a:prstGeom prst="rect">
            <a:avLst/>
          </a:prstGeom>
          <a:solidFill>
            <a:srgbClr val="38761D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lang="pt-B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Ex: </a:t>
            </a:r>
            <a:r>
              <a:rPr lang="pt-BR" sz="5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150</a:t>
            </a:r>
            <a:endParaRPr sz="5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"/>
          <p:cNvSpPr txBox="1"/>
          <p:nvPr/>
        </p:nvSpPr>
        <p:spPr>
          <a:xfrm>
            <a:off x="107412" y="2411470"/>
            <a:ext cx="1774800" cy="191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pt-BR" sz="11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Período de realização: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"/>
          <p:cNvSpPr txBox="1"/>
          <p:nvPr/>
        </p:nvSpPr>
        <p:spPr>
          <a:xfrm>
            <a:off x="107476" y="2608185"/>
            <a:ext cx="1774800" cy="511022"/>
          </a:xfrm>
          <a:prstGeom prst="rect">
            <a:avLst/>
          </a:prstGeom>
          <a:solidFill>
            <a:srgbClr val="148217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70"/>
              </a:srgbClr>
            </a:outerShdw>
          </a:effectLst>
        </p:spPr>
        <p:txBody>
          <a:bodyPr spcFirstLastPara="1" wrap="square" lIns="18425" tIns="9200" rIns="18425" bIns="92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libri"/>
              <a:buNone/>
            </a:pPr>
            <a:r>
              <a:rPr lang="pt-BR" sz="1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Janeiro a Novembro de 2022</a:t>
            </a:r>
            <a:endParaRPr sz="1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1" descr="Interface gráfica do usuári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l="1686" t="23644" r="74627" b="65117"/>
          <a:stretch/>
        </p:blipFill>
        <p:spPr>
          <a:xfrm rot="10800000" flipH="1">
            <a:off x="-40855" y="-2"/>
            <a:ext cx="2071751" cy="1021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" descr="Texto&#10;&#10;Descrição gerad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7691" y="271906"/>
            <a:ext cx="1576700" cy="58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21877" y="4140464"/>
            <a:ext cx="1814351" cy="1962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29973" y="4140464"/>
            <a:ext cx="1821654" cy="1962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21022" y="2075993"/>
            <a:ext cx="3668070" cy="1442032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"/>
          <p:cNvSpPr txBox="1"/>
          <p:nvPr/>
        </p:nvSpPr>
        <p:spPr>
          <a:xfrm>
            <a:off x="5509388" y="1686754"/>
            <a:ext cx="3779703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Figura 1</a:t>
            </a:r>
            <a:r>
              <a:rPr lang="pt-BR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Bolsistas do PROASI ministrando palestras sobre Varíola do Macaco no Programa Vida Ativa da UFAM.</a:t>
            </a:r>
            <a:endParaRPr dirty="0"/>
          </a:p>
        </p:txBody>
      </p:sp>
      <p:sp>
        <p:nvSpPr>
          <p:cNvPr id="182" name="Google Shape;182;p1"/>
          <p:cNvSpPr txBox="1"/>
          <p:nvPr/>
        </p:nvSpPr>
        <p:spPr>
          <a:xfrm>
            <a:off x="5545202" y="6050794"/>
            <a:ext cx="3676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</a:t>
            </a:r>
            <a:r>
              <a:rPr lang="pt-BR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Acervo </a:t>
            </a:r>
            <a:r>
              <a:rPr lang="pt-BR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PROASI</a:t>
            </a:r>
            <a:endParaRPr dirty="0"/>
          </a:p>
        </p:txBody>
      </p:sp>
      <p:pic>
        <p:nvPicPr>
          <p:cNvPr id="184" name="Google Shape;184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046323" y="72354"/>
            <a:ext cx="1029722" cy="102544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177;p1">
            <a:extLst>
              <a:ext uri="{FF2B5EF4-FFF2-40B4-BE49-F238E27FC236}">
                <a16:creationId xmlns:a16="http://schemas.microsoft.com/office/drawing/2014/main" id="{1D6B2CB3-FD70-41FB-8028-B81502461BD6}"/>
              </a:ext>
            </a:extLst>
          </p:cNvPr>
          <p:cNvSpPr txBox="1"/>
          <p:nvPr/>
        </p:nvSpPr>
        <p:spPr>
          <a:xfrm>
            <a:off x="2180401" y="1519519"/>
            <a:ext cx="3310667" cy="5355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pt-BR" dirty="0"/>
              <a:t>O Programa de Atenção à Saúde do Idoso (PROASI) é um programa de extensão vinculado a Pró-reitora de Extensão da Universidade Federal do Amazonas (UFAM). </a:t>
            </a:r>
          </a:p>
          <a:p>
            <a:pPr lvl="0" algn="just"/>
            <a:r>
              <a:rPr lang="pt-BR" b="0" i="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O PROASI possui diversas atividades que são realizadas a partir do planejamento prévio realizado pela equipe e bolsistas e coordenadores. Entre tantas atividades as principais são : parceria entre PROASI e Vida Ativa da UFAM, matérias didáticos de cunho formativo para o Instagram e Facebook, </a:t>
            </a:r>
            <a:r>
              <a:rPr lang="pt-BR" b="0" i="1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lives</a:t>
            </a:r>
            <a:r>
              <a:rPr lang="pt-BR" b="0" i="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e </a:t>
            </a:r>
            <a:r>
              <a:rPr lang="pt-BR" b="0" i="1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podcasts</a:t>
            </a:r>
            <a:r>
              <a:rPr lang="pt-BR" b="0" i="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com profissionais convidados da área da saúde e gerontologia.</a:t>
            </a:r>
            <a:endParaRPr dirty="0"/>
          </a:p>
        </p:txBody>
      </p:sp>
      <p:sp>
        <p:nvSpPr>
          <p:cNvPr id="37" name="Google Shape;182;p1">
            <a:extLst>
              <a:ext uri="{FF2B5EF4-FFF2-40B4-BE49-F238E27FC236}">
                <a16:creationId xmlns:a16="http://schemas.microsoft.com/office/drawing/2014/main" id="{C9B442A7-416B-4E3F-B020-990C332632F9}"/>
              </a:ext>
            </a:extLst>
          </p:cNvPr>
          <p:cNvSpPr txBox="1"/>
          <p:nvPr/>
        </p:nvSpPr>
        <p:spPr>
          <a:xfrm>
            <a:off x="5575678" y="3878004"/>
            <a:ext cx="3676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Figura 2</a:t>
            </a:r>
            <a:r>
              <a:rPr lang="pt-BR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Post do dia do Idoso e o </a:t>
            </a:r>
            <a:r>
              <a:rPr lang="pt-BR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Instagram do PROASI.</a:t>
            </a:r>
            <a:endParaRPr dirty="0"/>
          </a:p>
        </p:txBody>
      </p:sp>
      <p:sp>
        <p:nvSpPr>
          <p:cNvPr id="38" name="Google Shape;182;p1">
            <a:extLst>
              <a:ext uri="{FF2B5EF4-FFF2-40B4-BE49-F238E27FC236}">
                <a16:creationId xmlns:a16="http://schemas.microsoft.com/office/drawing/2014/main" id="{B0EEB4E7-0C45-4DFC-8AFA-66E2BA267810}"/>
              </a:ext>
            </a:extLst>
          </p:cNvPr>
          <p:cNvSpPr txBox="1"/>
          <p:nvPr/>
        </p:nvSpPr>
        <p:spPr>
          <a:xfrm>
            <a:off x="5523428" y="3450361"/>
            <a:ext cx="3676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</a:t>
            </a:r>
            <a:r>
              <a:rPr lang="pt-BR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Acervo </a:t>
            </a:r>
            <a:r>
              <a:rPr lang="pt-BR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PROASI</a:t>
            </a:r>
            <a:endParaRPr dirty="0"/>
          </a:p>
        </p:txBody>
      </p:sp>
      <p:sp>
        <p:nvSpPr>
          <p:cNvPr id="39" name="Google Shape;159;p1">
            <a:extLst>
              <a:ext uri="{FF2B5EF4-FFF2-40B4-BE49-F238E27FC236}">
                <a16:creationId xmlns:a16="http://schemas.microsoft.com/office/drawing/2014/main" id="{BFB14B83-5504-4731-97DD-7E277B96E0C2}"/>
              </a:ext>
            </a:extLst>
          </p:cNvPr>
          <p:cNvSpPr/>
          <p:nvPr/>
        </p:nvSpPr>
        <p:spPr>
          <a:xfrm>
            <a:off x="2828925" y="1031456"/>
            <a:ext cx="657225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pt-BR" sz="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1.Docente do Curso de Enfermagem da EEM/UFAM, Coordenadores do PROASI; 2. Discentes da UFAM, bolsista do PROASI.</a:t>
            </a:r>
            <a:endParaRPr sz="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329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(Corpo)</vt:lpstr>
      <vt:lpstr>Calibri Light</vt:lpstr>
      <vt:lpstr>Times New Roman</vt:lpstr>
      <vt:lpstr>Tema do Office</vt:lpstr>
      <vt:lpstr>AÇÕES DESENVOLVIDAS NO PROGRANA DE ATENÇÃO A SAÚDE DO IDOSO (PROASI)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AÇÕES DESENVOLVIDAS NO PROGRANA DE ATENÇÃO A SAÚDE DO IDOSO (PROASI)</dc:title>
  <dc:creator>Dayvylan</dc:creator>
  <cp:lastModifiedBy>Deyvylan Araújo Reis</cp:lastModifiedBy>
  <cp:revision>8</cp:revision>
  <dcterms:modified xsi:type="dcterms:W3CDTF">2022-11-25T21:40:48Z</dcterms:modified>
</cp:coreProperties>
</file>