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  <p:cmAuthor id="2" name="valeriabezerra89@hotmail.com" initials="v" lastIdx="5" clrIdx="1">
    <p:extLst>
      <p:ext uri="{19B8F6BF-5375-455C-9EA6-DF929625EA0E}">
        <p15:presenceInfo xmlns:p15="http://schemas.microsoft.com/office/powerpoint/2012/main" userId="eace9009ca4d84a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6274" autoAdjust="0"/>
    <p:restoredTop sz="88244" autoAdjust="0"/>
  </p:normalViewPr>
  <p:slideViewPr>
    <p:cSldViewPr>
      <p:cViewPr>
        <p:scale>
          <a:sx n="30" d="100"/>
          <a:sy n="30" d="100"/>
        </p:scale>
        <p:origin x="1541" y="19"/>
      </p:cViewPr>
      <p:guideLst>
        <p:guide orient="horz" pos="13607"/>
        <p:guide pos="90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078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leis/l7210.htm" TargetMode="External"/><Relationship Id="rId2" Type="http://schemas.openxmlformats.org/officeDocument/2006/relationships/hyperlink" Target="https://www.planalto.gov.br/ccivil_03/constituicao/constituicao.htm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ortalunifipmoc.emnuvens.com.br/rm/article/view/273/32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6340513"/>
            <a:ext cx="28751117" cy="55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 err="1"/>
              <a:t>Emikson</a:t>
            </a:r>
            <a:r>
              <a:rPr lang="pt-BR" sz="3027" b="1" dirty="0"/>
              <a:t> </a:t>
            </a:r>
            <a:r>
              <a:rPr lang="pt-BR" sz="3027" b="1" dirty="0" err="1"/>
              <a:t>Kauã</a:t>
            </a:r>
            <a:r>
              <a:rPr lang="pt-BR" sz="3027" b="1" dirty="0"/>
              <a:t> Leite Pereira</a:t>
            </a:r>
            <a:r>
              <a:rPr lang="pt-BR" sz="3027" baseline="30000" dirty="0"/>
              <a:t> (2)</a:t>
            </a:r>
            <a:r>
              <a:rPr lang="pt-BR" sz="3027" b="1" dirty="0"/>
              <a:t>; Maria Luciana </a:t>
            </a:r>
            <a:r>
              <a:rPr lang="pt-BR" sz="3027" b="1" dirty="0" err="1"/>
              <a:t>Abrante</a:t>
            </a:r>
            <a:r>
              <a:rPr lang="pt-BR" sz="3027" baseline="30000" dirty="0"/>
              <a:t>(3)</a:t>
            </a:r>
            <a:r>
              <a:rPr lang="pt-BR" sz="3027" b="1" dirty="0"/>
              <a:t>; Maria Valéria Silva Leite</a:t>
            </a:r>
            <a:r>
              <a:rPr lang="pt-BR" sz="3027" baseline="30000" dirty="0"/>
              <a:t>(4)</a:t>
            </a:r>
            <a:endParaRPr lang="pt-BR" sz="3027" b="1" baseline="30000" dirty="0"/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2550" y="7532098"/>
            <a:ext cx="22915311" cy="2420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(1) Trabalho desenvolvido no Programa de Iniciação Científica (PIC) da Faculdade Evolução Alto Oeste Potiguar; </a:t>
            </a:r>
          </a:p>
          <a:p>
            <a:pPr algn="ctr"/>
            <a:r>
              <a:rPr lang="pt-BR" sz="3491" baseline="30000" dirty="0"/>
              <a:t>(2) Discente do curso de Psicologia da Faculdade Evolução Alto Oeste Potiguar; Pau dos Ferros, Rio Grande do Norte; g7emik@gmail.com;</a:t>
            </a:r>
            <a:endParaRPr lang="pt-BR" sz="3491" dirty="0"/>
          </a:p>
          <a:p>
            <a:pPr algn="ctr"/>
            <a:r>
              <a:rPr lang="pt-BR" sz="3491" baseline="30000" dirty="0"/>
              <a:t>(3) Mestra em Planejamento e Dinâmicas Territoriais do Semiárido (Plandites/UERN); Docente do Curso de Psicologia (FACEP); Pau Dos Ferros, Rio Grande do Norte; lucianaabrantepsi.facep@gmail.com</a:t>
            </a:r>
          </a:p>
          <a:p>
            <a:pPr algn="ctr"/>
            <a:r>
              <a:rPr lang="pt-BR" sz="3491" baseline="30000" dirty="0"/>
              <a:t>  ; (4) Mestra em Planejamento e Dinâmicas Territoriais do Semiárido (Plandites/UERN); Docente do Curso de Psicologia (FACEP); Pau Dos Ferros, Rio Grande do Norte; psivalerialeite@gmail.com</a:t>
            </a:r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0" y="10585923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02763" y="12311287"/>
            <a:ext cx="25994889" cy="30461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3600" b="1">
                <a:latin typeface="+mn-lt"/>
                <a:ea typeface="Times New Roman" panose="02020603050405020304" pitchFamily="18" charset="0"/>
              </a:rPr>
              <a:t>Introdução: 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À luz do contexto histórico brasileiro, o aprisionamento consolidou-se como principal mecanismo disciplinador, constituindo o sistema prisional como instrumento de caráter punitivo, voltado ao controle social e à exclusão de sujeitos considerados desviantes. Embora a Constituição Federal (Brasil, 1988) assegure direitos e garantias fundamentais pautadas na dignidade da pessoa humana, bem como a Lei de Execução Penal (Lei n.º 7.210/1984) estabeleça assistência material, social, educacional, jurídica e de saúde às pessoas privadas de liberdade, ainda se observam desigualdades estruturais que evidenciam a reintegração social distante da realidade prática. Nesse sentido, tornou-se relevante reunir evidências que amparem a discussão acerca de estratégias alternativas para tal problemática, especialmente dispositivos que desenvolvam uma práxis subversiva às lógicas </a:t>
            </a:r>
            <a:r>
              <a:rPr lang="pt-BR" sz="3600" dirty="0" err="1">
                <a:latin typeface="+mn-lt"/>
                <a:ea typeface="Times New Roman" panose="02020603050405020304" pitchFamily="18" charset="0"/>
              </a:rPr>
              <a:t>punitivistas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 do Estado brasileiro. </a:t>
            </a:r>
            <a:r>
              <a:rPr lang="pt-BR" sz="3600" b="1" dirty="0">
                <a:latin typeface="+mn-lt"/>
                <a:ea typeface="Times New Roman" panose="02020603050405020304" pitchFamily="18" charset="0"/>
              </a:rPr>
              <a:t>Objetivo: 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Refletir sobre as contradições do sistema prisional brasileiro e as propostas de reintegração social desenvolvidas pelos Escritórios Sociais. </a:t>
            </a:r>
            <a:r>
              <a:rPr lang="pt-BR" sz="3600" b="1" dirty="0">
                <a:latin typeface="+mn-lt"/>
                <a:ea typeface="Times New Roman" panose="02020603050405020304" pitchFamily="18" charset="0"/>
              </a:rPr>
              <a:t>Método: 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Trata-se de uma pesquisa bibliográfica, de abordagem qualitativa, construída a partir de artigos científicos, uma dissertação e documentos localizados na base Google Acadêmico. Foram priorizadas produções publicadas entre 2024 e 2026, sem desconsiderar obras clássicas fundamentais para a compreensão histórica e crítica do sistema prisional, totalizando uma amostra final de cinco referências. </a:t>
            </a:r>
            <a:r>
              <a:rPr lang="pt-BR" sz="3600" b="1" dirty="0">
                <a:latin typeface="+mn-lt"/>
                <a:ea typeface="Times New Roman" panose="02020603050405020304" pitchFamily="18" charset="0"/>
              </a:rPr>
              <a:t>Resultados: 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Observou-se que o cárcere brasileiro permanece marcado por superlotação, condições precárias de permanência, violações de direitos humanos e fragilidades na efetivação de políticas públicas destinadas às pessoas privadas de liberdade e egressas do sistema prisional. Além disso, conforme discutido por Ângela Davis (2018), a prisão, embora associada legalmente à ressocialização, estruturalmente ainda reproduz processos de exclusão social, marginalização e estigmatização dos sujeitos. Em face dessas limitações, de acordo com Nascimento (2024), os Escritórios Sociais surgem como estratégias de fortalecimento da Política Nacional de Atenção à Pessoa Egressa do Sistema Prisional (</a:t>
            </a:r>
            <a:r>
              <a:rPr lang="pt-BR" sz="3600" dirty="0" err="1">
                <a:latin typeface="+mn-lt"/>
                <a:ea typeface="Times New Roman" panose="02020603050405020304" pitchFamily="18" charset="0"/>
              </a:rPr>
              <a:t>PNAP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). Fomentados pelo Conselho Nacional de Justiça (CNJ) desde 2016 e fortalecidos pelo programa Fazendo Justiça, esses equipamentos públicos estruturam-se a partir da articulação entre os poderes Judiciário e Executivo, oferecendo acolhimento, orientação e encaminhamentos às demais políticas públicas (Brasil, 2020). Segundo Silva et al. (2026), pessoas egressas do sistema prisional retornam à sociedade atravessadas por riscos e vulnerabilidades sociais, dificuldades de acesso ao trabalho, rompimento de vínculos e permanência do estigma social, fatores que dificultam seu processo de reintegração à comunidade e perpetuam ciclos de exclusão e marginalização. Em contrapartida, os Escritórios Sociais apresentam-se como importantes estratégias de acolhimento humanizado, articulação intersetorial e acesso às políticas públicas, buscando consolidar a garantia de direitos, a reconstrução da cidadania e o fortalecimento dos vínculos sociais no pós-cárcere (Brasil, s.d.). </a:t>
            </a:r>
            <a:r>
              <a:rPr lang="pt-BR" sz="3600" b="1" dirty="0">
                <a:latin typeface="+mn-lt"/>
                <a:ea typeface="Times New Roman" panose="02020603050405020304" pitchFamily="18" charset="0"/>
              </a:rPr>
              <a:t>Conclusões: 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Observa-se que os desafios relacionados à efetivação da reintegração de pessoas egressas do sistema prisional ainda evidenciam limites estruturais presentes na execução penal brasileira, ampliando a necessidade de discussões acerca da garantia de direitos e da dignidade humana a esses sujeitos. Ademais, destaca-se que dispositivos como os Escritórios Sociais vêm colaborando significativamente para a transformação histórica das consequências sociais do cárcere no Brasil, ao promoverem acolhimento, articulação intersetorial e fortalecimento da cidadania no contexto pós-prisional.</a:t>
            </a:r>
          </a:p>
          <a:p>
            <a:pPr algn="just">
              <a:lnSpc>
                <a:spcPct val="115000"/>
              </a:lnSpc>
            </a:pPr>
            <a:r>
              <a:rPr lang="pt-BR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PALAVRAS-CHAVE</a:t>
            </a:r>
            <a:r>
              <a:rPr lang="pt-BR" sz="36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3600" dirty="0">
                <a:ea typeface="Calibri" panose="020F0502020204030204" pitchFamily="34" charset="0"/>
                <a:cs typeface="Times New Roman" panose="02020603050405020304" pitchFamily="18" charset="0"/>
              </a:rPr>
              <a:t>Direitos humanos: Execução penal; Cidadania.</a:t>
            </a:r>
          </a:p>
          <a:p>
            <a:pPr algn="just">
              <a:lnSpc>
                <a:spcPct val="115000"/>
              </a:lnSpc>
            </a:pPr>
            <a:endParaRPr lang="pt-BR" sz="36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REFERÊNCIAS:</a:t>
            </a:r>
          </a:p>
          <a:p>
            <a:r>
              <a:rPr lang="pt-BR" sz="2400" dirty="0">
                <a:latin typeface="+mn-lt"/>
              </a:rPr>
              <a:t>BRASIL. Constituição (1988). </a:t>
            </a:r>
            <a:r>
              <a:rPr lang="pt-BR" sz="2400" b="1" dirty="0">
                <a:latin typeface="+mn-lt"/>
              </a:rPr>
              <a:t>Constituição da República Federativa do Brasil. </a:t>
            </a:r>
            <a:r>
              <a:rPr lang="pt-BR" sz="2400" dirty="0">
                <a:latin typeface="+mn-lt"/>
              </a:rPr>
              <a:t>Brasília, DF: Senado Federal, 1988. Disponível em: </a:t>
            </a:r>
            <a:r>
              <a:rPr lang="pt-BR" sz="2400" dirty="0"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https://www.planalto.gov.br/ccivil_03/</a:t>
            </a:r>
            <a:r>
              <a:rPr lang="pt-BR" sz="2400" dirty="0" err="1"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constituicao</a:t>
            </a:r>
            <a:r>
              <a:rPr lang="pt-BR" sz="2400" dirty="0"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/constituicao.htm</a:t>
            </a:r>
            <a:r>
              <a:rPr lang="pt-BR" sz="2400" dirty="0">
                <a:latin typeface="+mn-lt"/>
              </a:rPr>
              <a:t>. Acesso em: 12 maio. 2026.</a:t>
            </a:r>
          </a:p>
          <a:p>
            <a:endParaRPr lang="pt-BR" sz="2400" dirty="0">
              <a:latin typeface="+mn-lt"/>
            </a:endParaRPr>
          </a:p>
          <a:p>
            <a:r>
              <a:rPr lang="pt-BR" sz="2400" dirty="0">
                <a:latin typeface="+mn-lt"/>
              </a:rPr>
              <a:t>BRASIL. </a:t>
            </a:r>
            <a:r>
              <a:rPr lang="pt-BR" sz="2400" b="1" dirty="0">
                <a:latin typeface="+mn-lt"/>
              </a:rPr>
              <a:t>Lei n.º 7.210, de 11 de julho de 1984. </a:t>
            </a:r>
            <a:r>
              <a:rPr lang="pt-BR" sz="2400" dirty="0">
                <a:latin typeface="+mn-lt"/>
              </a:rPr>
              <a:t>Institui a Lei de Execução Penal. Brasília, DF: Presidência da República, 1984. Disponível em: </a:t>
            </a:r>
            <a:r>
              <a:rPr lang="pt-BR" sz="2400" dirty="0"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https://www.planalto.gov.br/ccivil_03/leis/l7210.htm</a:t>
            </a:r>
            <a:r>
              <a:rPr lang="pt-BR" sz="2400" dirty="0">
                <a:latin typeface="+mn-lt"/>
              </a:rPr>
              <a:t>. Acesso em: 12 maio. 2026.</a:t>
            </a:r>
          </a:p>
          <a:p>
            <a:endParaRPr lang="pt-BR" sz="2400" dirty="0">
              <a:latin typeface="+mn-lt"/>
            </a:endParaRPr>
          </a:p>
          <a:p>
            <a:r>
              <a:rPr lang="pt-BR" sz="2400" dirty="0">
                <a:latin typeface="+mn-lt"/>
              </a:rPr>
              <a:t>BRASIL. Conselho Nacional de Justiça. </a:t>
            </a:r>
            <a:r>
              <a:rPr lang="pt-BR" sz="2400" b="1" dirty="0">
                <a:latin typeface="+mn-lt"/>
              </a:rPr>
              <a:t>Escritórios sociais: </a:t>
            </a:r>
            <a:r>
              <a:rPr lang="pt-BR" sz="2400" dirty="0">
                <a:latin typeface="+mn-lt"/>
              </a:rPr>
              <a:t>política de atenção a pessoas egressas do sistema prisional. Brasília, DF: CNJ, [s.d.]. Disponível em: https://www.cnj.jus.br/sistema-carcerario/politica-de-atencao-a-pessoas-egressas-do-sistema-prisional-escritorios-sociais/escritorios-sociais/. Acesso em: 12 maio. 2026.</a:t>
            </a:r>
          </a:p>
          <a:p>
            <a:endParaRPr lang="pt-BR" sz="2400" dirty="0">
              <a:latin typeface="+mn-lt"/>
            </a:endParaRPr>
          </a:p>
          <a:p>
            <a:r>
              <a:rPr lang="pt-BR" sz="2400" dirty="0">
                <a:latin typeface="+mn-lt"/>
              </a:rPr>
              <a:t>BRASIL. Conselho Nacional de Justiça. </a:t>
            </a:r>
            <a:r>
              <a:rPr lang="pt-BR" sz="2400" b="1" dirty="0">
                <a:latin typeface="+mn-lt"/>
              </a:rPr>
              <a:t>Política Nacional de Atenção às Pessoas Egressas do Sistema Prisional. </a:t>
            </a:r>
            <a:r>
              <a:rPr lang="pt-BR" sz="2400" dirty="0">
                <a:latin typeface="+mn-lt"/>
              </a:rPr>
              <a:t>Brasília, DF: CNJ, 2020. Disponível em: https://www.cnj.jus.br/wp-content/uploads/2020/09/Pol%C3%ADtica-Nacional-de-Aten%C3%A7%C3%A3o-%C3%A0s-Pessoas-Egressas-do-Sistema-Prisional_eletronico.pdf. Acesso em: 12 maio. 2026.</a:t>
            </a:r>
          </a:p>
          <a:p>
            <a:endParaRPr lang="pt-BR" sz="2400" dirty="0">
              <a:latin typeface="+mn-lt"/>
            </a:endParaRPr>
          </a:p>
          <a:p>
            <a:r>
              <a:rPr lang="pt-BR" sz="2400" dirty="0">
                <a:latin typeface="+mn-lt"/>
              </a:rPr>
              <a:t>DAVIS, </a:t>
            </a:r>
            <a:r>
              <a:rPr lang="pt-BR" sz="2400" dirty="0" err="1">
                <a:latin typeface="+mn-lt"/>
              </a:rPr>
              <a:t>Angela</a:t>
            </a:r>
            <a:r>
              <a:rPr lang="pt-BR" sz="2400" dirty="0">
                <a:latin typeface="+mn-lt"/>
              </a:rPr>
              <a:t>. </a:t>
            </a:r>
            <a:r>
              <a:rPr lang="pt-BR" sz="2400" b="1" dirty="0">
                <a:latin typeface="+mn-lt"/>
              </a:rPr>
              <a:t>Estarão as prisões obsoletas? </a:t>
            </a:r>
            <a:r>
              <a:rPr lang="pt-BR" sz="2400" dirty="0">
                <a:latin typeface="+mn-lt"/>
              </a:rPr>
              <a:t>Tradução de Marina Vargas. 1. ed. Rio de Janeiro: </a:t>
            </a:r>
            <a:r>
              <a:rPr lang="pt-BR" sz="2400" dirty="0" err="1">
                <a:latin typeface="+mn-lt"/>
              </a:rPr>
              <a:t>Difel</a:t>
            </a:r>
            <a:r>
              <a:rPr lang="pt-BR" sz="2400" dirty="0">
                <a:latin typeface="+mn-lt"/>
              </a:rPr>
              <a:t>, 2018.</a:t>
            </a:r>
          </a:p>
          <a:p>
            <a:endParaRPr lang="pt-BR" sz="2400" dirty="0">
              <a:latin typeface="+mn-lt"/>
            </a:endParaRPr>
          </a:p>
          <a:p>
            <a:r>
              <a:rPr lang="pt-BR" sz="2400" dirty="0">
                <a:latin typeface="+mn-lt"/>
              </a:rPr>
              <a:t>NASCIMENTO, Larissa Pereira do. </a:t>
            </a:r>
            <a:r>
              <a:rPr lang="pt-BR" sz="2400" b="1" dirty="0">
                <a:latin typeface="+mn-lt"/>
              </a:rPr>
              <a:t>Escritório social de Palmas/TO: </a:t>
            </a:r>
            <a:r>
              <a:rPr lang="pt-BR" sz="2400" dirty="0">
                <a:latin typeface="+mn-lt"/>
              </a:rPr>
              <a:t>a reintegração prevista na política nacional de atenção a pessoas egressas do sistema penal. 2024. 106 f. Dissertação (Mestrado Acadêmico em Serviço Social) – Universidade Federal do Tocantins, </a:t>
            </a:r>
            <a:r>
              <a:rPr lang="pt-BR" sz="2400" dirty="0" err="1">
                <a:latin typeface="+mn-lt"/>
              </a:rPr>
              <a:t>Câmpus</a:t>
            </a:r>
            <a:r>
              <a:rPr lang="pt-BR" sz="2400" dirty="0">
                <a:latin typeface="+mn-lt"/>
              </a:rPr>
              <a:t> Universitário de Miracema do Tocantins, Miracema do Tocantins, 2024.</a:t>
            </a:r>
          </a:p>
          <a:p>
            <a:endParaRPr lang="pt-BR" sz="2400" dirty="0">
              <a:latin typeface="+mn-lt"/>
            </a:endParaRPr>
          </a:p>
          <a:p>
            <a:r>
              <a:rPr lang="pt-BR" sz="2400" dirty="0">
                <a:latin typeface="+mn-lt"/>
              </a:rPr>
              <a:t>SILVA, Elisângela Pereira da; DIAS, José Gilberto; PEREIRA, Clarice Ane; NERES SOUZA, Flaubert de Oliveira; REIS, </a:t>
            </a:r>
            <a:r>
              <a:rPr lang="pt-BR" sz="2400" dirty="0" err="1">
                <a:latin typeface="+mn-lt"/>
              </a:rPr>
              <a:t>Wannessa</a:t>
            </a:r>
            <a:r>
              <a:rPr lang="pt-BR" sz="2400" dirty="0">
                <a:latin typeface="+mn-lt"/>
              </a:rPr>
              <a:t> Aquino Nunes. Reintegração dos egressos do sistema prisional: os impactos no processo de ressocialização e o papel do Estado em sua efetividade. </a:t>
            </a:r>
            <a:r>
              <a:rPr lang="pt-BR" sz="2400" b="1" dirty="0">
                <a:latin typeface="+mn-lt"/>
              </a:rPr>
              <a:t>Revista Multidisciplinar do Centro Universitário </a:t>
            </a:r>
            <a:r>
              <a:rPr lang="pt-BR" sz="2400" b="1" dirty="0" err="1">
                <a:latin typeface="+mn-lt"/>
              </a:rPr>
              <a:t>FIPMoc</a:t>
            </a:r>
            <a:r>
              <a:rPr lang="pt-BR" sz="2400" dirty="0">
                <a:latin typeface="+mn-lt"/>
              </a:rPr>
              <a:t>, Montes Claros, v. 39, n. 1, jan./jun. 2026. Disponível em: </a:t>
            </a:r>
            <a:r>
              <a:rPr lang="pt-BR" sz="2400" dirty="0"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https://portalunifipmoc.emnuvens.com.br/</a:t>
            </a:r>
            <a:r>
              <a:rPr lang="pt-BR" sz="2400" dirty="0" err="1"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rm</a:t>
            </a:r>
            <a:r>
              <a:rPr lang="pt-BR" sz="2400" dirty="0"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2400" dirty="0" err="1"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article</a:t>
            </a:r>
            <a:r>
              <a:rPr lang="pt-BR" sz="2400" dirty="0"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2400" dirty="0" err="1"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view</a:t>
            </a:r>
            <a:r>
              <a:rPr lang="pt-BR" sz="2400" dirty="0"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/273/322</a:t>
            </a:r>
            <a:r>
              <a:rPr lang="pt-BR" sz="2400" dirty="0">
                <a:latin typeface="+mn-lt"/>
              </a:rPr>
              <a:t>. Acesso em: 12 maio. 2026.</a:t>
            </a:r>
          </a:p>
          <a:p>
            <a:endParaRPr lang="pt-BR" sz="2400" dirty="0"/>
          </a:p>
          <a:p>
            <a:pPr algn="just">
              <a:lnSpc>
                <a:spcPct val="115000"/>
              </a:lnSpc>
            </a:pPr>
            <a:endParaRPr lang="pt-BR" sz="3600" b="1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04D9A714-096E-4668-B075-25F6D51E0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4281017"/>
            <a:ext cx="28751118" cy="1485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250" b="1" dirty="0"/>
              <a:t>ENTRE A PUNIÇÃO E A REINTEGRAÇÃO SOCIAL: REFLEXÕES SOBRE OS ESCRITÓRIOS SOCIAIS NO SISTEMA PENAL BRASILEIRO </a:t>
            </a:r>
            <a:r>
              <a:rPr lang="pt-BR" sz="4250" b="1" baseline="30000" dirty="0"/>
              <a:t>(</a:t>
            </a:r>
            <a:r>
              <a:rPr lang="pt-BR" sz="4253" baseline="30000" dirty="0"/>
              <a:t>1)</a:t>
            </a:r>
            <a:endParaRPr lang="pt-BR" sz="4253" b="1" dirty="0"/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2331</TotalTime>
  <Words>1186</Words>
  <Application>Microsoft Office PowerPoint</Application>
  <PresentationFormat>Personalizar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Fernando Pinheiro</cp:lastModifiedBy>
  <cp:revision>131</cp:revision>
  <dcterms:created xsi:type="dcterms:W3CDTF">2009-08-05T17:04:46Z</dcterms:created>
  <dcterms:modified xsi:type="dcterms:W3CDTF">2026-05-23T13:28:54Z</dcterms:modified>
</cp:coreProperties>
</file>