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28800425" cy="43200638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134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826932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240400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653866" algn="l" rtl="0" fontAlgn="base">
      <a:spcBef>
        <a:spcPct val="0"/>
      </a:spcBef>
      <a:spcAft>
        <a:spcPct val="0"/>
      </a:spcAft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0673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480798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2894264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307731" algn="l" defTabSz="826932" rtl="0" eaLnBrk="1" latinLnBrk="0" hangingPunct="1">
      <a:defRPr sz="7687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Pinheiro" initials="FP" lastIdx="1" clrIdx="0">
    <p:extLst>
      <p:ext uri="{19B8F6BF-5375-455C-9EA6-DF929625EA0E}">
        <p15:presenceInfo xmlns:p15="http://schemas.microsoft.com/office/powerpoint/2012/main" userId="Fernando Pinheir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43B"/>
    <a:srgbClr val="FF5658"/>
    <a:srgbClr val="D6543E"/>
    <a:srgbClr val="EC9A98"/>
    <a:srgbClr val="DB6A57"/>
    <a:srgbClr val="700000"/>
    <a:srgbClr val="29AB05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364" autoAdjust="0"/>
  </p:normalViewPr>
  <p:slideViewPr>
    <p:cSldViewPr>
      <p:cViewPr>
        <p:scale>
          <a:sx n="20" d="100"/>
          <a:sy n="20" d="100"/>
        </p:scale>
        <p:origin x="2011" y="10"/>
      </p:cViewPr>
      <p:guideLst>
        <p:guide orient="horz" pos="13607"/>
        <p:guide pos="907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2970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9C3F6B62-C67F-6B3A-3FCE-A2246A32BE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2D421E7-DEFD-1723-CDCF-926BAE635D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4EF40-6485-452F-956A-577D94EB0FA0}" type="datetimeFigureOut">
              <a:rPr lang="pt-BR" smtClean="0"/>
              <a:t>22/05/2026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48702E-D62F-ACFE-D841-500CFD171E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F38206A9-4FDB-5853-F8F1-D8B859A748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BA978-9B6F-48FA-BF5C-AC3B8242E5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8779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5C897-A567-8DF1-C27F-ACAABB03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713CE3-55EB-B43F-1CAC-749F6EAA3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24DB5A5-6709-8224-6EF9-53DD6EC15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358BC14-1E6A-EB4B-136B-23DBFD144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90FC6F-B3B1-45A0-9D82-07D92899623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131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35E7E913-D425-D32D-0C36-9DCDFC3DEE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" r="1530" b="123"/>
          <a:stretch>
            <a:fillRect/>
          </a:stretch>
        </p:blipFill>
        <p:spPr>
          <a:xfrm>
            <a:off x="205" y="300"/>
            <a:ext cx="28829017" cy="43200638"/>
          </a:xfrm>
          <a:prstGeom prst="rect">
            <a:avLst/>
          </a:prstGeom>
        </p:spPr>
      </p:pic>
      <p:pic>
        <p:nvPicPr>
          <p:cNvPr id="8" name="Imagem 7" descr="Uma imagem contendo Interface gráfica do usuário&#10;&#10;O conteúdo gerado por IA pode estar incorreto.">
            <a:extLst>
              <a:ext uri="{FF2B5EF4-FFF2-40B4-BE49-F238E27FC236}">
                <a16:creationId xmlns:a16="http://schemas.microsoft.com/office/drawing/2014/main" id="{F7DCE147-7A35-9D56-AB94-770F4E6C7D7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" t="85969" r="1438" b="1883"/>
          <a:stretch>
            <a:fillRect/>
          </a:stretch>
        </p:blipFill>
        <p:spPr>
          <a:xfrm>
            <a:off x="205" y="37872334"/>
            <a:ext cx="28829017" cy="533668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40586" y="815885"/>
            <a:ext cx="25919254" cy="720010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CC6B39-6F47-4908-B2AC-9BF47D74F4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0586" y="1730188"/>
            <a:ext cx="25919254" cy="720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0586" y="10079517"/>
            <a:ext cx="25919254" cy="28511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40591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0006" y="39340266"/>
            <a:ext cx="9120417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ct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0873" y="39340266"/>
            <a:ext cx="6718971" cy="30000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432054" tIns="216027" rIns="432054" bIns="216027" numCol="1" anchor="t" anchorCtr="0" compatLnSpc="1">
            <a:prstTxWarp prst="textNoShape">
              <a:avLst/>
            </a:prstTxWarp>
          </a:bodyPr>
          <a:lstStyle>
            <a:lvl1pPr algn="r">
              <a:defRPr sz="5399">
                <a:latin typeface="Arial" pitchFamily="34" charset="0"/>
              </a:defRPr>
            </a:lvl1pPr>
          </a:lstStyle>
          <a:p>
            <a:pPr>
              <a:defRPr/>
            </a:pPr>
            <a:fld id="{6E90FC6F-B3B1-45A0-9D82-07D9289962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</p:sldLayoutIdLst>
  <p:txStyles>
    <p:titleStyle>
      <a:lvl1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+mj-lt"/>
          <a:ea typeface="+mj-ea"/>
          <a:cs typeface="+mj-cs"/>
        </a:defRPr>
      </a:lvl1pPr>
      <a:lvl2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2pPr>
      <a:lvl3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3pPr>
      <a:lvl4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4pPr>
      <a:lvl5pPr algn="ctr" defTabSz="3535006" rtl="0" eaLnBrk="0" fontAlgn="base" hangingPunct="0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5pPr>
      <a:lvl6pPr marL="37401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6pPr>
      <a:lvl7pPr marL="748040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7pPr>
      <a:lvl8pPr marL="112205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8pPr>
      <a:lvl9pPr marL="1496079" algn="ctr" defTabSz="3535006" rtl="0" fontAlgn="base">
        <a:spcBef>
          <a:spcPct val="0"/>
        </a:spcBef>
        <a:spcAft>
          <a:spcPct val="0"/>
        </a:spcAft>
        <a:defRPr sz="17016">
          <a:solidFill>
            <a:schemeClr val="tx2"/>
          </a:solidFill>
          <a:latin typeface="Arial" charset="0"/>
        </a:defRPr>
      </a:lvl9pPr>
    </p:titleStyle>
    <p:bodyStyle>
      <a:lvl1pPr marL="1325952" indent="-132595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12352">
          <a:solidFill>
            <a:schemeClr val="tx1"/>
          </a:solidFill>
          <a:latin typeface="+mn-lt"/>
          <a:ea typeface="+mn-ea"/>
          <a:cs typeface="+mn-cs"/>
        </a:defRPr>
      </a:lvl1pPr>
      <a:lvl2pPr marL="2871381" indent="-1103877" algn="l" defTabSz="3535006" rtl="0" eaLnBrk="0" fontAlgn="base" hangingPunct="0">
        <a:spcBef>
          <a:spcPct val="20000"/>
        </a:spcBef>
        <a:spcAft>
          <a:spcPct val="0"/>
        </a:spcAft>
        <a:buChar char="–"/>
        <a:defRPr sz="10799">
          <a:solidFill>
            <a:schemeClr val="tx1"/>
          </a:solidFill>
          <a:latin typeface="+mn-lt"/>
        </a:defRPr>
      </a:lvl2pPr>
      <a:lvl3pPr marL="4418108" indent="-883102" algn="l" defTabSz="3535006" rtl="0" eaLnBrk="0" fontAlgn="base" hangingPunct="0">
        <a:spcBef>
          <a:spcPct val="20000"/>
        </a:spcBef>
        <a:spcAft>
          <a:spcPct val="0"/>
        </a:spcAft>
        <a:buChar char="•"/>
        <a:defRPr sz="9244">
          <a:solidFill>
            <a:schemeClr val="tx1"/>
          </a:solidFill>
          <a:latin typeface="+mn-lt"/>
        </a:defRPr>
      </a:lvl3pPr>
      <a:lvl4pPr marL="6185611" indent="-884401" algn="l" defTabSz="3535006" rtl="0" eaLnBrk="0" fontAlgn="base" hangingPunct="0">
        <a:spcBef>
          <a:spcPct val="20000"/>
        </a:spcBef>
        <a:spcAft>
          <a:spcPct val="0"/>
        </a:spcAft>
        <a:buChar char="–"/>
        <a:defRPr sz="7772">
          <a:solidFill>
            <a:schemeClr val="tx1"/>
          </a:solidFill>
          <a:latin typeface="+mn-lt"/>
        </a:defRPr>
      </a:lvl4pPr>
      <a:lvl5pPr marL="7953114" indent="-884401" algn="l" defTabSz="3535006" rtl="0" eaLnBrk="0" fontAlgn="base" hangingPunct="0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5pPr>
      <a:lvl6pPr marL="832713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6pPr>
      <a:lvl7pPr marL="8701154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7pPr>
      <a:lvl8pPr marL="907517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8pPr>
      <a:lvl9pPr marL="9449193" indent="-884401" algn="l" defTabSz="3535006" rtl="0" fontAlgn="base">
        <a:spcBef>
          <a:spcPct val="20000"/>
        </a:spcBef>
        <a:spcAft>
          <a:spcPct val="0"/>
        </a:spcAft>
        <a:buChar char="»"/>
        <a:defRPr sz="7772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1pPr>
      <a:lvl2pPr marL="3740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2pPr>
      <a:lvl3pPr marL="748040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3pPr>
      <a:lvl4pPr marL="112205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4pPr>
      <a:lvl5pPr marL="149607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5pPr>
      <a:lvl6pPr marL="187009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6pPr>
      <a:lvl7pPr marL="2244119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7pPr>
      <a:lvl8pPr marL="261813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8pPr>
      <a:lvl9pPr marL="2992158" algn="l" defTabSz="748040" rtl="0" eaLnBrk="1" latinLnBrk="0" hangingPunct="1">
        <a:defRPr sz="14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rego0189@gmail.com" TargetMode="External"/><Relationship Id="rId2" Type="http://schemas.openxmlformats.org/officeDocument/2006/relationships/hyperlink" Target="mailto:alexandregil095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rof.fernandopinheiro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>
            <a:extLst>
              <a:ext uri="{FF2B5EF4-FFF2-40B4-BE49-F238E27FC236}">
                <a16:creationId xmlns:a16="http://schemas.microsoft.com/office/drawing/2014/main" id="{922EC7E4-ECD6-9CCE-8CC3-5C2628606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5" y="4030367"/>
            <a:ext cx="28751118" cy="148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4962" tIns="87484" rIns="174962" bIns="87484" anchor="ctr">
            <a:spAutoFit/>
          </a:bodyPr>
          <a:lstStyle/>
          <a:p>
            <a:pPr algn="ctr" defTabSz="1107774"/>
            <a:r>
              <a:rPr lang="pt-BR" sz="4253" b="1" dirty="0"/>
              <a:t>GESTÃO PÚBLICA E DESENVOLVIMENTO SOCIAL: DESAFIOS DA ADMINISTRAÇÃO ESTATAL CONTEMPORÂNEA</a:t>
            </a:r>
            <a:endParaRPr lang="en-GB" sz="4253" b="1" dirty="0">
              <a:solidFill>
                <a:srgbClr val="FF0000"/>
              </a:solidFill>
            </a:endParaRPr>
          </a:p>
        </p:txBody>
      </p:sp>
      <p:sp>
        <p:nvSpPr>
          <p:cNvPr id="4" name="Rectangle 36">
            <a:extLst>
              <a:ext uri="{FF2B5EF4-FFF2-40B4-BE49-F238E27FC236}">
                <a16:creationId xmlns:a16="http://schemas.microsoft.com/office/drawing/2014/main" id="{FAE5565D-DD22-3770-66AD-BD3F3D05C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56" y="6538598"/>
            <a:ext cx="28751117" cy="5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027" b="1" dirty="0"/>
              <a:t>José </a:t>
            </a:r>
            <a:r>
              <a:rPr lang="pt-BR" sz="3027" b="1" dirty="0" err="1"/>
              <a:t>Edsongil</a:t>
            </a:r>
            <a:r>
              <a:rPr lang="pt-BR" sz="3027" b="1" dirty="0"/>
              <a:t> Alexandre Feitosa Filho</a:t>
            </a:r>
            <a:r>
              <a:rPr lang="pt-BR" sz="3027" b="1" baseline="30000" dirty="0"/>
              <a:t>(2)</a:t>
            </a:r>
            <a:r>
              <a:rPr lang="pt-BR" sz="3027" b="1" dirty="0"/>
              <a:t>; Maria Tereza Rego Lucena</a:t>
            </a:r>
            <a:r>
              <a:rPr lang="pt-BR" sz="3027" b="1" baseline="30000" dirty="0"/>
              <a:t>(3)</a:t>
            </a:r>
            <a:r>
              <a:rPr lang="pt-BR" sz="3027" b="1" dirty="0"/>
              <a:t>; Francisco Fernando Pinheiro Leite</a:t>
            </a:r>
            <a:r>
              <a:rPr lang="pt-BR" sz="3027" b="1" baseline="30000" dirty="0"/>
              <a:t>(4)</a:t>
            </a:r>
            <a:r>
              <a:rPr lang="pt-BR" sz="3027" b="1" dirty="0"/>
              <a:t>.</a:t>
            </a:r>
            <a:endParaRPr lang="pt-BR" sz="3027" b="1" baseline="30000" dirty="0"/>
          </a:p>
        </p:txBody>
      </p:sp>
      <p:sp>
        <p:nvSpPr>
          <p:cNvPr id="5" name="Rectangle 37">
            <a:hlinkClick r:id="" action="ppaction://noaction"/>
            <a:extLst>
              <a:ext uri="{FF2B5EF4-FFF2-40B4-BE49-F238E27FC236}">
                <a16:creationId xmlns:a16="http://schemas.microsoft.com/office/drawing/2014/main" id="{8D29E7D4-3AAA-E9F3-C8E2-673C710D9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715" y="7689909"/>
            <a:ext cx="25994889" cy="152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pt-BR" sz="3491" baseline="30000" dirty="0"/>
              <a:t>(1) Trabalho desenvolvido no Programa de Iniciação Científica (PIC) da Faculdade Evolução Alto Oeste Potiguar; </a:t>
            </a:r>
          </a:p>
          <a:p>
            <a:pPr algn="ctr"/>
            <a:r>
              <a:rPr lang="pt-BR" sz="3491" baseline="30000" dirty="0"/>
              <a:t>(2) Estudante; Faculdade Evolução Alto Oeste Potiguar; </a:t>
            </a:r>
            <a:r>
              <a:rPr lang="pt-BR" sz="3491" baseline="30000" dirty="0">
                <a:hlinkClick r:id="rId2"/>
              </a:rPr>
              <a:t>alexandregil095@gmail.com</a:t>
            </a:r>
            <a:r>
              <a:rPr lang="pt-BR" sz="3491" baseline="30000" dirty="0"/>
              <a:t> </a:t>
            </a:r>
          </a:p>
          <a:p>
            <a:pPr algn="ctr"/>
            <a:r>
              <a:rPr lang="pt-BR" sz="3491" baseline="30000" dirty="0"/>
              <a:t>(3) Estudante; Faculdade Evolução Alto Oeste Potiguar; </a:t>
            </a:r>
            <a:r>
              <a:rPr lang="pt-BR" sz="3491" baseline="30000" dirty="0">
                <a:hlinkClick r:id="rId3"/>
              </a:rPr>
              <a:t>mrego0189@gmail.com</a:t>
            </a:r>
            <a:r>
              <a:rPr lang="pt-BR" sz="3491" baseline="30000" dirty="0"/>
              <a:t>. </a:t>
            </a:r>
            <a:br>
              <a:rPr lang="pt-BR" sz="3491" baseline="30000" dirty="0"/>
            </a:br>
            <a:r>
              <a:rPr lang="pt-BR" sz="3491" baseline="30000" dirty="0"/>
              <a:t>(4) Docente; Doutorando em Administração (</a:t>
            </a:r>
            <a:r>
              <a:rPr lang="pt-BR" sz="3491" baseline="30000" dirty="0" err="1"/>
              <a:t>PPGA</a:t>
            </a:r>
            <a:r>
              <a:rPr lang="pt-BR" sz="3491" baseline="30000" dirty="0"/>
              <a:t>/UFRN); Faculdade Evolução Alto Oeste Potiguar; </a:t>
            </a:r>
            <a:r>
              <a:rPr lang="pt-BR" sz="3491" baseline="30000" dirty="0">
                <a:hlinkClick r:id="rId4"/>
              </a:rPr>
              <a:t>prof.fernandopinheiro@gmail.com</a:t>
            </a:r>
            <a:r>
              <a:rPr lang="pt-BR" sz="3491" baseline="30000" dirty="0"/>
              <a:t>. </a:t>
            </a:r>
          </a:p>
        </p:txBody>
      </p:sp>
      <p:sp>
        <p:nvSpPr>
          <p:cNvPr id="6" name="Text Box 50">
            <a:extLst>
              <a:ext uri="{FF2B5EF4-FFF2-40B4-BE49-F238E27FC236}">
                <a16:creationId xmlns:a16="http://schemas.microsoft.com/office/drawing/2014/main" id="{7021C9A3-DF2C-B7B9-29B9-7CB2E58317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5705" y="10011341"/>
            <a:ext cx="11569013" cy="931794"/>
          </a:xfrm>
          <a:prstGeom prst="rect">
            <a:avLst/>
          </a:prstGeom>
          <a:solidFill>
            <a:srgbClr val="700000"/>
          </a:solidFill>
          <a:ln>
            <a:solidFill>
              <a:srgbClr val="00B0F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21175" eaLnBrk="0" hangingPunct="0">
              <a:defRPr sz="85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21175" eaLnBrk="0" fontAlgn="base" hangingPunct="0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pt-BR" sz="5455" b="1" dirty="0">
                <a:solidFill>
                  <a:schemeClr val="bg1"/>
                </a:solidFill>
                <a:cs typeface="Times New Roman" pitchFamily="18" charset="0"/>
              </a:rPr>
              <a:t>RESUMO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173F841-DD28-6054-F454-5A44E4B0A2C0}"/>
              </a:ext>
            </a:extLst>
          </p:cNvPr>
          <p:cNvSpPr txBox="1"/>
          <p:nvPr/>
        </p:nvSpPr>
        <p:spPr>
          <a:xfrm>
            <a:off x="1438771" y="12487945"/>
            <a:ext cx="25994889" cy="19151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Introdução/problematização: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 gestão pública possui papel fundamental no desenvolvimento social, econômico e estrutural de uma nação, sendo a instância responsável pela administração direta dos recursos coletivos e pela oferta de serviços públicos essenciais que garantem a dignidade humana (Brasil, 1988). Entretanto, quando ocorre o fenômeno da má gestão pública, manifestado por meio da ineficiência administrativa ou da falta de planejamento estratégico, diversos problemas estruturais passam a afetar diretamente a qualidade de vida das comunidades (Chiavenato, 2017). Esse tema possui elevada relevância acadêmica e social, pois a administração inadequada dos ativos do Estado aprofunda as desigualdades e compromete o futuro das gerações ao retardar o crescimento das cidades.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Objetivo: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analisar os principais impactos da má gestão pública na sociedade contemporânea, explicitando como a desorganização administrativa funciona como vetor de precarização dos direitos fundamentais.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Método: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metodologia adotada consistiu em uma pesquisa bibliográfica de natureza qualitativa, utilizando como ferramenta a análise de artigos científicos e bases de dados acadêmicos, realizada especificamente para este estudo em maio de 2026.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Resultados: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os achados evidenciam que a má gestão é a causa primária da superlotação em unidades de saúde e da baixa qualidade pedagógica, uma vez que a corrupção sistêmica drena investimentos essenciais (Matias-Pereira, 2018). Identificou-se que a ausência de fiscalização resulta em infraestruturas urbanas degradadas e que a parcela da população com menor poder aquisitivo é a que sofre os danos mais severos por depender exclusivamente da rede estatal. </a:t>
            </a: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Conclusões: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depreende-se que a gestão pública ineficiente constitui o maior obstáculo ao progresso social brasileiro. As implicações práticas sugerem que a reversão desse quadro depende do fortalecimento dos mecanismos de transparência e da profissionalização da carreira técnica dos gestores (Bresser-Pereira, 2015). A ética e o planejamento devem ser pilares inegociáveis para garantir que o Estado cumpra sua função social.</a:t>
            </a:r>
          </a:p>
          <a:p>
            <a:pPr algn="just">
              <a:lnSpc>
                <a:spcPct val="115000"/>
              </a:lnSpc>
            </a:pPr>
            <a:r>
              <a:rPr lang="pt-BR" sz="36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PALAVRAS-CHAVE: </a:t>
            </a:r>
            <a:r>
              <a:rPr lang="pt-BR" sz="3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Administração pública; Serviços públicos; Desenvolvimento social.</a:t>
            </a:r>
          </a:p>
          <a:p>
            <a:pPr algn="just">
              <a:lnSpc>
                <a:spcPct val="115000"/>
              </a:lnSpc>
            </a:pPr>
            <a:endParaRPr lang="pt-BR" sz="3600" b="1" kern="1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b="1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REFERÊNCIAS</a:t>
            </a:r>
            <a:r>
              <a:rPr lang="pt-BR" sz="3600" kern="1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</a:pPr>
            <a:endParaRPr lang="pt-BR" sz="3600" b="1" kern="100" dirty="0">
              <a:solidFill>
                <a:srgbClr val="FF0000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BRASIL. [Constituição (1988)].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Constituição da República Federativa do Brasil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. Brasília, DF: Senado Federal, 1988.</a:t>
            </a:r>
          </a:p>
          <a:p>
            <a:pPr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BRESSER-PEREIRA, Luiz Carlos.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Reforma do Estado para a cidadania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. São Paulo: Editora 34, 2015.</a:t>
            </a:r>
          </a:p>
          <a:p>
            <a:pPr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CHIAVENATO, Idalberto.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Administração pública: 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introdução à gestão pública. 5. ed. São Paulo: Atlas, 2017.</a:t>
            </a:r>
          </a:p>
          <a:p>
            <a:pPr>
              <a:lnSpc>
                <a:spcPct val="115000"/>
              </a:lnSpc>
            </a:pPr>
            <a:endParaRPr lang="pt-BR" sz="3600" dirty="0">
              <a:latin typeface="+mn-lt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pt-BR" sz="3600" dirty="0">
                <a:latin typeface="+mn-lt"/>
                <a:ea typeface="Times New Roman" panose="02020603050405020304" pitchFamily="18" charset="0"/>
              </a:rPr>
              <a:t>MATIAS-PEREIRA, José. </a:t>
            </a:r>
            <a:r>
              <a:rPr lang="pt-BR" sz="3600" b="1" dirty="0">
                <a:latin typeface="+mn-lt"/>
                <a:ea typeface="Times New Roman" panose="02020603050405020304" pitchFamily="18" charset="0"/>
              </a:rPr>
              <a:t>Curso de administração pública:</a:t>
            </a:r>
            <a:r>
              <a:rPr lang="pt-BR" sz="3600" dirty="0">
                <a:latin typeface="+mn-lt"/>
                <a:ea typeface="Times New Roman" panose="02020603050405020304" pitchFamily="18" charset="0"/>
              </a:rPr>
              <a:t> foco nas instituições e ações do Estado. 5. ed. São Paulo: Atlas, 2018.</a:t>
            </a:r>
          </a:p>
        </p:txBody>
      </p:sp>
    </p:spTree>
    <p:extLst>
      <p:ext uri="{BB962C8B-B14F-4D97-AF65-F5344CB8AC3E}">
        <p14:creationId xmlns:p14="http://schemas.microsoft.com/office/powerpoint/2010/main" val="58772536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2576</TotalTime>
  <Words>550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3" baseType="lpstr">
      <vt:lpstr>Arial</vt:lpstr>
      <vt:lpstr>Design padrão</vt:lpstr>
      <vt:lpstr>Apresentação do PowerPoint</vt:lpstr>
    </vt:vector>
  </TitlesOfParts>
  <Company>UFC - Universidade Federal do Ceará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Prof. Fernando Pinheiro</dc:creator>
  <cp:lastModifiedBy>Fernando Pinheiro</cp:lastModifiedBy>
  <cp:revision>103</cp:revision>
  <dcterms:created xsi:type="dcterms:W3CDTF">2009-08-05T17:04:46Z</dcterms:created>
  <dcterms:modified xsi:type="dcterms:W3CDTF">2026-05-22T22:25:15Z</dcterms:modified>
</cp:coreProperties>
</file>