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1" clrIdx="0">
    <p:extLst>
      <p:ext uri="{19B8F6BF-5375-455C-9EA6-DF929625EA0E}">
        <p15:presenceInfo xmlns:p15="http://schemas.microsoft.com/office/powerpoint/2012/main" userId="Fernando Pinhei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364" autoAdjust="0"/>
  </p:normalViewPr>
  <p:slideViewPr>
    <p:cSldViewPr>
      <p:cViewPr>
        <p:scale>
          <a:sx n="40" d="100"/>
          <a:sy n="40" d="100"/>
        </p:scale>
        <p:origin x="197" y="24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97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C3F6B62-C67F-6B3A-3FCE-A2246A32BE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421E7-DEFD-1723-CDCF-926BAE635D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48702E-D62F-ACFE-D841-500CFD171E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38206A9-4FDB-5853-F8F1-D8B859A748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779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www.gov.br/transportes/pt-br/assuntos/portal-da-estrategia/artigos-gestao-estrategica/a-importancia-do-planejamento-" TargetMode="External"/><Relationship Id="rId2" Type="http://schemas.openxmlformats.org/officeDocument/2006/relationships/hyperlink" Target="mailto:prof.fernandopinheiro@gmail.co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hyperlink" Target="https://radar.ibegesp.org.br/planejamento-estrategico-a-importancia-de-ferramentas-de-gestao-e-do-plano-de-metas-para-a-%20administracao-publica/" TargetMode="External"/><Relationship Id="rId4" Type="http://schemas.openxmlformats.org/officeDocument/2006/relationships/hyperlink" Target="https://repositorio.enap.gov.br/bitstream/1/6334/1/Jackson%20de%20Ton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>
            <a:extLst>
              <a:ext uri="{FF2B5EF4-FFF2-40B4-BE49-F238E27FC236}">
                <a16:creationId xmlns:a16="http://schemas.microsoft.com/office/drawing/2014/main" id="{922EC7E4-ECD6-9CCE-8CC3-5C2628606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5" y="4030367"/>
            <a:ext cx="28751118" cy="148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/>
            <a:r>
              <a:rPr lang="pt-BR" sz="4253" b="1" dirty="0"/>
              <a:t>A IMPORTÂNCIA DO PLANEJAMENTO ESTRATÉGICO</a:t>
            </a:r>
          </a:p>
          <a:p>
            <a:pPr algn="ctr"/>
            <a:r>
              <a:rPr lang="pt-BR" sz="4253" b="1" dirty="0"/>
              <a:t>NA ADMINISTRAÇÃO PÚBLICA</a:t>
            </a:r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FAE5565D-DD22-3770-66AD-BD3F3D05C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6" y="6305682"/>
            <a:ext cx="28751117" cy="102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027" b="1" dirty="0"/>
              <a:t>José Victor da Silva Bezerra </a:t>
            </a:r>
            <a:r>
              <a:rPr lang="pt-BR" sz="3027" b="1" baseline="30000" dirty="0"/>
              <a:t>(1)</a:t>
            </a:r>
            <a:r>
              <a:rPr lang="pt-BR" sz="3027" b="1" dirty="0"/>
              <a:t>; Gabriel Freitas de Oliveira </a:t>
            </a:r>
            <a:r>
              <a:rPr lang="pt-BR" sz="3027" b="1" baseline="30000" dirty="0"/>
              <a:t>(2)</a:t>
            </a:r>
            <a:r>
              <a:rPr lang="pt-BR" sz="3027" b="1" dirty="0"/>
              <a:t>; Francisco Fernando Pinheiro Leite</a:t>
            </a:r>
            <a:r>
              <a:rPr lang="pt-BR" sz="3027" b="1" baseline="30000" dirty="0"/>
              <a:t>(3)</a:t>
            </a:r>
          </a:p>
          <a:p>
            <a:pPr algn="ctr"/>
            <a:r>
              <a:rPr lang="pt-BR" sz="3027" b="1" dirty="0"/>
              <a:t>.</a:t>
            </a:r>
            <a:endParaRPr lang="pt-BR" sz="3027" b="1" baseline="30000" dirty="0"/>
          </a:p>
        </p:txBody>
      </p:sp>
      <p:sp>
        <p:nvSpPr>
          <p:cNvPr id="5" name="Rectangle 37">
            <a:hlinkClick r:id="" action="ppaction://noaction"/>
            <a:extLst>
              <a:ext uri="{FF2B5EF4-FFF2-40B4-BE49-F238E27FC236}">
                <a16:creationId xmlns:a16="http://schemas.microsoft.com/office/drawing/2014/main" id="{8D29E7D4-3AAA-E9F3-C8E2-673C710D9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0954" y="7689910"/>
            <a:ext cx="22915311" cy="1525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491" baseline="30000" dirty="0"/>
              <a:t>(1) Estudante do curso de Administração; Faculdade Evolução Alto Oeste Potiguar; Pau dos Ferros — RN; </a:t>
            </a:r>
          </a:p>
          <a:p>
            <a:pPr algn="ctr"/>
            <a:r>
              <a:rPr lang="pt-BR" sz="3491" baseline="30000" dirty="0"/>
              <a:t>(2) Estudante do curso de Administração; Faculdade Evolução Alto Oeste Potiguar.</a:t>
            </a:r>
          </a:p>
          <a:p>
            <a:pPr algn="ctr"/>
            <a:r>
              <a:rPr lang="pt-BR" sz="3491" baseline="30000" dirty="0"/>
              <a:t>(3) Docente; Doutorando em Administração (</a:t>
            </a:r>
            <a:r>
              <a:rPr lang="pt-BR" sz="3491" baseline="30000" dirty="0" err="1"/>
              <a:t>PPGA</a:t>
            </a:r>
            <a:r>
              <a:rPr lang="pt-BR" sz="3491" baseline="30000" dirty="0"/>
              <a:t>/UFRN); Faculdade Evolução Alto Oeste Potiguar; Pau dos Ferros/RN. </a:t>
            </a:r>
            <a:r>
              <a:rPr lang="pt-BR" sz="3491" baseline="30000" dirty="0">
                <a:hlinkClick r:id="rId2"/>
              </a:rPr>
              <a:t>prof.fernandopinheiro@gmail.com</a:t>
            </a:r>
            <a:r>
              <a:rPr lang="pt-BR" sz="3491" baseline="30000" dirty="0"/>
              <a:t> </a:t>
            </a:r>
          </a:p>
          <a:p>
            <a:pPr algn="ctr"/>
            <a:endParaRPr lang="pt-BR" sz="3491" baseline="30000" dirty="0"/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id="{7021C9A3-DF2C-B7B9-29B9-7CB2E583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705" y="10011341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438771" y="12487945"/>
            <a:ext cx="25994889" cy="2541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32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Introdução:</a:t>
            </a:r>
            <a:r>
              <a:rPr lang="pt-BR" sz="3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O planejamento estratégico possui grande relevância na administração pública, pois auxilia os órgãos públicos na definição de objetivos, metas e ações voltadas ao interesse coletivo. Em um cenário marcado pelo aumento das demandas sociais e pela limitação de recursos financeiros, toma-se necessário que a administração pública desenvolva mecanismos capazes de melhorar a eficiência dos serviços oferecidos à população. Nesse contexto, o planejamento estratégico surge como uma importante ferramenta de gestão, permitindo que gestores públicos tomem decisões mais organizadas, transparentes e eficazes. O presente trabalho tem como objetivo analisar a importância do planejamento estratégico na administração pública, destacando seus benefícios para a gestão governamental e para a melhoria dos serviços públicos. </a:t>
            </a:r>
            <a:r>
              <a:rPr lang="pt-BR" sz="32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Método:</a:t>
            </a:r>
            <a:r>
              <a:rPr lang="pt-BR" sz="3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 pesquisa foi baseada no método bibliográfico, desenvolvida a partir da análise de artigos científicos, documentos institucionais e publicações relacionadas. ao tema. </a:t>
            </a:r>
            <a:r>
              <a:rPr lang="pt-BR" sz="32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Resultados e discussão:</a:t>
            </a:r>
            <a:r>
              <a:rPr lang="pt-BR" sz="3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Os resultados apontam que o planejamento estratégico contribui diretamente para a organização administrativa, otimização dos recursos. públicos e fortalecimento da transparência na gestão. Além disso, possibilita maior alinhamento entre planejamento e orçamento, reduzindo desperdícios e promovendo melhor acompanhamento dos resultados por meio de indicadores e avaliações continuas. Observou-se também que a utilização do planejamento estratégico favorece a prevenção de problemas, melhora a tomada de decisões e fortalece a capacidade da administração pública em lidar com mudanças e desafios institucionais. Outro aspecto relevante identificado foi a ampliação da participação social e do controle público, uma vez que metas e ações definidas de forma clara proporcionam maior legitimidade às politicas públicas e fortalecem a </a:t>
            </a:r>
            <a:r>
              <a:rPr lang="pt-BR" sz="3200" i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accountabilty</a:t>
            </a:r>
            <a:r>
              <a:rPr lang="pt-BR" sz="3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pt-BR" sz="32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Conclusões:</a:t>
            </a:r>
            <a:r>
              <a:rPr lang="pt-BR" sz="3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Conclui-se que o planejamento estratégico é essencial para promover uma administração pública mais eficiente, organizada e comprometida com as necessidades da sociedade. Apesar dos desafios relacionados à implementação, como resistência institucional e limitações estruturais, sua aplicação adequada contribui significativamente para o desenvolvimento da gestão pública e para a melhoria da qualidade dos serviços prestados à população.</a:t>
            </a:r>
          </a:p>
          <a:p>
            <a:pPr algn="just">
              <a:lnSpc>
                <a:spcPct val="115000"/>
              </a:lnSpc>
            </a:pPr>
            <a:r>
              <a:rPr lang="pt-BR" sz="3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 </a:t>
            </a:r>
          </a:p>
          <a:p>
            <a:pPr algn="just">
              <a:lnSpc>
                <a:spcPct val="115000"/>
              </a:lnSpc>
            </a:pPr>
            <a:r>
              <a:rPr lang="pt-BR" sz="32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PALAVRAS-CHAVE</a:t>
            </a:r>
            <a:r>
              <a:rPr lang="pt-BR" sz="3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Gestão pública; Planejamento governamental; Eficiência administrativa. </a:t>
            </a:r>
          </a:p>
          <a:p>
            <a:pPr algn="just">
              <a:lnSpc>
                <a:spcPct val="115000"/>
              </a:lnSpc>
            </a:pPr>
            <a:endParaRPr lang="pt-BR" sz="3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pt-BR" sz="3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15000"/>
              </a:lnSpc>
            </a:pPr>
            <a:endParaRPr lang="pt-BR" sz="3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indent="-742950" algn="just">
              <a:lnSpc>
                <a:spcPct val="115000"/>
              </a:lnSpc>
              <a:buAutoNum type="arabicPeriod"/>
            </a:pPr>
            <a:endParaRPr lang="pt-BR" sz="3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indent="-742950" algn="just">
              <a:lnSpc>
                <a:spcPct val="115000"/>
              </a:lnSpc>
              <a:buAutoNum type="arabicPeriod"/>
            </a:pPr>
            <a:endParaRPr lang="pt-BR" sz="3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indent="-742950" algn="just">
              <a:lnSpc>
                <a:spcPct val="115000"/>
              </a:lnSpc>
              <a:buAutoNum type="arabicPeriod"/>
            </a:pPr>
            <a:endParaRPr lang="pt-BR" sz="3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indent="-742950" algn="just">
              <a:lnSpc>
                <a:spcPct val="115000"/>
              </a:lnSpc>
              <a:buAutoNum type="arabicPeriod"/>
            </a:pPr>
            <a:endParaRPr lang="pt-BR" sz="3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indent="-742950" algn="just">
              <a:lnSpc>
                <a:spcPct val="115000"/>
              </a:lnSpc>
              <a:buAutoNum type="arabicPeriod"/>
            </a:pPr>
            <a:endParaRPr lang="pt-BR" sz="3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indent="-742950" algn="just">
              <a:lnSpc>
                <a:spcPct val="115000"/>
              </a:lnSpc>
              <a:buAutoNum type="arabicPeriod"/>
            </a:pPr>
            <a:endParaRPr lang="pt-BR" sz="3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indent="-742950" algn="just">
              <a:lnSpc>
                <a:spcPct val="115000"/>
              </a:lnSpc>
              <a:buAutoNum type="arabicPeriod"/>
            </a:pPr>
            <a:endParaRPr lang="pt-BR" sz="3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endParaRPr lang="pt-BR" sz="2800" dirty="0"/>
          </a:p>
          <a:p>
            <a:pPr algn="just">
              <a:lnSpc>
                <a:spcPct val="115000"/>
              </a:lnSpc>
            </a:pPr>
            <a:endParaRPr lang="pt-BR" sz="2800" dirty="0"/>
          </a:p>
          <a:p>
            <a:pPr algn="just">
              <a:lnSpc>
                <a:spcPct val="115000"/>
              </a:lnSpc>
            </a:pPr>
            <a:endParaRPr lang="pt-BR" sz="2800" b="1" dirty="0"/>
          </a:p>
          <a:p>
            <a:pPr algn="just">
              <a:lnSpc>
                <a:spcPct val="115000"/>
              </a:lnSpc>
            </a:pPr>
            <a:endParaRPr lang="pt-BR" sz="2800" b="1"/>
          </a:p>
          <a:p>
            <a:pPr algn="just">
              <a:lnSpc>
                <a:spcPct val="115000"/>
              </a:lnSpc>
            </a:pPr>
            <a:r>
              <a:rPr lang="pt-BR" sz="2800" b="1"/>
              <a:t>REFERÊNCIAS</a:t>
            </a:r>
            <a:endParaRPr lang="pt-BR" sz="2800" b="1" dirty="0"/>
          </a:p>
          <a:p>
            <a:pPr algn="just">
              <a:lnSpc>
                <a:spcPct val="115000"/>
              </a:lnSpc>
            </a:pPr>
            <a:endParaRPr lang="pt-BR" sz="2800" dirty="0"/>
          </a:p>
          <a:p>
            <a:pPr algn="just">
              <a:lnSpc>
                <a:spcPct val="115000"/>
              </a:lnSpc>
            </a:pPr>
            <a:r>
              <a:rPr lang="pt-BR" sz="2800" dirty="0"/>
              <a:t>BRASIL. Ministério dos Transportes. </a:t>
            </a:r>
            <a:r>
              <a:rPr lang="pt-BR" sz="2800" b="1" dirty="0"/>
              <a:t>A importância do planejamento estratégico na área públic</a:t>
            </a:r>
            <a:r>
              <a:rPr lang="pt-BR" sz="2800" dirty="0"/>
              <a:t>a. Brasília, DF: Ministério dos Transportes, [s.d. Disponível em: </a:t>
            </a:r>
            <a:r>
              <a:rPr lang="pt-BR" sz="2800" u="sng" dirty="0">
                <a:hlinkClick r:id="rId3"/>
              </a:rPr>
              <a:t>https://Awww.gov.br/transportes/pt-br/assuntos/portal-da-estrategia/artigos-gestao-estrategica/a-importancia-do-planejamento-</a:t>
            </a:r>
            <a:r>
              <a:rPr lang="pt-BR" sz="2800" dirty="0"/>
              <a:t> </a:t>
            </a:r>
            <a:r>
              <a:rPr lang="pt-BR" sz="2800" dirty="0" err="1"/>
              <a:t>estrategico</a:t>
            </a:r>
            <a:r>
              <a:rPr lang="pt-BR" sz="2800" dirty="0"/>
              <a:t>-na-</a:t>
            </a:r>
            <a:r>
              <a:rPr lang="pt-BR" sz="2800" dirty="0" err="1"/>
              <a:t>area</a:t>
            </a:r>
            <a:r>
              <a:rPr lang="pt-BR" sz="2800" dirty="0"/>
              <a:t>-publica. Acesso em: 12 maio 2026.</a:t>
            </a:r>
            <a:r>
              <a:rPr lang="pt-BR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pt-BR" sz="2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2800" dirty="0"/>
              <a:t>DE TONI, Jackson. </a:t>
            </a:r>
            <a:r>
              <a:rPr lang="pt-BR" sz="2800" b="1" dirty="0"/>
              <a:t>Planejamento estratégico governamental em ambientes democráticos</a:t>
            </a:r>
            <a:r>
              <a:rPr lang="pt-BR" sz="2800" dirty="0"/>
              <a:t>. Brasília, DF: Escola Nacional de Administração Pública (ENAP), 2021. Disponível em: </a:t>
            </a:r>
            <a:r>
              <a:rPr lang="pt-BR" sz="2800" dirty="0">
                <a:hlinkClick r:id="rId4"/>
              </a:rPr>
              <a:t>https://repositorio.enap.gov.br/</a:t>
            </a:r>
            <a:r>
              <a:rPr lang="pt-BR" sz="2800" dirty="0" err="1">
                <a:hlinkClick r:id="rId4"/>
              </a:rPr>
              <a:t>bitstream</a:t>
            </a:r>
            <a:r>
              <a:rPr lang="pt-BR" sz="2800" dirty="0">
                <a:hlinkClick r:id="rId4"/>
              </a:rPr>
              <a:t>/1/6334/1/Jackson%20de%20Toni</a:t>
            </a:r>
            <a:r>
              <a:rPr lang="pt-BR" sz="2800" dirty="0"/>
              <a:t>. </a:t>
            </a:r>
            <a:r>
              <a:rPr lang="pt-BR" sz="2800" dirty="0" err="1"/>
              <a:t>pdf</a:t>
            </a:r>
            <a:r>
              <a:rPr lang="pt-BR" sz="2800" dirty="0"/>
              <a:t>. Acesso em: 12 maio 2026.</a:t>
            </a:r>
          </a:p>
          <a:p>
            <a:endParaRPr lang="pt-BR" sz="2800" dirty="0"/>
          </a:p>
          <a:p>
            <a:r>
              <a:rPr lang="pt-BR" sz="2800" dirty="0"/>
              <a:t>IBEGESP. </a:t>
            </a:r>
            <a:r>
              <a:rPr lang="pt-BR" sz="2800" b="1" dirty="0"/>
              <a:t>Planejamento estratégico: a importância de ferramentas de gestão e do plano de metas para a administração pública</a:t>
            </a:r>
            <a:r>
              <a:rPr lang="pt-BR" sz="2800" dirty="0"/>
              <a:t>. [S.L]. [s.d.]. Disponível em: </a:t>
            </a:r>
            <a:r>
              <a:rPr lang="pt-BR" sz="2800" dirty="0">
                <a:hlinkClick r:id="rId5"/>
              </a:rPr>
              <a:t>https://radar.ibegesp.org.br/planejamento-estrategico-a-importancia-de-ferramentas-de-gestao-e-do-plano-de-metas-para-a- </a:t>
            </a:r>
            <a:r>
              <a:rPr lang="pt-BR" sz="2800" dirty="0" err="1">
                <a:hlinkClick r:id="rId5"/>
              </a:rPr>
              <a:t>administracao</a:t>
            </a:r>
            <a:r>
              <a:rPr lang="pt-BR" sz="2800" dirty="0">
                <a:hlinkClick r:id="rId5"/>
              </a:rPr>
              <a:t>-publica/</a:t>
            </a:r>
            <a:r>
              <a:rPr lang="pt-BR" sz="2800" dirty="0"/>
              <a:t>.  Acesso em: 12 maio 2026.</a:t>
            </a:r>
          </a:p>
          <a:p>
            <a:endParaRPr lang="pt-BR" sz="2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2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BD8FA65-786D-C8AF-701B-FB3370B3F68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1" b="9091"/>
          <a:stretch/>
        </p:blipFill>
        <p:spPr>
          <a:xfrm>
            <a:off x="1366765" y="23184495"/>
            <a:ext cx="25994889" cy="712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72536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2978</TotalTime>
  <Words>626</Words>
  <Application>Microsoft Office PowerPoint</Application>
  <PresentationFormat>Personalizar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3" baseType="lpstr">
      <vt:lpstr>Arial</vt:lpstr>
      <vt:lpstr>Design padrão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 Fernando Pinheiro</dc:creator>
  <cp:lastModifiedBy>Fernando Pinheiro</cp:lastModifiedBy>
  <cp:revision>105</cp:revision>
  <dcterms:created xsi:type="dcterms:W3CDTF">2009-08-05T17:04:46Z</dcterms:created>
  <dcterms:modified xsi:type="dcterms:W3CDTF">2026-05-19T18:40:34Z</dcterms:modified>
</cp:coreProperties>
</file>