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28800425" cy="43200638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134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826932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240400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6538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0673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480798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2894264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3077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90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o Pinheiro" initials="FP" lastIdx="1" clrIdx="0">
    <p:extLst>
      <p:ext uri="{19B8F6BF-5375-455C-9EA6-DF929625EA0E}">
        <p15:presenceInfo xmlns:p15="http://schemas.microsoft.com/office/powerpoint/2012/main" userId="Fernando Pinheir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343B"/>
    <a:srgbClr val="FF5658"/>
    <a:srgbClr val="D6543E"/>
    <a:srgbClr val="EC9A98"/>
    <a:srgbClr val="DB6A57"/>
    <a:srgbClr val="700000"/>
    <a:srgbClr val="29AB05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E66B12-EC14-45D2-B62F-8E885E06AB4D}" v="42" dt="2026-05-19T00:27:30.8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364" autoAdjust="0"/>
  </p:normalViewPr>
  <p:slideViewPr>
    <p:cSldViewPr>
      <p:cViewPr>
        <p:scale>
          <a:sx n="30" d="100"/>
          <a:sy n="30" d="100"/>
        </p:scale>
        <p:origin x="744" y="-330"/>
      </p:cViewPr>
      <p:guideLst>
        <p:guide orient="horz" pos="13607"/>
        <p:guide pos="907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2970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commentAuthors" Target="commentAuthors.xml"/><Relationship Id="rId10" Type="http://schemas.microsoft.com/office/2016/11/relationships/changesInfo" Target="changesInfos/changesInfo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y Carneiro" userId="4637d0dea861e6b1" providerId="LiveId" clId="{E7156D6D-E256-4187-8520-B82B6EEA273D}"/>
    <pc:docChg chg="custSel modSld">
      <pc:chgData name="Mary Carneiro" userId="4637d0dea861e6b1" providerId="LiveId" clId="{E7156D6D-E256-4187-8520-B82B6EEA273D}" dt="2026-05-19T00:39:40.538" v="424" actId="20577"/>
      <pc:docMkLst>
        <pc:docMk/>
      </pc:docMkLst>
      <pc:sldChg chg="delSp modSp mod">
        <pc:chgData name="Mary Carneiro" userId="4637d0dea861e6b1" providerId="LiveId" clId="{E7156D6D-E256-4187-8520-B82B6EEA273D}" dt="2026-05-19T00:39:40.538" v="424" actId="20577"/>
        <pc:sldMkLst>
          <pc:docMk/>
          <pc:sldMk cId="587725361" sldId="258"/>
        </pc:sldMkLst>
        <pc:spChg chg="mod">
          <ac:chgData name="Mary Carneiro" userId="4637d0dea861e6b1" providerId="LiveId" clId="{E7156D6D-E256-4187-8520-B82B6EEA273D}" dt="2026-05-19T00:12:09.846" v="278" actId="1035"/>
          <ac:spMkLst>
            <pc:docMk/>
            <pc:sldMk cId="587725361" sldId="258"/>
            <ac:spMk id="3" creationId="{922EC7E4-ECD6-9CCE-8CC3-5C2628606E25}"/>
          </ac:spMkLst>
        </pc:spChg>
        <pc:spChg chg="mod">
          <ac:chgData name="Mary Carneiro" userId="4637d0dea861e6b1" providerId="LiveId" clId="{E7156D6D-E256-4187-8520-B82B6EEA273D}" dt="2026-05-19T00:12:18.929" v="279" actId="1076"/>
          <ac:spMkLst>
            <pc:docMk/>
            <pc:sldMk cId="587725361" sldId="258"/>
            <ac:spMk id="4" creationId="{FAE5565D-DD22-3770-66AD-BD3F3D05CD2F}"/>
          </ac:spMkLst>
        </pc:spChg>
        <pc:spChg chg="mod">
          <ac:chgData name="Mary Carneiro" userId="4637d0dea861e6b1" providerId="LiveId" clId="{E7156D6D-E256-4187-8520-B82B6EEA273D}" dt="2026-05-19T00:39:40.538" v="424" actId="20577"/>
          <ac:spMkLst>
            <pc:docMk/>
            <pc:sldMk cId="587725361" sldId="258"/>
            <ac:spMk id="5" creationId="{8D29E7D4-3AAA-E9F3-C8E2-673C710D91AA}"/>
          </ac:spMkLst>
        </pc:spChg>
        <pc:spChg chg="mod">
          <ac:chgData name="Mary Carneiro" userId="4637d0dea861e6b1" providerId="LiveId" clId="{E7156D6D-E256-4187-8520-B82B6EEA273D}" dt="2026-05-19T00:12:25.471" v="280" actId="1076"/>
          <ac:spMkLst>
            <pc:docMk/>
            <pc:sldMk cId="587725361" sldId="258"/>
            <ac:spMk id="6" creationId="{7021C9A3-DF2C-B7B9-29B9-7CB2E5831705}"/>
          </ac:spMkLst>
        </pc:spChg>
        <pc:spChg chg="mod">
          <ac:chgData name="Mary Carneiro" userId="4637d0dea861e6b1" providerId="LiveId" clId="{E7156D6D-E256-4187-8520-B82B6EEA273D}" dt="2026-05-19T00:32:20.709" v="422" actId="207"/>
          <ac:spMkLst>
            <pc:docMk/>
            <pc:sldMk cId="587725361" sldId="258"/>
            <ac:spMk id="7" creationId="{D173F841-DD28-6054-F454-5A44E4B0A2C0}"/>
          </ac:spMkLst>
        </pc:spChg>
        <pc:picChg chg="del">
          <ac:chgData name="Mary Carneiro" userId="4637d0dea861e6b1" providerId="LiveId" clId="{E7156D6D-E256-4187-8520-B82B6EEA273D}" dt="2026-05-19T00:23:52.478" v="365" actId="478"/>
          <ac:picMkLst>
            <pc:docMk/>
            <pc:sldMk cId="587725361" sldId="258"/>
            <ac:picMk id="8" creationId="{B79424AE-1AD8-AE75-029F-4CED5EF3F61C}"/>
          </ac:picMkLst>
        </pc:picChg>
        <pc:picChg chg="del">
          <ac:chgData name="Mary Carneiro" userId="4637d0dea861e6b1" providerId="LiveId" clId="{E7156D6D-E256-4187-8520-B82B6EEA273D}" dt="2026-05-19T00:23:50.413" v="364" actId="478"/>
          <ac:picMkLst>
            <pc:docMk/>
            <pc:sldMk cId="587725361" sldId="258"/>
            <ac:picMk id="10" creationId="{ADAF60F1-BEC2-F8CC-F76F-A56CB00B18AD}"/>
          </ac:picMkLst>
        </pc:picChg>
        <pc:picChg chg="del">
          <ac:chgData name="Mary Carneiro" userId="4637d0dea861e6b1" providerId="LiveId" clId="{E7156D6D-E256-4187-8520-B82B6EEA273D}" dt="2026-05-19T00:23:48.662" v="363" actId="478"/>
          <ac:picMkLst>
            <pc:docMk/>
            <pc:sldMk cId="587725361" sldId="258"/>
            <ac:picMk id="12" creationId="{EECF5142-2352-6D05-95CD-599115D548E3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9C3F6B62-C67F-6B3A-3FCE-A2246A32BE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2D421E7-DEFD-1723-CDCF-926BAE635D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4EF40-6485-452F-956A-577D94EB0FA0}" type="datetimeFigureOut">
              <a:rPr lang="pt-BR" smtClean="0"/>
              <a:t>18/05/2026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148702E-D62F-ACFE-D841-500CFD171E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38206A9-4FDB-5853-F8F1-D8B859A748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BA978-9B6F-48FA-BF5C-AC3B8242E5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8779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E06A6B-2960-4D95-9640-843449474875}" type="datetimeFigureOut">
              <a:rPr lang="pt-BR" smtClean="0"/>
              <a:t>18/05/2026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400300" y="1143000"/>
            <a:ext cx="2057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35EECC-8942-41C2-9279-A403F553A24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6685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35EECC-8942-41C2-9279-A403F553A24F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6875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D5C897-A567-8DF1-C27F-ACAABB03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2713CE3-55EB-B43F-1CAC-749F6EAA3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24DB5A5-6709-8224-6EF9-53DD6EC15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358BC14-1E6A-EB4B-136B-23DBFD144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0FC6F-B3B1-45A0-9D82-07D92899623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131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35E7E913-D425-D32D-0C36-9DCDFC3DEE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" r="1530" b="123"/>
          <a:stretch>
            <a:fillRect/>
          </a:stretch>
        </p:blipFill>
        <p:spPr>
          <a:xfrm>
            <a:off x="205" y="300"/>
            <a:ext cx="28829017" cy="43200638"/>
          </a:xfrm>
          <a:prstGeom prst="rect">
            <a:avLst/>
          </a:prstGeom>
        </p:spPr>
      </p:pic>
      <p:pic>
        <p:nvPicPr>
          <p:cNvPr id="8" name="Imagem 7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F7DCE147-7A35-9D56-AB94-770F4E6C7D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" t="85969" r="1438" b="1883"/>
          <a:stretch>
            <a:fillRect/>
          </a:stretch>
        </p:blipFill>
        <p:spPr>
          <a:xfrm>
            <a:off x="205" y="37872334"/>
            <a:ext cx="28829017" cy="533668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0586" y="815885"/>
            <a:ext cx="25919254" cy="720010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C6B39-6F47-4908-B2AC-9BF47D74F4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0586" y="1730188"/>
            <a:ext cx="25919254" cy="720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0586" y="10079517"/>
            <a:ext cx="25919254" cy="28511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ct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fld id="{6E90FC6F-B3B1-45A0-9D82-07D9289962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</p:sldLayoutIdLst>
  <p:txStyles>
    <p:titleStyle>
      <a:lvl1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+mj-lt"/>
          <a:ea typeface="+mj-ea"/>
          <a:cs typeface="+mj-cs"/>
        </a:defRPr>
      </a:lvl1pPr>
      <a:lvl2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2pPr>
      <a:lvl3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3pPr>
      <a:lvl4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4pPr>
      <a:lvl5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5pPr>
      <a:lvl6pPr marL="37401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6pPr>
      <a:lvl7pPr marL="748040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7pPr>
      <a:lvl8pPr marL="112205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8pPr>
      <a:lvl9pPr marL="149607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9pPr>
    </p:titleStyle>
    <p:bodyStyle>
      <a:lvl1pPr marL="1325952" indent="-132595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12352">
          <a:solidFill>
            <a:schemeClr val="tx1"/>
          </a:solidFill>
          <a:latin typeface="+mn-lt"/>
          <a:ea typeface="+mn-ea"/>
          <a:cs typeface="+mn-cs"/>
        </a:defRPr>
      </a:lvl1pPr>
      <a:lvl2pPr marL="2871381" indent="-1103877" algn="l" defTabSz="3535006" rtl="0" eaLnBrk="0" fontAlgn="base" hangingPunct="0">
        <a:spcBef>
          <a:spcPct val="20000"/>
        </a:spcBef>
        <a:spcAft>
          <a:spcPct val="0"/>
        </a:spcAft>
        <a:buChar char="–"/>
        <a:defRPr sz="10799">
          <a:solidFill>
            <a:schemeClr val="tx1"/>
          </a:solidFill>
          <a:latin typeface="+mn-lt"/>
        </a:defRPr>
      </a:lvl2pPr>
      <a:lvl3pPr marL="4418108" indent="-88310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9244">
          <a:solidFill>
            <a:schemeClr val="tx1"/>
          </a:solidFill>
          <a:latin typeface="+mn-lt"/>
        </a:defRPr>
      </a:lvl3pPr>
      <a:lvl4pPr marL="6185611" indent="-884401" algn="l" defTabSz="3535006" rtl="0" eaLnBrk="0" fontAlgn="base" hangingPunct="0">
        <a:spcBef>
          <a:spcPct val="20000"/>
        </a:spcBef>
        <a:spcAft>
          <a:spcPct val="0"/>
        </a:spcAft>
        <a:buChar char="–"/>
        <a:defRPr sz="7772">
          <a:solidFill>
            <a:schemeClr val="tx1"/>
          </a:solidFill>
          <a:latin typeface="+mn-lt"/>
        </a:defRPr>
      </a:lvl4pPr>
      <a:lvl5pPr marL="7953114" indent="-884401" algn="l" defTabSz="3535006" rtl="0" eaLnBrk="0" fontAlgn="base" hangingPunct="0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5pPr>
      <a:lvl6pPr marL="832713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6pPr>
      <a:lvl7pPr marL="870115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7pPr>
      <a:lvl8pPr marL="907517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8pPr>
      <a:lvl9pPr marL="944919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1pPr>
      <a:lvl2pPr marL="3740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2pPr>
      <a:lvl3pPr marL="74804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3pPr>
      <a:lvl4pPr marL="112205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4pPr>
      <a:lvl5pPr marL="149607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5pPr>
      <a:lvl6pPr marL="187009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6pPr>
      <a:lvl7pPr marL="22441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7pPr>
      <a:lvl8pPr marL="261813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8pPr>
      <a:lvl9pPr marL="299215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rycarneiro04@g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bibanpocs.emnuvens.com.br/revista/article/view/344" TargetMode="External"/><Relationship Id="rId5" Type="http://schemas.openxmlformats.org/officeDocument/2006/relationships/hyperlink" Target="https://revistas.unifoa.edu.br/praxis/article/view/3989" TargetMode="External"/><Relationship Id="rId4" Type="http://schemas.openxmlformats.org/officeDocument/2006/relationships/hyperlink" Target="https://periodicos.ufmg.br/index.php/temporalidades/article/view/542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>
            <a:extLst>
              <a:ext uri="{FF2B5EF4-FFF2-40B4-BE49-F238E27FC236}">
                <a16:creationId xmlns:a16="http://schemas.microsoft.com/office/drawing/2014/main" id="{922EC7E4-ECD6-9CCE-8CC3-5C2628606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5" y="4030367"/>
            <a:ext cx="28751118" cy="853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74962" tIns="87484" rIns="174962" bIns="87484" anchor="ctr">
            <a:spAutoFit/>
          </a:bodyPr>
          <a:lstStyle/>
          <a:p>
            <a:pPr algn="ctr" defTabSz="1107774"/>
            <a:r>
              <a:rPr lang="pt-BR" sz="4400" b="1" dirty="0">
                <a:latin typeface="Arial"/>
                <a:cs typeface="Arial"/>
              </a:rPr>
              <a:t>HISTÓRIA</a:t>
            </a:r>
            <a:r>
              <a:rPr lang="pt-BR" sz="4400" b="1" spc="15" dirty="0">
                <a:latin typeface="Arial"/>
                <a:cs typeface="Arial"/>
              </a:rPr>
              <a:t> </a:t>
            </a:r>
            <a:r>
              <a:rPr lang="pt-BR" sz="4400" b="1" dirty="0">
                <a:latin typeface="Arial"/>
                <a:cs typeface="Arial"/>
              </a:rPr>
              <a:t>DO</a:t>
            </a:r>
            <a:r>
              <a:rPr lang="pt-BR" sz="4400" b="1" spc="70" dirty="0">
                <a:latin typeface="Arial"/>
                <a:cs typeface="Arial"/>
              </a:rPr>
              <a:t> </a:t>
            </a:r>
            <a:r>
              <a:rPr lang="pt-BR" sz="4400" b="1" dirty="0">
                <a:latin typeface="Arial"/>
                <a:cs typeface="Arial"/>
              </a:rPr>
              <a:t>CIRCO:</a:t>
            </a:r>
            <a:r>
              <a:rPr lang="pt-BR" sz="4400" b="1" spc="80" dirty="0">
                <a:latin typeface="Arial"/>
                <a:cs typeface="Arial"/>
              </a:rPr>
              <a:t> </a:t>
            </a:r>
            <a:r>
              <a:rPr lang="pt-BR" sz="4400" b="1" dirty="0">
                <a:latin typeface="Arial"/>
                <a:cs typeface="Arial"/>
              </a:rPr>
              <a:t>ORIGEM,</a:t>
            </a:r>
            <a:r>
              <a:rPr lang="pt-BR" sz="4400" b="1" spc="95" dirty="0">
                <a:latin typeface="Arial"/>
                <a:cs typeface="Arial"/>
              </a:rPr>
              <a:t> </a:t>
            </a:r>
            <a:r>
              <a:rPr lang="pt-BR" sz="4400" b="1" dirty="0">
                <a:latin typeface="Arial"/>
                <a:cs typeface="Arial"/>
              </a:rPr>
              <a:t>PERSONAGENS</a:t>
            </a:r>
            <a:r>
              <a:rPr lang="pt-BR" sz="4400" b="1" spc="95" dirty="0">
                <a:latin typeface="Arial"/>
                <a:cs typeface="Arial"/>
              </a:rPr>
              <a:t> </a:t>
            </a:r>
            <a:r>
              <a:rPr lang="pt-BR" sz="4400" b="1" dirty="0">
                <a:latin typeface="Arial"/>
                <a:cs typeface="Arial"/>
              </a:rPr>
              <a:t>E</a:t>
            </a:r>
            <a:r>
              <a:rPr lang="pt-BR" sz="4400" b="1" spc="-15" dirty="0">
                <a:latin typeface="Arial"/>
                <a:cs typeface="Arial"/>
              </a:rPr>
              <a:t> </a:t>
            </a:r>
            <a:r>
              <a:rPr lang="pt-BR" sz="4400" b="1" dirty="0">
                <a:latin typeface="Arial"/>
                <a:cs typeface="Arial"/>
              </a:rPr>
              <a:t>ARTE</a:t>
            </a:r>
            <a:r>
              <a:rPr lang="pt-BR" sz="4400" b="1" spc="80" dirty="0">
                <a:latin typeface="Arial"/>
                <a:cs typeface="Arial"/>
              </a:rPr>
              <a:t> </a:t>
            </a:r>
            <a:r>
              <a:rPr lang="pt-BR" sz="4400" b="1" spc="-10" dirty="0">
                <a:latin typeface="Arial"/>
                <a:cs typeface="Arial"/>
              </a:rPr>
              <a:t>CIRCENSE</a:t>
            </a:r>
            <a:r>
              <a:rPr lang="pt-BR" sz="4253" baseline="30000" dirty="0"/>
              <a:t>(1)</a:t>
            </a:r>
            <a:r>
              <a:rPr lang="pt-BR" sz="4253" b="1" dirty="0"/>
              <a:t> </a:t>
            </a:r>
          </a:p>
        </p:txBody>
      </p:sp>
      <p:sp>
        <p:nvSpPr>
          <p:cNvPr id="4" name="Rectangle 36">
            <a:extLst>
              <a:ext uri="{FF2B5EF4-FFF2-40B4-BE49-F238E27FC236}">
                <a16:creationId xmlns:a16="http://schemas.microsoft.com/office/drawing/2014/main" id="{FAE5565D-DD22-3770-66AD-BD3F3D05C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554246"/>
            <a:ext cx="28443160" cy="1050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200" b="1" dirty="0">
                <a:latin typeface="Arial MT"/>
                <a:cs typeface="Arial MT"/>
              </a:rPr>
              <a:t>Alana</a:t>
            </a:r>
            <a:r>
              <a:rPr lang="pt-BR" sz="3200" b="1" spc="-50" dirty="0">
                <a:latin typeface="Arial MT"/>
                <a:cs typeface="Arial MT"/>
              </a:rPr>
              <a:t> </a:t>
            </a:r>
            <a:r>
              <a:rPr lang="pt-BR" sz="3200" b="1" spc="-50" dirty="0" err="1">
                <a:latin typeface="Arial MT"/>
                <a:cs typeface="Arial MT"/>
              </a:rPr>
              <a:t>K</a:t>
            </a:r>
            <a:r>
              <a:rPr lang="pt-BR" sz="3200" b="1" dirty="0" err="1">
                <a:latin typeface="Arial MT"/>
                <a:cs typeface="Arial MT"/>
              </a:rPr>
              <a:t>eury</a:t>
            </a:r>
            <a:r>
              <a:rPr lang="pt-BR" sz="3200" b="1" spc="20" dirty="0">
                <a:latin typeface="Arial MT"/>
                <a:cs typeface="Arial MT"/>
              </a:rPr>
              <a:t> </a:t>
            </a:r>
            <a:r>
              <a:rPr lang="pt-BR" sz="3200" b="1" dirty="0">
                <a:latin typeface="Arial MT"/>
                <a:cs typeface="Arial MT"/>
              </a:rPr>
              <a:t>da</a:t>
            </a:r>
            <a:r>
              <a:rPr lang="pt-BR" sz="3200" b="1" spc="-45" dirty="0">
                <a:latin typeface="Arial MT"/>
                <a:cs typeface="Arial MT"/>
              </a:rPr>
              <a:t> Silva</a:t>
            </a:r>
            <a:r>
              <a:rPr lang="pt-BR" sz="3200" b="1" spc="-150" dirty="0">
                <a:latin typeface="Arial MT"/>
                <a:cs typeface="Arial MT"/>
              </a:rPr>
              <a:t> </a:t>
            </a:r>
            <a:r>
              <a:rPr lang="pt-BR" sz="3200" b="1" dirty="0">
                <a:latin typeface="Arial MT"/>
                <a:cs typeface="Arial MT"/>
              </a:rPr>
              <a:t>Alves</a:t>
            </a:r>
            <a:r>
              <a:rPr lang="pt-BR" sz="3027" baseline="30000" dirty="0"/>
              <a:t>(2)</a:t>
            </a:r>
            <a:r>
              <a:rPr lang="pt-BR" sz="3027" b="1" dirty="0"/>
              <a:t>; Maria Clara Suassuna Carneiro Silva </a:t>
            </a:r>
            <a:r>
              <a:rPr lang="pt-BR" sz="3027" baseline="30000" dirty="0"/>
              <a:t>(3)</a:t>
            </a:r>
            <a:r>
              <a:rPr lang="pt-BR" sz="3027" b="1" dirty="0"/>
              <a:t>; Vanessa Pereira Silva </a:t>
            </a:r>
            <a:r>
              <a:rPr lang="pt-BR" sz="3027" baseline="30000" dirty="0"/>
              <a:t>(4)</a:t>
            </a:r>
            <a:r>
              <a:rPr lang="pt-BR" sz="3027" b="1" dirty="0"/>
              <a:t>; Pérola </a:t>
            </a:r>
            <a:r>
              <a:rPr lang="pt-BR" sz="3027" b="1" dirty="0" err="1"/>
              <a:t>Patriks</a:t>
            </a:r>
            <a:r>
              <a:rPr lang="pt-BR" sz="3027" b="1" dirty="0"/>
              <a:t> de França Torquato</a:t>
            </a:r>
            <a:r>
              <a:rPr lang="pt-BR" sz="3027" baseline="30000" dirty="0"/>
              <a:t>(5)</a:t>
            </a:r>
            <a:r>
              <a:rPr lang="pt-BR" sz="3027" b="1" dirty="0"/>
              <a:t>; </a:t>
            </a:r>
            <a:r>
              <a:rPr lang="pt-BR" sz="3027" b="1" dirty="0" err="1"/>
              <a:t>Vithoria</a:t>
            </a:r>
            <a:r>
              <a:rPr lang="pt-BR" sz="3027" b="1" dirty="0"/>
              <a:t> Paiva Peixoto</a:t>
            </a:r>
            <a:r>
              <a:rPr lang="pt-BR" sz="3027" baseline="30000" dirty="0"/>
              <a:t>(6)</a:t>
            </a:r>
            <a:r>
              <a:rPr lang="pt-BR" sz="3027" b="1" dirty="0"/>
              <a:t>; Mary Carneiro de Paiva Oliveira</a:t>
            </a:r>
            <a:r>
              <a:rPr lang="pt-BR" sz="3027" baseline="30000" dirty="0"/>
              <a:t> (7)</a:t>
            </a:r>
            <a:r>
              <a:rPr lang="pt-BR" sz="3027" b="1" dirty="0"/>
              <a:t>.</a:t>
            </a:r>
            <a:endParaRPr lang="pt-BR" sz="3027" b="1" baseline="30000" dirty="0"/>
          </a:p>
        </p:txBody>
      </p:sp>
      <p:sp>
        <p:nvSpPr>
          <p:cNvPr id="5" name="Rectangle 37">
            <a:hlinkClick r:id="" action="ppaction://noaction"/>
            <a:extLst>
              <a:ext uri="{FF2B5EF4-FFF2-40B4-BE49-F238E27FC236}">
                <a16:creationId xmlns:a16="http://schemas.microsoft.com/office/drawing/2014/main" id="{8D29E7D4-3AAA-E9F3-C8E2-673C710D9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0954" y="7152649"/>
            <a:ext cx="22915311" cy="2599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491" baseline="30000" dirty="0"/>
              <a:t>(1) Trabalho desenvolvido no Programa de Iniciação Científica (PIC) do Projeto de Extensão Circo Pedagógico da Faculdade Evolução Alto Oeste Potiguar; </a:t>
            </a:r>
          </a:p>
          <a:p>
            <a:pPr algn="ctr"/>
            <a:r>
              <a:rPr lang="pt-BR" sz="3491" baseline="30000" dirty="0"/>
              <a:t>(2) Estudante de Pedagogia; Faculdade Evolução Alto Oeste Potiguar – FACEP; Pau dos Ferros, RN; alana.keury13@gmail.com; </a:t>
            </a:r>
          </a:p>
          <a:p>
            <a:pPr algn="ctr"/>
            <a:r>
              <a:rPr lang="pt-BR" sz="3491" baseline="30000" dirty="0"/>
              <a:t>(3) Estudante de Pedagogia; Faculdade Evolução Alto Oeste Potiguar – FACEP; Pau dos Ferros, RN; mariaclarasuassuna786@gmail.com (4) Estudante de Pedagogia; Faculdade Evolução Alto Oeste Potiguar – FACEP; Pau dos Ferros, RN; tomazvanessa23@gmail.com  (5) Estudante de Pedagogia; Faculdade Evolução Alto Oeste Potiguar – FACEP; Pau dos Ferros, RN; perolafranca493@gmail.com (6) Estudante de Pedagogia; Faculdade Evolução Alto Oeste Potiguar – FACEP; Pau dos Ferros, RN; euvithoriapaiva@gmail.com (7) Professora Mestra em Educação (POSEDUC/UERN); Faculdade Evolução Alto Oeste Potiguar – FACEP; Pau dos Ferros/RN; e-mail: </a:t>
            </a:r>
            <a:r>
              <a:rPr lang="pt-BR" sz="3491" baseline="30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marycarneiro04@gmail.com</a:t>
            </a:r>
            <a:endParaRPr lang="pt-BR" sz="3491" baseline="30000" dirty="0"/>
          </a:p>
        </p:txBody>
      </p:sp>
      <p:sp>
        <p:nvSpPr>
          <p:cNvPr id="6" name="Text Box 50">
            <a:extLst>
              <a:ext uri="{FF2B5EF4-FFF2-40B4-BE49-F238E27FC236}">
                <a16:creationId xmlns:a16="http://schemas.microsoft.com/office/drawing/2014/main" id="{7021C9A3-DF2C-B7B9-29B9-7CB2E5831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9812" y="10654179"/>
            <a:ext cx="11569013" cy="931794"/>
          </a:xfrm>
          <a:prstGeom prst="rect">
            <a:avLst/>
          </a:prstGeom>
          <a:solidFill>
            <a:srgbClr val="700000"/>
          </a:solidFill>
          <a:ln>
            <a:solidFill>
              <a:srgbClr val="00B0F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5455" b="1" dirty="0">
                <a:solidFill>
                  <a:schemeClr val="bg1"/>
                </a:solidFill>
                <a:cs typeface="Times New Roman" pitchFamily="18" charset="0"/>
              </a:rPr>
              <a:t>RESUMO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173F841-DD28-6054-F454-5A44E4B0A2C0}"/>
              </a:ext>
            </a:extLst>
          </p:cNvPr>
          <p:cNvSpPr txBox="1"/>
          <p:nvPr/>
        </p:nvSpPr>
        <p:spPr>
          <a:xfrm>
            <a:off x="1438771" y="12487945"/>
            <a:ext cx="25994889" cy="28430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pt-BR" sz="3600" dirty="0"/>
              <a:t>O circo, ao longo da história, consolidou-se como uma importante manifestação cultural capaz de unir arte, entretenimento e expressão popular. Presente em diferentes sociedades e épocas, a arte circense ultrapassa a dimensão do espetáculo, tornando-se espaço de construção cultural, criatividade e interação social.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Introdução/problematização: 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nesse contexto, o</a:t>
            </a:r>
            <a:r>
              <a:rPr lang="pt-BR" sz="3600" dirty="0"/>
              <a:t> circo constitui-se como uma das mais antigas manifestações artísticas e culturais da humanidade, reunindo diferentes expressões como acrobacias, malabarismo, palhaçaria, equilibrismo e apresentações cênicas. Embora sua origem não possua uma data ou local específico, estudos apontam influências de civilizações antigas, como China, Grécia e Roma, que já desenvolviam práticas corporais e espetáculos públicos voltados ao entretenimento e à cultura popular. Ao longo da história, o circo consolidou-se como importante espaço de arte, criatividade e transmissão cultural, ultrapassando a dimensão do entretenimento e tornando-se um patrimônio cultural presente em diferentes sociedades. Esse cenário justifica esse trabalho e suas discussões.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Objetivo: </a:t>
            </a:r>
            <a:r>
              <a:rPr lang="pt-BR" sz="3600" dirty="0"/>
              <a:t>Analisar a história do circo, destacando sua importância cultural e artística, sua origem e os principais personagens que compõem o universo circense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Método: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3600" dirty="0"/>
              <a:t>O estudo foi desenvolvido por meio de pesquisa bibliográfica, de abordagem qualitativa, fundamentada em livros, artigos científicos e materiais acadêmicos relacionados à história do circo e às manifestações artísticas circenses. As fontes analisadas possibilitaram compreender aspectos históricos, culturais e sociais das atividades circenses, bem como sua relevância para a cultura popular e para a construção de identidades culturais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Resultados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os resultados evidenciam que o circo representa uma importante expressão da cultura popular, marcada pela diversidade artística, pela criatividade e pela valorização das experiências humanas. Conforme destaca </a:t>
            </a:r>
            <a:r>
              <a:rPr lang="pt-BR" sz="36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Ilkiu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(2011), a trajetória do circo demonstra sua capacidade de adaptação histórica, passando por diferentes transformações até consolidar-se como importante manifestação cultural no Brasil. A autora ressalta que o circo ultrapassa o caráter exclusivamente recreativo, tornando-se espaço de construção de identidades culturais, memória coletiva e resistência artística. Segundo Lemke (2023), além de expressar elementos culturais, o circo possui significativa função social e educativa, transmitindo ensinamentos, valores e experiências por meio de seus personagens e apresentações. As práticas circenses possibilitam interação, desenvolvimento da criatividade e fortalecimento das relações humanas, tornando-se relevantes em diferentes contextos sociais e educacionais. Rocha (2010) destaca que o circo vai além da magia e do entretenimento, pois sua trajetória histórica é marcada por processos de resistência, adaptação e superação ao longo do tempo, preservando características próprias que o tornam uma manifestação artística singular. O autor também evidencia que o circo brasileiro construiu uma identidade própria baseada na itinerância, na tradição familiar e na diversidade de apresentações artísticas. Dessa forma, percebe-se que a arte circense permanece relevante na contemporaneidade por contribuir para a preservação cultural, para a valorização da arte popular e para o fortalecimento das manifestações culturais na sociedade.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Conclusões: </a:t>
            </a:r>
            <a:r>
              <a:rPr lang="pt-BR" sz="3600" dirty="0"/>
              <a:t>Conclui-se que o circo constitui uma relevante manifestação artística e cultural construída historicamente por meio das diferentes expressões da cultura popular. Os personagens circenses desempenham papel essencial nos espetáculos, promovendo criatividade, ludicidade e entretenimento para diferentes públicos. </a:t>
            </a:r>
          </a:p>
          <a:p>
            <a:pPr algn="just">
              <a:lnSpc>
                <a:spcPct val="115000"/>
              </a:lnSpc>
            </a:pP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PALAVRAS-CHAVE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3600" dirty="0">
                <a:latin typeface="Arial MT"/>
                <a:cs typeface="Arial MT"/>
              </a:rPr>
              <a:t>História</a:t>
            </a:r>
            <a:r>
              <a:rPr lang="pt-BR" sz="3600" spc="40" dirty="0">
                <a:latin typeface="Arial MT"/>
                <a:cs typeface="Arial MT"/>
              </a:rPr>
              <a:t> </a:t>
            </a:r>
            <a:r>
              <a:rPr lang="pt-BR" sz="3600" dirty="0">
                <a:latin typeface="Arial MT"/>
                <a:cs typeface="Arial MT"/>
              </a:rPr>
              <a:t>Circense;</a:t>
            </a:r>
            <a:r>
              <a:rPr lang="pt-BR" sz="3600" spc="-55" dirty="0">
                <a:latin typeface="Arial MT"/>
                <a:cs typeface="Arial MT"/>
              </a:rPr>
              <a:t> </a:t>
            </a:r>
            <a:r>
              <a:rPr lang="pt-BR" sz="3600" dirty="0">
                <a:latin typeface="Arial MT"/>
                <a:cs typeface="Arial MT"/>
              </a:rPr>
              <a:t>Arte</a:t>
            </a:r>
            <a:r>
              <a:rPr lang="pt-BR" sz="3600" spc="50" dirty="0">
                <a:latin typeface="Arial MT"/>
                <a:cs typeface="Arial MT"/>
              </a:rPr>
              <a:t> </a:t>
            </a:r>
            <a:r>
              <a:rPr lang="pt-BR" sz="3600" dirty="0">
                <a:latin typeface="Arial MT"/>
                <a:cs typeface="Arial MT"/>
              </a:rPr>
              <a:t>Circense;</a:t>
            </a:r>
            <a:r>
              <a:rPr lang="pt-BR" sz="3600" spc="45" dirty="0">
                <a:latin typeface="Arial MT"/>
                <a:cs typeface="Arial MT"/>
              </a:rPr>
              <a:t> </a:t>
            </a:r>
            <a:r>
              <a:rPr lang="pt-BR" sz="3600" dirty="0">
                <a:latin typeface="Arial MT"/>
                <a:cs typeface="Arial MT"/>
              </a:rPr>
              <a:t>Personagens</a:t>
            </a:r>
            <a:r>
              <a:rPr lang="pt-BR" sz="3600" spc="35" dirty="0">
                <a:latin typeface="Arial MT"/>
                <a:cs typeface="Arial MT"/>
              </a:rPr>
              <a:t> </a:t>
            </a:r>
            <a:r>
              <a:rPr lang="pt-BR" sz="3600" spc="-10" dirty="0">
                <a:latin typeface="Arial MT"/>
                <a:cs typeface="Arial MT"/>
              </a:rPr>
              <a:t>Circenses.</a:t>
            </a:r>
            <a:endParaRPr lang="pt-BR" sz="3600" dirty="0">
              <a:latin typeface="Arial MT"/>
              <a:cs typeface="Arial MT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REFERÊNCIAS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pt-BR" sz="3600" dirty="0"/>
              <a:t>ILKIU, Elisângela Carvalho. Respeitável público, o maior espetáculo da terra! A trajetória do circo: de suas origens à sua configuração atual no Brasil. </a:t>
            </a:r>
            <a:r>
              <a:rPr lang="pt-BR" sz="3600" b="1" dirty="0"/>
              <a:t>Temporalidades,</a:t>
            </a:r>
            <a:r>
              <a:rPr lang="pt-BR" sz="3600" dirty="0"/>
              <a:t> Belo Horizonte, v. 3, n. 1, 2011. Disponível em: </a:t>
            </a:r>
            <a:r>
              <a:rPr lang="pt-BR" sz="36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https://periodicos.ufmg.br/</a:t>
            </a:r>
            <a:r>
              <a:rPr lang="pt-BR" sz="3600" dirty="0" err="1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index.php</a:t>
            </a:r>
            <a:r>
              <a:rPr lang="pt-BR" sz="36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/temporalidades/</a:t>
            </a:r>
            <a:r>
              <a:rPr lang="pt-BR" sz="3600" dirty="0" err="1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article</a:t>
            </a:r>
            <a:r>
              <a:rPr lang="pt-BR" sz="36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3600" dirty="0" err="1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view</a:t>
            </a:r>
            <a:r>
              <a:rPr lang="pt-BR" sz="36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/5421</a:t>
            </a:r>
            <a:r>
              <a:rPr lang="pt-BR" sz="3600" dirty="0"/>
              <a:t>. Acesso em: 9 maio 2026.</a:t>
            </a:r>
          </a:p>
          <a:p>
            <a:endParaRPr lang="pt-BR" sz="3600" dirty="0"/>
          </a:p>
          <a:p>
            <a:r>
              <a:rPr lang="pt-BR" sz="3600" dirty="0"/>
              <a:t>LEMKE, Cláudia Elizandra. Circo na escola: do ensino superior à educação básica. </a:t>
            </a:r>
            <a:r>
              <a:rPr lang="pt-BR" sz="3600" b="1" dirty="0"/>
              <a:t>Revista Práxis, </a:t>
            </a:r>
            <a:r>
              <a:rPr lang="pt-BR" sz="3600" dirty="0"/>
              <a:t>[S. l.], v. 14, n. 28, 2023. DOI: 10.47385/praxis.v14.n28.3989. Disponível em: </a:t>
            </a:r>
            <a:r>
              <a:rPr lang="pt-BR" sz="36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https://revistas.unifoa.edu.br/</a:t>
            </a:r>
            <a:r>
              <a:rPr lang="pt-BR" sz="3600" dirty="0" err="1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praxis</a:t>
            </a:r>
            <a:r>
              <a:rPr lang="pt-BR" sz="36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3600" dirty="0" err="1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article</a:t>
            </a:r>
            <a:r>
              <a:rPr lang="pt-BR" sz="36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3600" dirty="0" err="1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view</a:t>
            </a:r>
            <a:r>
              <a:rPr lang="pt-BR" sz="36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/3989</a:t>
            </a:r>
            <a:r>
              <a:rPr lang="pt-BR" sz="3600" dirty="0"/>
              <a:t>. Acesso em: 11 maio 2026.</a:t>
            </a:r>
          </a:p>
          <a:p>
            <a:endParaRPr lang="pt-BR" sz="3600" dirty="0"/>
          </a:p>
          <a:p>
            <a:r>
              <a:rPr lang="pt-BR" sz="3600" dirty="0"/>
              <a:t>ROCHA, Gilmar. O circo no Brasil: estado da arte. </a:t>
            </a:r>
            <a:r>
              <a:rPr lang="pt-BR" sz="3600" i="1" dirty="0"/>
              <a:t>BIB - </a:t>
            </a:r>
            <a:r>
              <a:rPr lang="pt-BR" sz="3600" b="1" dirty="0"/>
              <a:t>Revista Brasileira de Informação Bibliográfica em Ciências Sociais</a:t>
            </a:r>
            <a:r>
              <a:rPr lang="pt-BR" sz="3600" dirty="0"/>
              <a:t>, [S. l.], n. 70, p. 51-70, 2010. Disponível em: </a:t>
            </a:r>
            <a:r>
              <a:rPr lang="pt-BR" sz="360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https://bibanpocs.emnuvens.com.br/revista/</a:t>
            </a:r>
            <a:r>
              <a:rPr lang="pt-BR" sz="3600" dirty="0" err="1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article</a:t>
            </a:r>
            <a:r>
              <a:rPr lang="pt-BR" sz="360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3600" dirty="0" err="1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view</a:t>
            </a:r>
            <a:r>
              <a:rPr lang="pt-BR" sz="360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/344</a:t>
            </a:r>
            <a:r>
              <a:rPr lang="pt-BR" sz="3600" dirty="0"/>
              <a:t>. Acesso em: 11 maio 2026.</a:t>
            </a:r>
          </a:p>
          <a:p>
            <a:pPr>
              <a:lnSpc>
                <a:spcPct val="115000"/>
              </a:lnSpc>
            </a:pPr>
            <a:endParaRPr lang="pt-BR" sz="36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16FC7633-CA3C-EC27-FEFC-980F7AA6A00B}"/>
              </a:ext>
            </a:extLst>
          </p:cNvPr>
          <p:cNvSpPr/>
          <p:nvPr/>
        </p:nvSpPr>
        <p:spPr bwMode="auto">
          <a:xfrm>
            <a:off x="20520892" y="32761559"/>
            <a:ext cx="1080120" cy="28803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3211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8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725361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2523</TotalTime>
  <Words>1036</Words>
  <Application>Microsoft Office PowerPoint</Application>
  <PresentationFormat>Personalizar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Aptos</vt:lpstr>
      <vt:lpstr>Arial</vt:lpstr>
      <vt:lpstr>Arial MT</vt:lpstr>
      <vt:lpstr>Times New Roman</vt:lpstr>
      <vt:lpstr>Design padrão</vt:lpstr>
      <vt:lpstr>Apresentação do PowerPoint</vt:lpstr>
    </vt:vector>
  </TitlesOfParts>
  <Company>UFC - Universidade Federal do Ceará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Prof. Fernando Pinheiro</dc:creator>
  <cp:lastModifiedBy>Mary Carneiro</cp:lastModifiedBy>
  <cp:revision>103</cp:revision>
  <dcterms:created xsi:type="dcterms:W3CDTF">2009-08-05T17:04:46Z</dcterms:created>
  <dcterms:modified xsi:type="dcterms:W3CDTF">2026-05-19T00:39:50Z</dcterms:modified>
</cp:coreProperties>
</file>