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A6A954-17B4-4BE7-A7C8-AC11DC3F5C8D}" v="25" dt="2026-05-24T11:14:25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744" y="-4746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Carneiro" userId="4637d0dea861e6b1" providerId="LiveId" clId="{E7156D6D-E256-4187-8520-B82B6EEA273D}"/>
    <pc:docChg chg="custSel addSld delSld modSld">
      <pc:chgData name="Mary Carneiro" userId="4637d0dea861e6b1" providerId="LiveId" clId="{E7156D6D-E256-4187-8520-B82B6EEA273D}" dt="2026-05-24T11:14:53.982" v="413" actId="207"/>
      <pc:docMkLst>
        <pc:docMk/>
      </pc:docMkLst>
      <pc:sldChg chg="addSp modSp mod">
        <pc:chgData name="Mary Carneiro" userId="4637d0dea861e6b1" providerId="LiveId" clId="{E7156D6D-E256-4187-8520-B82B6EEA273D}" dt="2026-05-24T11:14:53.982" v="413" actId="207"/>
        <pc:sldMkLst>
          <pc:docMk/>
          <pc:sldMk cId="587725361" sldId="258"/>
        </pc:sldMkLst>
        <pc:spChg chg="add mod">
          <ac:chgData name="Mary Carneiro" userId="4637d0dea861e6b1" providerId="LiveId" clId="{E7156D6D-E256-4187-8520-B82B6EEA273D}" dt="2026-05-18T21:25:21.816" v="39" actId="20577"/>
          <ac:spMkLst>
            <pc:docMk/>
            <pc:sldMk cId="587725361" sldId="258"/>
            <ac:spMk id="2" creationId="{B228431A-C906-ED97-0BEE-06F088561258}"/>
          </ac:spMkLst>
        </pc:spChg>
        <pc:spChg chg="add mod">
          <ac:chgData name="Mary Carneiro" userId="4637d0dea861e6b1" providerId="LiveId" clId="{E7156D6D-E256-4187-8520-B82B6EEA273D}" dt="2026-05-18T21:35:04.289" v="223"/>
          <ac:spMkLst>
            <pc:docMk/>
            <pc:sldMk cId="587725361" sldId="258"/>
            <ac:spMk id="4" creationId="{C07D6FB0-87AE-9B2A-34C5-48163E4B4911}"/>
          </ac:spMkLst>
        </pc:spChg>
        <pc:spChg chg="mod">
          <ac:chgData name="Mary Carneiro" userId="4637d0dea861e6b1" providerId="LiveId" clId="{E7156D6D-E256-4187-8520-B82B6EEA273D}" dt="2026-05-24T11:14:53.982" v="413" actId="207"/>
          <ac:spMkLst>
            <pc:docMk/>
            <pc:sldMk cId="587725361" sldId="258"/>
            <ac:spMk id="7" creationId="{D173F841-DD28-6054-F454-5A44E4B0A2C0}"/>
          </ac:spMkLst>
        </pc:spChg>
      </pc:sldChg>
      <pc:sldChg chg="new del">
        <pc:chgData name="Mary Carneiro" userId="4637d0dea861e6b1" providerId="LiveId" clId="{E7156D6D-E256-4187-8520-B82B6EEA273D}" dt="2026-05-24T11:07:01.123" v="364" actId="47"/>
        <pc:sldMkLst>
          <pc:docMk/>
          <pc:sldMk cId="213382012" sldId="2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EDE17-C7B2-49DD-8147-D3C96255F4BF}" type="datetimeFigureOut">
              <a:rPr lang="pt-BR" smtClean="0"/>
              <a:t>24/05/2026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CDF01-77B8-41DD-9C3A-E13DD1C03F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965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DF01-77B8-41DD-9C3A-E13DD1C03FB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04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vista.unifeso.edu.br/index.php/jopic/article/view/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rycarneiro04@gmail.com" TargetMode="External"/><Relationship Id="rId5" Type="http://schemas.openxmlformats.org/officeDocument/2006/relationships/hyperlink" Target="https://www.redalyc.org/journal/374/37472088015/html/" TargetMode="External"/><Relationship Id="rId4" Type="http://schemas.openxmlformats.org/officeDocument/2006/relationships/hyperlink" Target="https://www.researchgate.net/publication/360986162_Circo_na_educacao_infantil_o_papel_da_arte_circense_como_metodo_ludico_para_o_desenvolvimento_e_aprendizage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3968670"/>
            <a:ext cx="28751118" cy="85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400" b="1" dirty="0">
                <a:cs typeface="Times New Roman" pitchFamily="18" charset="0"/>
              </a:rPr>
              <a:t>EDUCAÇÃO EM ESPAÇOS NÃO ESCOLARES: O CIRCO COMO POSSIBILIDADE.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631" y="10443389"/>
            <a:ext cx="11689162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87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ambiente circense é um espaço produtivo para a mediação pedagógica, quando o assunto se configura em à educação em espaços não escolares. Fomentando a inclusão social, aprendizagem e o desenvolvimento da comunicação por meio de práticas educativas e lúdicas.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nesse cenário, a atuação do pedagogo em espaços não convencionais, como as ONGs e projetos sociais que envolvam cultura, torna-se essencial para promover o desenvolvimento humano e a cidadania através de metodologias lúdicas e flexíveis. Assim, a escolha da temática “Educação em espaços não escolares: o circo como possibilidade”, se justifica porque traz discussões sobre saberes que ultrapassam o ensino convencional, trazendo campos em que arte e cultura são as ferramentas para o aprender e o desenvolver humano.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teve-se como propósito analisar em alguns artigos publicados as contribuições do circo como espaço não escolar para a atuação pedagógica, destacando seu potencial educativo na promoção da aprendizagem, inclusão social, desenvolvimento da comunicação e formação humana por meio de práticas lúdicas e culturais. Partindo do problema de pesquisa: Como o circo, enquanto espaço não escolar, pode contribuir para a mediação pedagógica, promovendo aprendizagem, inclusão social e desenvolvimento humano por meio de práticas lúdicas e culturais?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pesquisa caracteriza-se como bibliográfica, de abordagem qualitativa, desenvolvida a partir de revisão de literatura em artigos científicos, que discutem a educação em espaços não escolares, a atuação do pedagogo e o circo como prática educativa e cultural. A análise fundamentou-se em autores como Corrêa e Ferreira (2019), Ribeiro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(2021) e Martins (2021), que abordam os processos educativos em contextos não convencionais, enfatizando o papel das metodologias lúdicas e da arte no desenvolvimento social e humano.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os estudos de Ribeiro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(2021), apontam que o circo foi historicamente visto como mero entretenimento, sendo marginalizado pelo pensamento formal, o que o levou a consolidar sua própria transmissão de saberes em lonas itinerantes, realizando apresentações em diferentes cidades e comunidades de artistas. Apesar de ser produzido em ambientes não escolares, o circo permite que o pedagogo estimule a produção de conhecimento para as crianças de forma descontraída, com a ideia de que a educação alcance diferentes eixos sociais. Nesse sentido, s</a:t>
            </a:r>
            <a:r>
              <a:rPr lang="pt-BR" sz="3600" dirty="0"/>
              <a:t>egundo o estudo de Corrêa e Ferreira (2019), a formação do pedagogo o prepara para atuar em múltiplos ambientes educativos ao desenvolver competências em gestão, mediação e planejamento que transcendem a sala de aula convencional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para tanto, esses espaços promovem experiências consideradas educativas no quesito social, trabalhando valores, disciplina e cooperação. Para que as atividades circenses sejam realizadas é preciso que atividades lúdicas (jogos e brincadeiras), oficinas práticas (pinturas faciais, acrobacias), contação de histórias, entre outras atividades sejam realizadas com as crianças a fim de que aquele momento seja memorável para as tais. Portanto percebe-se que a educação pode ser aplicada em espaços distintos ao ambiente escolar, essa proposta traz contribuição para futuras pesquisas e na formação humana. 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Ludicidade; Formação Humana; Cultura Circense.</a:t>
            </a:r>
          </a:p>
          <a:p>
            <a:pPr algn="just"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REFERÊNCIAS: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ea typeface="Times New Roman" panose="02020603050405020304" pitchFamily="18" charset="0"/>
              </a:rPr>
              <a:t>CORRÊA, Mônica de Souza; FERREIRA, Raquel de Souza. Atuação do pedagogo em espaços não escolares. </a:t>
            </a:r>
            <a:r>
              <a:rPr lang="pt-BR" sz="3600" b="1" dirty="0">
                <a:ea typeface="Times New Roman" panose="02020603050405020304" pitchFamily="18" charset="0"/>
              </a:rPr>
              <a:t>Revista da JOPIC</a:t>
            </a:r>
            <a:r>
              <a:rPr lang="pt-BR" sz="3600" dirty="0">
                <a:ea typeface="Times New Roman" panose="02020603050405020304" pitchFamily="18" charset="0"/>
              </a:rPr>
              <a:t>, Teresópolis, v. 2, n. 4, 2019. Disponível em: </a:t>
            </a:r>
            <a:r>
              <a:rPr lang="pt-BR" sz="3600" dirty="0"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https://revista.unifeso.edu.br/index.php/jopic/article/view/924</a:t>
            </a:r>
            <a:r>
              <a:rPr lang="pt-BR" sz="3600" dirty="0">
                <a:ea typeface="Times New Roman" panose="02020603050405020304" pitchFamily="18" charset="0"/>
              </a:rPr>
              <a:t> Acesso em: 10 maio 2026.</a:t>
            </a:r>
          </a:p>
          <a:p>
            <a:pPr>
              <a:lnSpc>
                <a:spcPct val="115000"/>
              </a:lnSpc>
            </a:pPr>
            <a:endParaRPr lang="pt-BR" sz="3600" dirty="0"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ea typeface="Times New Roman" panose="02020603050405020304" pitchFamily="18" charset="0"/>
              </a:rPr>
              <a:t>SCHLICHTING, Letícia. MARTINS, </a:t>
            </a:r>
            <a:r>
              <a:rPr lang="pt-BR" sz="3600" dirty="0" err="1">
                <a:ea typeface="Times New Roman" panose="02020603050405020304" pitchFamily="18" charset="0"/>
              </a:rPr>
              <a:t>Materson</a:t>
            </a:r>
            <a:r>
              <a:rPr lang="pt-BR" sz="3600" dirty="0">
                <a:ea typeface="Times New Roman" panose="02020603050405020304" pitchFamily="18" charset="0"/>
              </a:rPr>
              <a:t> </a:t>
            </a:r>
            <a:r>
              <a:rPr lang="pt-BR" sz="3600" dirty="0" err="1">
                <a:ea typeface="Times New Roman" panose="02020603050405020304" pitchFamily="18" charset="0"/>
              </a:rPr>
              <a:t>Christofer</a:t>
            </a:r>
            <a:r>
              <a:rPr lang="pt-BR" sz="3600" dirty="0">
                <a:ea typeface="Times New Roman" panose="02020603050405020304" pitchFamily="18" charset="0"/>
              </a:rPr>
              <a:t>. Circo na educação infantil: o papel da arte circense como método lúdico para o desenvolvimento e aprendizagem. </a:t>
            </a:r>
            <a:r>
              <a:rPr lang="pt-BR" sz="3600" b="1" dirty="0">
                <a:ea typeface="Times New Roman" panose="02020603050405020304" pitchFamily="18" charset="0"/>
              </a:rPr>
              <a:t>Cadernos Acadêmicos UNINA</a:t>
            </a:r>
            <a:r>
              <a:rPr lang="pt-BR" sz="3600" dirty="0">
                <a:ea typeface="Times New Roman" panose="02020603050405020304" pitchFamily="18" charset="0"/>
              </a:rPr>
              <a:t>, v. 2, n. 1, 2021. revista1.unina.edu.br Disponível em: </a:t>
            </a:r>
            <a:r>
              <a:rPr lang="pt-BR" sz="3600" dirty="0"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https://www.researchgate.net/publication/360986162_Circo_na_educacao_infantil_o_papel_da_arte_circense_como_metodo_ludico_para_o_desenvolvimento_e_aprendizagem</a:t>
            </a:r>
            <a:r>
              <a:rPr lang="pt-BR" sz="3600" dirty="0">
                <a:ea typeface="Times New Roman" panose="02020603050405020304" pitchFamily="18" charset="0"/>
              </a:rPr>
              <a:t> Acesso em 10 de maio de 2026.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RIBEIRO, Camila da Silva. CARDANI, Leonora </a:t>
            </a:r>
            <a:r>
              <a:rPr lang="pt-BR" sz="3600" dirty="0" err="1">
                <a:latin typeface="+mn-lt"/>
                <a:ea typeface="Times New Roman" panose="02020603050405020304" pitchFamily="18" charset="0"/>
              </a:rPr>
              <a:t>Tanasovici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. RODRIGUES, Gilson Santos. BORTOLETO, Marco </a:t>
            </a:r>
            <a:r>
              <a:rPr lang="pt-BR" sz="3600" dirty="0" err="1">
                <a:latin typeface="+mn-lt"/>
                <a:ea typeface="Times New Roman" panose="02020603050405020304" pitchFamily="18" charset="0"/>
              </a:rPr>
              <a:t>Antonio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 Coelho. O “não lugar” do circo na escola.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Revista Portuguesa de Educação.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vol. 34, no. 1, pp. 246-263, 2021. </a:t>
            </a:r>
            <a:endParaRPr lang="pt-BR" sz="3600" b="1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Universidade do Minho. Disponível em: </a:t>
            </a:r>
            <a:r>
              <a:rPr lang="pt-BR" sz="3600" dirty="0">
                <a:latin typeface="+mn-lt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https://www.redalyc.org/journal/374/37472088015/html/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 Acesso em: 01 de maio de 2026</a:t>
            </a:r>
          </a:p>
        </p:txBody>
      </p:sp>
      <p:sp>
        <p:nvSpPr>
          <p:cNvPr id="2" name="Rectangle 36">
            <a:extLst>
              <a:ext uri="{FF2B5EF4-FFF2-40B4-BE49-F238E27FC236}">
                <a16:creationId xmlns:a16="http://schemas.microsoft.com/office/drawing/2014/main" id="{B228431A-C906-ED97-0BEE-06F088561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6" y="5586646"/>
            <a:ext cx="27120972" cy="10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 err="1"/>
              <a:t>Antonia</a:t>
            </a:r>
            <a:r>
              <a:rPr lang="pt-BR" sz="3027" b="1" dirty="0"/>
              <a:t> Beatriz Oliveira Silva</a:t>
            </a:r>
            <a:r>
              <a:rPr lang="pt-BR" sz="3027" baseline="30000" dirty="0"/>
              <a:t>(2)</a:t>
            </a:r>
            <a:r>
              <a:rPr lang="pt-BR" sz="3027" b="1" dirty="0"/>
              <a:t>; </a:t>
            </a:r>
            <a:r>
              <a:rPr lang="pt-BR" sz="3027" b="1" dirty="0" err="1"/>
              <a:t>Emanuely</a:t>
            </a:r>
            <a:r>
              <a:rPr lang="pt-BR" sz="3027" b="1" dirty="0"/>
              <a:t> Fernanda da Conceição Andrade</a:t>
            </a:r>
            <a:r>
              <a:rPr lang="pt-BR" sz="3027" baseline="30000" dirty="0"/>
              <a:t>(3)</a:t>
            </a:r>
            <a:r>
              <a:rPr lang="pt-BR" sz="3027" b="1" dirty="0"/>
              <a:t>; Gabrielly Vitoria da Silva Holanda</a:t>
            </a:r>
            <a:r>
              <a:rPr lang="pt-BR" sz="3027" baseline="30000" dirty="0"/>
              <a:t>(4)</a:t>
            </a:r>
            <a:r>
              <a:rPr lang="pt-BR" sz="3027" b="1" dirty="0"/>
              <a:t>; Maria Eduarda de Queiroz Cavalcante</a:t>
            </a:r>
            <a:r>
              <a:rPr lang="pt-BR" sz="3027" baseline="30000" dirty="0"/>
              <a:t>(5)</a:t>
            </a:r>
            <a:r>
              <a:rPr lang="pt-BR" sz="3027" b="1" dirty="0"/>
              <a:t>; Maria Isabela Suassuna Holanda</a:t>
            </a:r>
            <a:r>
              <a:rPr lang="pt-BR" sz="3027" baseline="30000" dirty="0"/>
              <a:t> (6)</a:t>
            </a:r>
            <a:r>
              <a:rPr lang="pt-BR" sz="3027" b="1" baseline="30000" dirty="0"/>
              <a:t> </a:t>
            </a:r>
            <a:r>
              <a:rPr lang="pt-BR" sz="3027" b="1" dirty="0"/>
              <a:t>; Mary Carneiro de Paiva Oliveira</a:t>
            </a:r>
            <a:r>
              <a:rPr lang="pt-BR" sz="3027" baseline="30000" dirty="0"/>
              <a:t> (7)</a:t>
            </a:r>
            <a:r>
              <a:rPr lang="pt-BR" sz="3027" b="1" dirty="0"/>
              <a:t>. </a:t>
            </a:r>
            <a:endParaRPr lang="pt-BR" sz="3027" b="1" baseline="30000" dirty="0"/>
          </a:p>
        </p:txBody>
      </p:sp>
      <p:sp>
        <p:nvSpPr>
          <p:cNvPr id="4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C07D6FB0-87AE-9B2A-34C5-48163E4B4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152649"/>
            <a:ext cx="22915311" cy="259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do Projeto de Extensão Circo Pedagógico da Faculdade Evolução Alto Oeste Potiguar; </a:t>
            </a:r>
          </a:p>
          <a:p>
            <a:pPr algn="ctr"/>
            <a:r>
              <a:rPr lang="pt-BR" sz="3491" baseline="30000" dirty="0"/>
              <a:t>(2) Estudante de Pedagogia; Faculdade Evolução Alto Oeste Potiguar – FACEP; Pau dos Ferros, RN; beatrizoliveira20077@gmail.com; </a:t>
            </a:r>
          </a:p>
          <a:p>
            <a:pPr algn="ctr"/>
            <a:r>
              <a:rPr lang="pt-BR" sz="3491" baseline="30000" dirty="0"/>
              <a:t>(3) Estudante de Pedagogia; Faculdade Evolução Alto Oeste Potiguar – FACEP; Pau dos Ferros, RN; emanuellyemanuelyfernanda@gmail.com (4) Estudante de Pedagogia; Faculdade Evolução Alto Oeste Potiguar – FACEP; Pau dos Ferros, RN; gabevitoria76@gmail.com; (5) Estudante de Pedagogia; Faculdade Evolução Alto Oeste Potiguar – FACEP; Pau dos Ferros, RN; eduardaqueirozcavalcante@gmail.com; (6) Estudante de Pedagogia; Faculdade Evolução Alto Oeste Potiguar – FACEP; Pau dos Ferros, RN; isa.belasuassuna12@gmail.com (7) Professora Mestra em Educação (POSEDUC/UERN); Faculdade Evolução Alto Oeste Potiguar – FACEP; Pau dos Ferros/RN; e-mail: </a:t>
            </a:r>
            <a:r>
              <a:rPr lang="pt-BR" sz="3491" baseline="30000" dirty="0">
                <a:hlinkClick r:id="rId6"/>
              </a:rPr>
              <a:t>marycarneiro04@gmail.com</a:t>
            </a:r>
            <a:endParaRPr lang="pt-BR" sz="3491" baseline="30000" dirty="0"/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2512</TotalTime>
  <Words>1071</Words>
  <Application>Microsoft Office PowerPoint</Application>
  <PresentationFormat>Personalizar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Mary Carneiro</cp:lastModifiedBy>
  <cp:revision>107</cp:revision>
  <dcterms:created xsi:type="dcterms:W3CDTF">2009-08-05T17:04:46Z</dcterms:created>
  <dcterms:modified xsi:type="dcterms:W3CDTF">2026-05-24T11:14:58Z</dcterms:modified>
</cp:coreProperties>
</file>