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4" d="100"/>
          <a:sy n="24" d="100"/>
        </p:scale>
        <p:origin x="1218" y="18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02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22/05/2026</a:t>
            </a:fld>
            <a:endParaRPr lang="pt-BR"/>
          </a:p>
        </p:txBody>
      </p:sp>
      <p:sp>
        <p:nvSpPr>
          <p:cNvPr id="1048603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1048604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59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59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59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9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0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48582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83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84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0FC6F-B3B1-45A0-9D82-07D9289962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Imagem 8" descr="Uma imagem contendo Interface gráfica do usuário  O conteúdo gerado por IA pode estar incorreto."/>
          <p:cNvPicPr>
            <a:picLocks noChangeAspect="1"/>
          </p:cNvPicPr>
          <p:nvPr userDrawn="1"/>
        </p:nvPicPr>
        <p:blipFill>
          <a:blip r:embed="rId2"/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2097153" name="Imagem 7" descr="Uma imagem contendo Interface gráfica do usuário  O conteúdo gerado por IA pode estar incorreto."/>
          <p:cNvPicPr>
            <a:picLocks noChangeAspect="1"/>
          </p:cNvPicPr>
          <p:nvPr userDrawn="1"/>
        </p:nvPicPr>
        <p:blipFill>
          <a:blip r:embed="rId2"/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1048590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4859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4859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9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4859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0CC6B39-6F47-4908-B2AC-9BF47D74F4E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485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4857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endParaRPr lang="pt-BR"/>
          </a:p>
        </p:txBody>
      </p:sp>
      <p:sp>
        <p:nvSpPr>
          <p:cNvPr id="104857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endParaRPr lang="pt-BR"/>
          </a:p>
        </p:txBody>
      </p:sp>
      <p:sp>
        <p:nvSpPr>
          <p:cNvPr id="104858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fld id="{6E90FC6F-B3B1-45A0-9D82-07D928996230}" type="slidenum">
              <a:rPr lang="pt-BR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Rectangle 11"/>
          <p:cNvSpPr>
            <a:spLocks noChangeArrowheads="1"/>
          </p:cNvSpPr>
          <p:nvPr/>
        </p:nvSpPr>
        <p:spPr bwMode="auto">
          <a:xfrm>
            <a:off x="977211" y="4025293"/>
            <a:ext cx="26456450" cy="149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en-US" altLang="pt-BR" sz="4253" b="1" dirty="0"/>
              <a:t>BARREIRAS À COBERTURA VACINAL INFANTIL: FATORES ASSOCIADOS AO ATRASO NA VACINAÇÃO EM UMA UNIDADE BÁSICA DE SAÚDE</a:t>
            </a:r>
            <a:r>
              <a:rPr lang="pt-BR" sz="4253" baseline="30000" dirty="0"/>
              <a:t> (1)</a:t>
            </a:r>
            <a:r>
              <a:rPr lang="pt-BR" sz="4253" b="1" dirty="0"/>
              <a:t> </a:t>
            </a:r>
            <a:endParaRPr lang="zh-CN" altLang="en-US"/>
          </a:p>
        </p:txBody>
      </p:sp>
      <p:sp>
        <p:nvSpPr>
          <p:cNvPr id="1048586" name="Rectangle 36"/>
          <p:cNvSpPr>
            <a:spLocks noChangeArrowheads="1"/>
          </p:cNvSpPr>
          <p:nvPr/>
        </p:nvSpPr>
        <p:spPr bwMode="auto">
          <a:xfrm>
            <a:off x="-84587" y="5905212"/>
            <a:ext cx="28751117" cy="103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altLang="pt-BR" sz="3027" b="1" dirty="0"/>
              <a:t>Nathalia Raquel Andrade de Araújo</a:t>
            </a:r>
            <a:r>
              <a:rPr lang="pt-BR" sz="3027" baseline="30000" dirty="0"/>
              <a:t>(2)</a:t>
            </a:r>
            <a:r>
              <a:rPr lang="pt-BR" sz="3027" b="1" dirty="0"/>
              <a:t>; </a:t>
            </a:r>
            <a:r>
              <a:rPr lang="en-US" altLang="pt-BR" sz="3027" b="1" dirty="0"/>
              <a:t>Águida Carlos da Silva</a:t>
            </a:r>
            <a:r>
              <a:rPr lang="pt-BR" sz="3027" baseline="30000" dirty="0"/>
              <a:t> (3)</a:t>
            </a:r>
            <a:r>
              <a:rPr lang="pt-BR" sz="3027" b="1" dirty="0"/>
              <a:t>;</a:t>
            </a:r>
            <a:r>
              <a:rPr lang="en-US" altLang="pt-BR" sz="3027" b="1" dirty="0"/>
              <a:t> Evelyn Rachele Martins de Paiva </a:t>
            </a:r>
            <a:r>
              <a:rPr lang="pt-BR" sz="3027" baseline="30000" dirty="0"/>
              <a:t>(4)</a:t>
            </a:r>
            <a:r>
              <a:rPr lang="pt-BR" sz="3027" b="1" dirty="0"/>
              <a:t>; </a:t>
            </a:r>
            <a:r>
              <a:rPr lang="en-US" altLang="pt-BR" sz="3027" b="1" dirty="0"/>
              <a:t>José Felipe Leite Marcolino</a:t>
            </a:r>
            <a:r>
              <a:rPr lang="pt-BR" sz="3027" baseline="30000" dirty="0"/>
              <a:t> (5)</a:t>
            </a:r>
            <a:r>
              <a:rPr lang="pt-BR" sz="3027" b="1" dirty="0"/>
              <a:t>; </a:t>
            </a:r>
            <a:r>
              <a:rPr lang="en-US" altLang="pt-BR" sz="3027" b="1" dirty="0"/>
              <a:t>Maria Giovanna Catarina Felipe </a:t>
            </a:r>
            <a:r>
              <a:rPr lang="pt-BR" sz="3000" baseline="30000" dirty="0"/>
              <a:t>(</a:t>
            </a:r>
            <a:r>
              <a:rPr lang="en-US" altLang="pt-BR" sz="3000" baseline="30000" dirty="0"/>
              <a:t>6</a:t>
            </a:r>
            <a:r>
              <a:rPr lang="pt-BR" sz="3000" baseline="30000" dirty="0"/>
              <a:t>)</a:t>
            </a:r>
            <a:r>
              <a:rPr lang="en-US" altLang="pt-BR" sz="3000" baseline="30000" dirty="0"/>
              <a:t>;</a:t>
            </a:r>
            <a:endParaRPr lang="pt-BR" sz="3027" b="1" baseline="30000" dirty="0"/>
          </a:p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pt-BR" sz="3027" b="1" dirty="0"/>
              <a:t>Professor Me. Rafael Tavares Silveira Silva</a:t>
            </a:r>
            <a:r>
              <a:rPr lang="pt-BR" sz="3027" baseline="30000" dirty="0"/>
              <a:t> </a:t>
            </a:r>
            <a:r>
              <a:rPr lang="pt-BR" sz="3000" baseline="30000" dirty="0">
                <a:solidFill>
                  <a:schemeClr val="tx1"/>
                </a:solidFill>
                <a:latin typeface="Arial" pitchFamily="34" charset="0"/>
                <a:ea typeface="+mn-ea"/>
              </a:rPr>
              <a:t>(</a:t>
            </a:r>
            <a:r>
              <a:rPr lang="en-US" altLang="pt-BR" sz="3000" baseline="30000" dirty="0">
                <a:solidFill>
                  <a:schemeClr val="tx1"/>
                </a:solidFill>
                <a:latin typeface="Arial" pitchFamily="34" charset="0"/>
                <a:ea typeface="+mn-ea"/>
              </a:rPr>
              <a:t>7)</a:t>
            </a:r>
            <a:endParaRPr lang="pt-BR" sz="3000" b="0" i="0" u="none" strike="noStrike" cap="none" spc="0" normalizeH="0" baseline="30000" dirty="0">
              <a:solidFill>
                <a:schemeClr val="tx1"/>
              </a:solidFill>
              <a:latin typeface="Arial" pitchFamily="34" charset="0"/>
              <a:ea typeface="+mn-ea"/>
            </a:endParaRPr>
          </a:p>
        </p:txBody>
      </p:sp>
      <p:sp>
        <p:nvSpPr>
          <p:cNvPr id="1048587" name="Rectangle 3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329902" y="7320601"/>
            <a:ext cx="22915311" cy="364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</a:t>
            </a:r>
            <a:r>
              <a:rPr lang="en-US" altLang="pt-BR" sz="3491" baseline="30000" dirty="0"/>
              <a:t>Trabalho desenvolvido na disciplina de Introdução </a:t>
            </a:r>
            <a:r>
              <a:rPr lang="pt-BR" altLang="pt-BR" sz="3491" baseline="30000" dirty="0"/>
              <a:t>à</a:t>
            </a:r>
            <a:r>
              <a:rPr lang="en-US" altLang="pt-BR" sz="3491" baseline="30000" dirty="0"/>
              <a:t> Saúde Coletiva;</a:t>
            </a:r>
            <a:endParaRPr lang="zh-CN" altLang="en-US"/>
          </a:p>
          <a:p>
            <a:pPr algn="ctr"/>
            <a:r>
              <a:rPr lang="en-US" altLang="pt-BR" sz="3491" baseline="30000" dirty="0"/>
              <a:t>(2) Discente de Enfermagem; Faculdade Evolução Alto Oeste Potiguar, Pau dos Ferros, Rio Grande do Norte: nathaliaraquela13@gmail.com;</a:t>
            </a:r>
            <a:endParaRPr lang="zh-CN" altLang="en-US"/>
          </a:p>
          <a:p>
            <a:pPr algn="ctr"/>
            <a:r>
              <a:rPr lang="pt-BR" sz="3491" baseline="30000" dirty="0"/>
              <a:t>(</a:t>
            </a:r>
            <a:r>
              <a:rPr lang="en-US" altLang="pt-BR" sz="3491" baseline="30000" dirty="0"/>
              <a:t>3</a:t>
            </a:r>
            <a:r>
              <a:rPr lang="pt-BR" sz="3491" baseline="30000" dirty="0"/>
              <a:t>)</a:t>
            </a:r>
            <a:r>
              <a:rPr lang="en-US" altLang="pt-BR" sz="3491" baseline="30000" dirty="0"/>
              <a:t> </a:t>
            </a:r>
            <a:r>
              <a:rPr lang="pt-BR" sz="3491" baseline="30000" dirty="0"/>
              <a:t>Discente de Enfermagem; Faculdade Evolução Alto Oeste Potiguar, Pau dos Ferros, Rio Grande do Norte: ac220169@gmail.com; </a:t>
            </a:r>
            <a:endParaRPr lang="zh-CN" altLang="en-US"/>
          </a:p>
          <a:p>
            <a:pPr algn="ctr"/>
            <a:r>
              <a:rPr lang="pt-BR" sz="3491" baseline="30000" dirty="0"/>
              <a:t>(</a:t>
            </a:r>
            <a:r>
              <a:rPr lang="en-US" altLang="pt-BR" sz="3491" baseline="30000" dirty="0"/>
              <a:t>4</a:t>
            </a:r>
            <a:r>
              <a:rPr lang="pt-BR" sz="3491" baseline="30000" dirty="0"/>
              <a:t>) Discente de Enfermagem; Faculdade Evolução Alto Oeste Potiguar, Pau dos Ferros, Rio Grande do Norte:</a:t>
            </a:r>
            <a:r>
              <a:rPr lang="en-US" altLang="pt-BR" sz="3491" baseline="30000" dirty="0"/>
              <a:t> </a:t>
            </a:r>
            <a:r>
              <a:rPr lang="pt-BR" sz="3491" baseline="30000" dirty="0"/>
              <a:t>evelynrachelemartinsdepaiva15@gmail.co</a:t>
            </a:r>
            <a:r>
              <a:rPr lang="en-US" altLang="pt-BR" sz="3491" baseline="30000" dirty="0"/>
              <a:t>m;</a:t>
            </a:r>
            <a:endParaRPr lang="zh-CN" altLang="en-US"/>
          </a:p>
          <a:p>
            <a:pPr algn="ctr"/>
            <a:r>
              <a:rPr lang="en-US" altLang="pt-BR" sz="3491" baseline="30000" dirty="0"/>
              <a:t>(5) Discente de Enfermagem; Faculdade Evolução Alto Oeste Potiguar, Pau dos Ferros, Rio Grande do Norte: felipeleitemarcolino@gmail.com;</a:t>
            </a:r>
            <a:endParaRPr lang="zh-CN" altLang="en-US"/>
          </a:p>
          <a:p>
            <a:pPr algn="ctr"/>
            <a:r>
              <a:rPr lang="en-US" altLang="pt-BR" sz="3491" baseline="30000" dirty="0"/>
              <a:t>(6) Discente de Enfermagem; Faculdade Evolução Alto Oeste Potiguar, Pau dos Ferros, Rio Grande do Norte: giovannaliberato1@gmail.com;</a:t>
            </a:r>
            <a:endParaRPr lang="zh-CN" altLang="en-US"/>
          </a:p>
          <a:p>
            <a:pPr algn="ctr"/>
            <a:r>
              <a:rPr lang="en-US" altLang="pt-BR" sz="3491" baseline="30000" dirty="0"/>
              <a:t>(7) Professor do Curso de Enfermagem; Faculdade Evolução Alto Oeste Potiguar, Pau dos Ferros, Rio Grande do Nortes: rtssrafa@yahoo.com.br;</a:t>
            </a:r>
            <a:endParaRPr lang="zh-CN" altLang="en-US"/>
          </a:p>
        </p:txBody>
      </p:sp>
      <p:sp>
        <p:nvSpPr>
          <p:cNvPr id="1048588" name="Text Box 50"/>
          <p:cNvSpPr txBox="1">
            <a:spLocks noChangeArrowheads="1"/>
          </p:cNvSpPr>
          <p:nvPr/>
        </p:nvSpPr>
        <p:spPr bwMode="auto">
          <a:xfrm>
            <a:off x="8651708" y="11262096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1048589" name="CaixaDeTexto 6"/>
          <p:cNvSpPr txBox="1"/>
          <p:nvPr/>
        </p:nvSpPr>
        <p:spPr>
          <a:xfrm>
            <a:off x="1438771" y="12487945"/>
            <a:ext cx="25994889" cy="24884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vacinação é um fator fundamental para a Saúde Pública, sendo essencial para o controle e a prevenção de doenças. A redução desses números impacta severamente a saúde infantil, criando grandes barreiras que facilitam a aparição de doenças graves e o aumento de internações. Nesse caso, este estudo justifica-se pela necessidade de identificar os obstáculos que impedem o cumprimento dos calendários vacinais, pela seguinte questão: quais fatores sociais e governamentais, contribuem para o atraso vacinal infantil na Atenção Primária à Saúde?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Analizar os principais fatores associados ao atraso da imunização infantil e compreender os aspectos que interferem no cumprimento das vacinas recomendadas. 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O estudo refere-se a uma revisão bibliográfica de caráter descritivo e exploratório. A elaboração da pesquisa baseou-se em artigos científicos encontrados no Google Acadêmico que foram publicados entre os anos de 2021 e 2025, utilizando os descritores: "cobertura vacinal infantil", "atraso vacinal", "imunização" e "o papel da enfermagem” com o intuito de entender os principais fatores que contribuem para a baixa participação da vacinação infantil.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 estudos concluem muitos fatores que contribuem para o atraso da vacinação infantil, enfatizando a falta de informação dos pais e responsáveis das crianças, o medo de possíveis efeitos colaterais das vacinas, a propaganda de notícias falsas como também as dificuldades de acesso aos serviços de saúde. Além disso, existem os determinantes sociais, econômicos e culturais de cada região que também dificulta diretamente no cumprimento do calendário vacinal. A pesquisa de Thiago Cordeiro dos Reis et al. (2025) relata que a desinformação e a falta da vacina representam as barreiras para o chegar aos serviços de saúde, contribuindo para a queda da imunização infantil. Já o estudo de Jakeline Nascimento Morais e Maria Salete Vaceli Quintilio (2021) destacou que o medo relacionado às reações colaterais, associado à falta de campanhas educativas, interfere na aceitação das vacinas pelas famílias. Além disso, Thaiane Rodrigues de Oliveira Macedo et al. (2024) perceberam que recusar vacina e as desigualdades sociais agravam o atraso da vacinação em crianças menores de dois anos. Diante disso, observou-se a importância da atuação da enfermagem na explicação para as famílias, no entendimento de dúvidas e no incentivo à vacinação infantil, fortalecendo ações de prevenção e promoção da saúde.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Conclusão: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É perceptível que a queda da vacinação infantil está interligada com à desinformação dos pais, o medo das vacinas causarem reações e também os obstáculos ao acesso aos serviços de saúde. Perante disto, é evidente a importância da atuação da enfermagem no acolhimento e na orientação das famílias, incentivando a vacinação infantil e auxiliando para a prevenção de doenças como também a promoção da saúde das crianças.</a:t>
            </a: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 -CHAVE: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Imunização; Enfermagem; Saúde Pública.</a:t>
            </a: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endParaRPr lang="pt-BR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VICREIS, Thiago Cordeiro dos </a:t>
            </a:r>
            <a:r>
              <a:rPr lang="en-US" altLang="pt-BR" sz="3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Cobertura vacinal infantil no brasil: fatores determinantes do declínio da imunização e seus impactos em saúde pública. 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2025. </a:t>
            </a: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MORAIS, Jakeline Nascimento; QUINTILIO, Maria Salete Vaceli.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Fatores que levam à baixa cobertura vacinal de crianças e o papel da enfermagem–revisão literária. </a:t>
            </a:r>
            <a:r>
              <a:rPr lang="en-US" altLang="pt-BR" sz="3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Interfaces: Saúde, Humanas e Tecnologia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9, n. 2, p. 1054-1063, 2021. </a:t>
            </a: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MACEDO, Thaiane Rodrigues de Oliveira </a:t>
            </a:r>
            <a:r>
              <a:rPr lang="en-US" altLang="pt-BR" sz="3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pt-BR" sz="3600" b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Cobertura vacinal, barreiras e hesitação vacinal em crianças de até 24 meses: inquérito populacional em uma capital do oeste amazônico. </a:t>
            </a:r>
            <a:r>
              <a:rPr lang="en-US" altLang="pt-BR" sz="3600" b="0" i="1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Epidemiologia e Serviços de Saúde</a:t>
            </a:r>
            <a:r>
              <a:rPr lang="en-US" altLang="pt-BR" sz="3600" b="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33, p. e20231295, 2024.</a:t>
            </a:r>
            <a:endParaRPr lang="pt-BR" sz="3600" b="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t-BR" sz="3600" b="1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895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SEM AUTORIA</dc:creator>
  <cp:lastModifiedBy>FISIOTERAPIA</cp:lastModifiedBy>
  <cp:revision>4</cp:revision>
  <dcterms:created xsi:type="dcterms:W3CDTF">2009-08-06T23:04:46Z</dcterms:created>
  <dcterms:modified xsi:type="dcterms:W3CDTF">2026-05-22T12:46:04Z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6ec40026031d4c348c302e2d79890905</vt:lpwstr>
  </property>
</Properties>
</file>