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8" r:id="rId2"/>
  </p:sldIdLst>
  <p:sldSz cx="28800425" cy="43200638"/>
  <p:notesSz cx="6858000" cy="9144000"/>
  <p:defaultTextStyle>
    <a:defPPr>
      <a:defRPr lang="pt-BR"/>
    </a:defPPr>
    <a:lvl1pPr algn="l" rtl="0" fontAlgn="base">
      <a:spcBef>
        <a:spcPct val="0"/>
      </a:spcBef>
      <a:spcAft>
        <a:spcPct val="0"/>
      </a:spcAft>
      <a:defRPr sz="7687" kern="1200">
        <a:solidFill>
          <a:schemeClr val="tx1"/>
        </a:solidFill>
        <a:latin typeface="Arial" pitchFamily="34" charset="0"/>
        <a:ea typeface="+mn-ea"/>
        <a:cs typeface="+mn-cs"/>
      </a:defRPr>
    </a:lvl1pPr>
    <a:lvl2pPr marL="413466" algn="l" rtl="0" fontAlgn="base">
      <a:spcBef>
        <a:spcPct val="0"/>
      </a:spcBef>
      <a:spcAft>
        <a:spcPct val="0"/>
      </a:spcAft>
      <a:defRPr sz="7687" kern="1200">
        <a:solidFill>
          <a:schemeClr val="tx1"/>
        </a:solidFill>
        <a:latin typeface="Arial" pitchFamily="34" charset="0"/>
        <a:ea typeface="+mn-ea"/>
        <a:cs typeface="+mn-cs"/>
      </a:defRPr>
    </a:lvl2pPr>
    <a:lvl3pPr marL="826932" algn="l" rtl="0" fontAlgn="base">
      <a:spcBef>
        <a:spcPct val="0"/>
      </a:spcBef>
      <a:spcAft>
        <a:spcPct val="0"/>
      </a:spcAft>
      <a:defRPr sz="7687" kern="1200">
        <a:solidFill>
          <a:schemeClr val="tx1"/>
        </a:solidFill>
        <a:latin typeface="Arial" pitchFamily="34" charset="0"/>
        <a:ea typeface="+mn-ea"/>
        <a:cs typeface="+mn-cs"/>
      </a:defRPr>
    </a:lvl3pPr>
    <a:lvl4pPr marL="1240400" algn="l" rtl="0" fontAlgn="base">
      <a:spcBef>
        <a:spcPct val="0"/>
      </a:spcBef>
      <a:spcAft>
        <a:spcPct val="0"/>
      </a:spcAft>
      <a:defRPr sz="7687" kern="1200">
        <a:solidFill>
          <a:schemeClr val="tx1"/>
        </a:solidFill>
        <a:latin typeface="Arial" pitchFamily="34" charset="0"/>
        <a:ea typeface="+mn-ea"/>
        <a:cs typeface="+mn-cs"/>
      </a:defRPr>
    </a:lvl4pPr>
    <a:lvl5pPr marL="1653866" algn="l" rtl="0" fontAlgn="base">
      <a:spcBef>
        <a:spcPct val="0"/>
      </a:spcBef>
      <a:spcAft>
        <a:spcPct val="0"/>
      </a:spcAft>
      <a:defRPr sz="7687" kern="1200">
        <a:solidFill>
          <a:schemeClr val="tx1"/>
        </a:solidFill>
        <a:latin typeface="Arial" pitchFamily="34" charset="0"/>
        <a:ea typeface="+mn-ea"/>
        <a:cs typeface="+mn-cs"/>
      </a:defRPr>
    </a:lvl5pPr>
    <a:lvl6pPr marL="2067331" algn="l" defTabSz="826932" rtl="0" eaLnBrk="1" latinLnBrk="0" hangingPunct="1">
      <a:defRPr sz="7687" kern="1200">
        <a:solidFill>
          <a:schemeClr val="tx1"/>
        </a:solidFill>
        <a:latin typeface="Arial" pitchFamily="34" charset="0"/>
        <a:ea typeface="+mn-ea"/>
        <a:cs typeface="+mn-cs"/>
      </a:defRPr>
    </a:lvl6pPr>
    <a:lvl7pPr marL="2480798" algn="l" defTabSz="826932" rtl="0" eaLnBrk="1" latinLnBrk="0" hangingPunct="1">
      <a:defRPr sz="7687" kern="1200">
        <a:solidFill>
          <a:schemeClr val="tx1"/>
        </a:solidFill>
        <a:latin typeface="Arial" pitchFamily="34" charset="0"/>
        <a:ea typeface="+mn-ea"/>
        <a:cs typeface="+mn-cs"/>
      </a:defRPr>
    </a:lvl7pPr>
    <a:lvl8pPr marL="2894264" algn="l" defTabSz="826932" rtl="0" eaLnBrk="1" latinLnBrk="0" hangingPunct="1">
      <a:defRPr sz="7687" kern="1200">
        <a:solidFill>
          <a:schemeClr val="tx1"/>
        </a:solidFill>
        <a:latin typeface="Arial" pitchFamily="34" charset="0"/>
        <a:ea typeface="+mn-ea"/>
        <a:cs typeface="+mn-cs"/>
      </a:defRPr>
    </a:lvl8pPr>
    <a:lvl9pPr marL="3307731" algn="l" defTabSz="826932" rtl="0" eaLnBrk="1" latinLnBrk="0" hangingPunct="1">
      <a:defRPr sz="7687"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13607" userDrawn="1">
          <p15:clr>
            <a:srgbClr val="A4A3A4"/>
          </p15:clr>
        </p15:guide>
        <p15:guide id="2" pos="9071"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Pinheiro" initials="FP"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43B"/>
    <a:srgbClr val="FF5658"/>
    <a:srgbClr val="D6543E"/>
    <a:srgbClr val="EC9A98"/>
    <a:srgbClr val="DB6A57"/>
    <a:srgbClr val="700000"/>
    <a:srgbClr val="29AB05"/>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364" autoAdjust="0"/>
  </p:normalViewPr>
  <p:slideViewPr>
    <p:cSldViewPr>
      <p:cViewPr>
        <p:scale>
          <a:sx n="30" d="100"/>
          <a:sy n="30" d="100"/>
        </p:scale>
        <p:origin x="-468" y="-48"/>
      </p:cViewPr>
      <p:guideLst>
        <p:guide orient="horz" pos="13607"/>
        <p:guide pos="907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97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9C3F6B62-C67F-6B3A-3FCE-A2246A32BE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xmlns="" id="{52D421E7-DEFD-1723-CDCF-926BAE635D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A4EF40-6485-452F-956A-577D94EB0FA0}" type="datetimeFigureOut">
              <a:rPr lang="pt-BR" smtClean="0"/>
              <a:t>17/05/2026</a:t>
            </a:fld>
            <a:endParaRPr lang="pt-BR"/>
          </a:p>
        </p:txBody>
      </p:sp>
      <p:sp>
        <p:nvSpPr>
          <p:cNvPr id="4" name="Espaço Reservado para Rodapé 3">
            <a:extLst>
              <a:ext uri="{FF2B5EF4-FFF2-40B4-BE49-F238E27FC236}">
                <a16:creationId xmlns:a16="http://schemas.microsoft.com/office/drawing/2014/main" xmlns="" id="{3148702E-D62F-ACFE-D841-500CFD171E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xmlns="" id="{F38206A9-4FDB-5853-F8F1-D8B859A748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1BA978-9B6F-48FA-BF5C-AC3B8242E57D}" type="slidenum">
              <a:rPr lang="pt-BR" smtClean="0"/>
              <a:t>‹nº›</a:t>
            </a:fld>
            <a:endParaRPr lang="pt-BR"/>
          </a:p>
        </p:txBody>
      </p:sp>
    </p:spTree>
    <p:extLst>
      <p:ext uri="{BB962C8B-B14F-4D97-AF65-F5344CB8AC3E}">
        <p14:creationId xmlns:p14="http://schemas.microsoft.com/office/powerpoint/2010/main" val="40787795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5D5C897-A567-8DF1-C27F-ACAABB037A6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xmlns="" id="{C2713CE3-55EB-B43F-1CAC-749F6EAA3ED4}"/>
              </a:ext>
            </a:extLst>
          </p:cNvPr>
          <p:cNvSpPr>
            <a:spLocks noGrp="1"/>
          </p:cNvSpPr>
          <p:nvPr>
            <p:ph type="dt" sz="half" idx="10"/>
          </p:nvPr>
        </p:nvSpPr>
        <p:spPr/>
        <p:txBody>
          <a:bodyPr/>
          <a:lstStyle/>
          <a:p>
            <a:pPr>
              <a:defRPr/>
            </a:pPr>
            <a:endParaRPr lang="pt-BR"/>
          </a:p>
        </p:txBody>
      </p:sp>
      <p:sp>
        <p:nvSpPr>
          <p:cNvPr id="4" name="Espaço Reservado para Rodapé 3">
            <a:extLst>
              <a:ext uri="{FF2B5EF4-FFF2-40B4-BE49-F238E27FC236}">
                <a16:creationId xmlns:a16="http://schemas.microsoft.com/office/drawing/2014/main" xmlns="" id="{D24DB5A5-6709-8224-6EF9-53DD6EC157AF}"/>
              </a:ext>
            </a:extLst>
          </p:cNvPr>
          <p:cNvSpPr>
            <a:spLocks noGrp="1"/>
          </p:cNvSpPr>
          <p:nvPr>
            <p:ph type="ftr" sz="quarter" idx="11"/>
          </p:nvPr>
        </p:nvSpPr>
        <p:spPr/>
        <p:txBody>
          <a:bodyPr/>
          <a:lstStyle/>
          <a:p>
            <a:pPr>
              <a:defRPr/>
            </a:pPr>
            <a:endParaRPr lang="pt-BR"/>
          </a:p>
        </p:txBody>
      </p:sp>
      <p:sp>
        <p:nvSpPr>
          <p:cNvPr id="5" name="Espaço Reservado para Número de Slide 4">
            <a:extLst>
              <a:ext uri="{FF2B5EF4-FFF2-40B4-BE49-F238E27FC236}">
                <a16:creationId xmlns:a16="http://schemas.microsoft.com/office/drawing/2014/main" xmlns="" id="{B358BC14-1E6A-EB4B-136B-23DBFD144D17}"/>
              </a:ext>
            </a:extLst>
          </p:cNvPr>
          <p:cNvSpPr>
            <a:spLocks noGrp="1"/>
          </p:cNvSpPr>
          <p:nvPr>
            <p:ph type="sldNum" sz="quarter" idx="12"/>
          </p:nvPr>
        </p:nvSpPr>
        <p:spPr/>
        <p:txBody>
          <a:bodyPr/>
          <a:lstStyle/>
          <a:p>
            <a:pPr>
              <a:defRPr/>
            </a:pPr>
            <a:fld id="{6E90FC6F-B3B1-45A0-9D82-07D928996230}" type="slidenum">
              <a:rPr lang="pt-BR" smtClean="0"/>
              <a:pPr>
                <a:defRPr/>
              </a:pPr>
              <a:t>‹nº›</a:t>
            </a:fld>
            <a:endParaRPr lang="pt-BR"/>
          </a:p>
        </p:txBody>
      </p:sp>
    </p:spTree>
    <p:extLst>
      <p:ext uri="{BB962C8B-B14F-4D97-AF65-F5344CB8AC3E}">
        <p14:creationId xmlns:p14="http://schemas.microsoft.com/office/powerpoint/2010/main" val="147131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9" name="Imagem 8" descr="Uma imagem contendo Interface gráfica do usuário&#10;&#10;O conteúdo gerado por IA pode estar incorreto.">
            <a:extLst>
              <a:ext uri="{FF2B5EF4-FFF2-40B4-BE49-F238E27FC236}">
                <a16:creationId xmlns:a16="http://schemas.microsoft.com/office/drawing/2014/main" xmlns="" id="{35E7E913-D425-D32D-0C36-9DCDFC3DEEFD}"/>
              </a:ext>
            </a:extLst>
          </p:cNvPr>
          <p:cNvPicPr>
            <a:picLocks noChangeAspect="1"/>
          </p:cNvPicPr>
          <p:nvPr userDrawn="1"/>
        </p:nvPicPr>
        <p:blipFill>
          <a:blip r:embed="rId2">
            <a:extLst>
              <a:ext uri="{28A0092B-C50C-407E-A947-70E740481C1C}">
                <a14:useLocalDpi xmlns:a14="http://schemas.microsoft.com/office/drawing/2010/main" val="0"/>
              </a:ext>
            </a:extLst>
          </a:blip>
          <a:srcRect t="1529" r="1530" b="123"/>
          <a:stretch>
            <a:fillRect/>
          </a:stretch>
        </p:blipFill>
        <p:spPr>
          <a:xfrm>
            <a:off x="205" y="300"/>
            <a:ext cx="28829017" cy="43200638"/>
          </a:xfrm>
          <a:prstGeom prst="rect">
            <a:avLst/>
          </a:prstGeom>
        </p:spPr>
      </p:pic>
      <p:pic>
        <p:nvPicPr>
          <p:cNvPr id="8" name="Imagem 7" descr="Uma imagem contendo Interface gráfica do usuário&#10;&#10;O conteúdo gerado por IA pode estar incorreto.">
            <a:extLst>
              <a:ext uri="{FF2B5EF4-FFF2-40B4-BE49-F238E27FC236}">
                <a16:creationId xmlns:a16="http://schemas.microsoft.com/office/drawing/2014/main" xmlns="" id="{F7DCE147-7A35-9D56-AB94-770F4E6C7D78}"/>
              </a:ext>
            </a:extLst>
          </p:cNvPr>
          <p:cNvPicPr>
            <a:picLocks noChangeAspect="1"/>
          </p:cNvPicPr>
          <p:nvPr userDrawn="1"/>
        </p:nvPicPr>
        <p:blipFill>
          <a:blip r:embed="rId2">
            <a:extLst>
              <a:ext uri="{28A0092B-C50C-407E-A947-70E740481C1C}">
                <a14:useLocalDpi xmlns:a14="http://schemas.microsoft.com/office/drawing/2010/main" val="0"/>
              </a:ext>
            </a:extLst>
          </a:blip>
          <a:srcRect l="93" t="85969" r="1438" b="1883"/>
          <a:stretch>
            <a:fillRect/>
          </a:stretch>
        </p:blipFill>
        <p:spPr>
          <a:xfrm>
            <a:off x="205" y="37872334"/>
            <a:ext cx="28829017" cy="5336688"/>
          </a:xfrm>
          <a:prstGeom prst="rect">
            <a:avLst/>
          </a:prstGeom>
        </p:spPr>
      </p:pic>
      <p:sp>
        <p:nvSpPr>
          <p:cNvPr id="2" name="Título 1"/>
          <p:cNvSpPr>
            <a:spLocks noGrp="1"/>
          </p:cNvSpPr>
          <p:nvPr>
            <p:ph type="title"/>
          </p:nvPr>
        </p:nvSpPr>
        <p:spPr>
          <a:xfrm>
            <a:off x="1440586" y="815885"/>
            <a:ext cx="25919254" cy="7200106"/>
          </a:xfrm>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10CC6B39-6F47-4908-B2AC-9BF47D74F4E4}"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40586" y="1730188"/>
            <a:ext cx="25919254" cy="7200106"/>
          </a:xfrm>
          <a:prstGeom prst="rect">
            <a:avLst/>
          </a:prstGeom>
          <a:noFill/>
          <a:ln w="9525">
            <a:noFill/>
            <a:miter lim="800000"/>
            <a:headEnd/>
            <a:tailEnd/>
          </a:ln>
        </p:spPr>
        <p:txBody>
          <a:bodyPr vert="horz" wrap="square" lIns="432054" tIns="216027" rIns="432054" bIns="216027" numCol="1" anchor="ctr" anchorCtr="0" compatLnSpc="1">
            <a:prstTxWarp prst="textNoShape">
              <a:avLst/>
            </a:prstTxWarp>
          </a:bodyPr>
          <a:lstStyle/>
          <a:p>
            <a:pPr lvl="0"/>
            <a:r>
              <a:rPr lang="pt-BR"/>
              <a:t>Clique para editar o estilo do título mestre</a:t>
            </a:r>
          </a:p>
        </p:txBody>
      </p:sp>
      <p:sp>
        <p:nvSpPr>
          <p:cNvPr id="1027" name="Rectangle 3"/>
          <p:cNvSpPr>
            <a:spLocks noGrp="1" noChangeArrowheads="1"/>
          </p:cNvSpPr>
          <p:nvPr>
            <p:ph type="body" idx="1"/>
          </p:nvPr>
        </p:nvSpPr>
        <p:spPr bwMode="auto">
          <a:xfrm>
            <a:off x="1440586" y="10079517"/>
            <a:ext cx="25919254" cy="28511532"/>
          </a:xfrm>
          <a:prstGeom prst="rect">
            <a:avLst/>
          </a:prstGeom>
          <a:noFill/>
          <a:ln w="9525">
            <a:noFill/>
            <a:miter lim="800000"/>
            <a:headEnd/>
            <a:tailEnd/>
          </a:ln>
        </p:spPr>
        <p:txBody>
          <a:bodyPr vert="horz" wrap="square" lIns="432054" tIns="216027" rIns="432054" bIns="216027" numCol="1" anchor="t" anchorCtr="0" compatLnSpc="1">
            <a:prstTxWarp prst="textNoShape">
              <a:avLst/>
            </a:prstTxWarp>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1028" name="Rectangle 4"/>
          <p:cNvSpPr>
            <a:spLocks noGrp="1" noChangeArrowheads="1"/>
          </p:cNvSpPr>
          <p:nvPr>
            <p:ph type="dt" sz="half" idx="2"/>
          </p:nvPr>
        </p:nvSpPr>
        <p:spPr bwMode="auto">
          <a:xfrm>
            <a:off x="1440591" y="39340266"/>
            <a:ext cx="6718971"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defRPr sz="5399">
                <a:latin typeface="Arial" pitchFamily="34" charset="0"/>
              </a:defRPr>
            </a:lvl1pPr>
          </a:lstStyle>
          <a:p>
            <a:pPr>
              <a:defRPr/>
            </a:pPr>
            <a:endParaRPr lang="pt-BR"/>
          </a:p>
        </p:txBody>
      </p:sp>
      <p:sp>
        <p:nvSpPr>
          <p:cNvPr id="1029" name="Rectangle 5"/>
          <p:cNvSpPr>
            <a:spLocks noGrp="1" noChangeArrowheads="1"/>
          </p:cNvSpPr>
          <p:nvPr>
            <p:ph type="ftr" sz="quarter" idx="3"/>
          </p:nvPr>
        </p:nvSpPr>
        <p:spPr bwMode="auto">
          <a:xfrm>
            <a:off x="9840006" y="39340266"/>
            <a:ext cx="9120417"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lgn="ctr">
              <a:defRPr sz="5399">
                <a:latin typeface="Arial" pitchFamily="34" charset="0"/>
              </a:defRPr>
            </a:lvl1pPr>
          </a:lstStyle>
          <a:p>
            <a:pPr>
              <a:defRPr/>
            </a:pPr>
            <a:endParaRPr lang="pt-BR"/>
          </a:p>
        </p:txBody>
      </p:sp>
      <p:sp>
        <p:nvSpPr>
          <p:cNvPr id="1030" name="Rectangle 6"/>
          <p:cNvSpPr>
            <a:spLocks noGrp="1" noChangeArrowheads="1"/>
          </p:cNvSpPr>
          <p:nvPr>
            <p:ph type="sldNum" sz="quarter" idx="4"/>
          </p:nvPr>
        </p:nvSpPr>
        <p:spPr bwMode="auto">
          <a:xfrm>
            <a:off x="20640873" y="39340266"/>
            <a:ext cx="6718971"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lgn="r">
              <a:defRPr sz="5399">
                <a:latin typeface="Arial" pitchFamily="34" charset="0"/>
              </a:defRPr>
            </a:lvl1pPr>
          </a:lstStyle>
          <a:p>
            <a:pPr>
              <a:defRPr/>
            </a:pPr>
            <a:fld id="{6E90FC6F-B3B1-45A0-9D82-07D928996230}"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51" r:id="rId1"/>
    <p:sldLayoutId id="2147483650" r:id="rId2"/>
  </p:sldLayoutIdLst>
  <p:txStyles>
    <p:titleStyle>
      <a:lvl1pPr algn="ctr" defTabSz="3535006" rtl="0" eaLnBrk="0" fontAlgn="base" hangingPunct="0">
        <a:spcBef>
          <a:spcPct val="0"/>
        </a:spcBef>
        <a:spcAft>
          <a:spcPct val="0"/>
        </a:spcAft>
        <a:defRPr sz="17016">
          <a:solidFill>
            <a:schemeClr val="tx2"/>
          </a:solidFill>
          <a:latin typeface="+mj-lt"/>
          <a:ea typeface="+mj-ea"/>
          <a:cs typeface="+mj-cs"/>
        </a:defRPr>
      </a:lvl1pPr>
      <a:lvl2pPr algn="ctr" defTabSz="3535006" rtl="0" eaLnBrk="0" fontAlgn="base" hangingPunct="0">
        <a:spcBef>
          <a:spcPct val="0"/>
        </a:spcBef>
        <a:spcAft>
          <a:spcPct val="0"/>
        </a:spcAft>
        <a:defRPr sz="17016">
          <a:solidFill>
            <a:schemeClr val="tx2"/>
          </a:solidFill>
          <a:latin typeface="Arial" charset="0"/>
        </a:defRPr>
      </a:lvl2pPr>
      <a:lvl3pPr algn="ctr" defTabSz="3535006" rtl="0" eaLnBrk="0" fontAlgn="base" hangingPunct="0">
        <a:spcBef>
          <a:spcPct val="0"/>
        </a:spcBef>
        <a:spcAft>
          <a:spcPct val="0"/>
        </a:spcAft>
        <a:defRPr sz="17016">
          <a:solidFill>
            <a:schemeClr val="tx2"/>
          </a:solidFill>
          <a:latin typeface="Arial" charset="0"/>
        </a:defRPr>
      </a:lvl3pPr>
      <a:lvl4pPr algn="ctr" defTabSz="3535006" rtl="0" eaLnBrk="0" fontAlgn="base" hangingPunct="0">
        <a:spcBef>
          <a:spcPct val="0"/>
        </a:spcBef>
        <a:spcAft>
          <a:spcPct val="0"/>
        </a:spcAft>
        <a:defRPr sz="17016">
          <a:solidFill>
            <a:schemeClr val="tx2"/>
          </a:solidFill>
          <a:latin typeface="Arial" charset="0"/>
        </a:defRPr>
      </a:lvl4pPr>
      <a:lvl5pPr algn="ctr" defTabSz="3535006" rtl="0" eaLnBrk="0" fontAlgn="base" hangingPunct="0">
        <a:spcBef>
          <a:spcPct val="0"/>
        </a:spcBef>
        <a:spcAft>
          <a:spcPct val="0"/>
        </a:spcAft>
        <a:defRPr sz="17016">
          <a:solidFill>
            <a:schemeClr val="tx2"/>
          </a:solidFill>
          <a:latin typeface="Arial" charset="0"/>
        </a:defRPr>
      </a:lvl5pPr>
      <a:lvl6pPr marL="374019" algn="ctr" defTabSz="3535006" rtl="0" fontAlgn="base">
        <a:spcBef>
          <a:spcPct val="0"/>
        </a:spcBef>
        <a:spcAft>
          <a:spcPct val="0"/>
        </a:spcAft>
        <a:defRPr sz="17016">
          <a:solidFill>
            <a:schemeClr val="tx2"/>
          </a:solidFill>
          <a:latin typeface="Arial" charset="0"/>
        </a:defRPr>
      </a:lvl6pPr>
      <a:lvl7pPr marL="748040" algn="ctr" defTabSz="3535006" rtl="0" fontAlgn="base">
        <a:spcBef>
          <a:spcPct val="0"/>
        </a:spcBef>
        <a:spcAft>
          <a:spcPct val="0"/>
        </a:spcAft>
        <a:defRPr sz="17016">
          <a:solidFill>
            <a:schemeClr val="tx2"/>
          </a:solidFill>
          <a:latin typeface="Arial" charset="0"/>
        </a:defRPr>
      </a:lvl7pPr>
      <a:lvl8pPr marL="1122059" algn="ctr" defTabSz="3535006" rtl="0" fontAlgn="base">
        <a:spcBef>
          <a:spcPct val="0"/>
        </a:spcBef>
        <a:spcAft>
          <a:spcPct val="0"/>
        </a:spcAft>
        <a:defRPr sz="17016">
          <a:solidFill>
            <a:schemeClr val="tx2"/>
          </a:solidFill>
          <a:latin typeface="Arial" charset="0"/>
        </a:defRPr>
      </a:lvl8pPr>
      <a:lvl9pPr marL="1496079" algn="ctr" defTabSz="3535006" rtl="0" fontAlgn="base">
        <a:spcBef>
          <a:spcPct val="0"/>
        </a:spcBef>
        <a:spcAft>
          <a:spcPct val="0"/>
        </a:spcAft>
        <a:defRPr sz="17016">
          <a:solidFill>
            <a:schemeClr val="tx2"/>
          </a:solidFill>
          <a:latin typeface="Arial" charset="0"/>
        </a:defRPr>
      </a:lvl9pPr>
    </p:titleStyle>
    <p:bodyStyle>
      <a:lvl1pPr marL="1325952" indent="-1325952" algn="l" defTabSz="3535006" rtl="0" eaLnBrk="0" fontAlgn="base" hangingPunct="0">
        <a:spcBef>
          <a:spcPct val="20000"/>
        </a:spcBef>
        <a:spcAft>
          <a:spcPct val="0"/>
        </a:spcAft>
        <a:buChar char="•"/>
        <a:defRPr sz="12352">
          <a:solidFill>
            <a:schemeClr val="tx1"/>
          </a:solidFill>
          <a:latin typeface="+mn-lt"/>
          <a:ea typeface="+mn-ea"/>
          <a:cs typeface="+mn-cs"/>
        </a:defRPr>
      </a:lvl1pPr>
      <a:lvl2pPr marL="2871381" indent="-1103877" algn="l" defTabSz="3535006" rtl="0" eaLnBrk="0" fontAlgn="base" hangingPunct="0">
        <a:spcBef>
          <a:spcPct val="20000"/>
        </a:spcBef>
        <a:spcAft>
          <a:spcPct val="0"/>
        </a:spcAft>
        <a:buChar char="–"/>
        <a:defRPr sz="10799">
          <a:solidFill>
            <a:schemeClr val="tx1"/>
          </a:solidFill>
          <a:latin typeface="+mn-lt"/>
        </a:defRPr>
      </a:lvl2pPr>
      <a:lvl3pPr marL="4418108" indent="-883102" algn="l" defTabSz="3535006" rtl="0" eaLnBrk="0" fontAlgn="base" hangingPunct="0">
        <a:spcBef>
          <a:spcPct val="20000"/>
        </a:spcBef>
        <a:spcAft>
          <a:spcPct val="0"/>
        </a:spcAft>
        <a:buChar char="•"/>
        <a:defRPr sz="9244">
          <a:solidFill>
            <a:schemeClr val="tx1"/>
          </a:solidFill>
          <a:latin typeface="+mn-lt"/>
        </a:defRPr>
      </a:lvl3pPr>
      <a:lvl4pPr marL="6185611" indent="-884401" algn="l" defTabSz="3535006" rtl="0" eaLnBrk="0" fontAlgn="base" hangingPunct="0">
        <a:spcBef>
          <a:spcPct val="20000"/>
        </a:spcBef>
        <a:spcAft>
          <a:spcPct val="0"/>
        </a:spcAft>
        <a:buChar char="–"/>
        <a:defRPr sz="7772">
          <a:solidFill>
            <a:schemeClr val="tx1"/>
          </a:solidFill>
          <a:latin typeface="+mn-lt"/>
        </a:defRPr>
      </a:lvl4pPr>
      <a:lvl5pPr marL="7953114" indent="-884401" algn="l" defTabSz="3535006" rtl="0" eaLnBrk="0" fontAlgn="base" hangingPunct="0">
        <a:spcBef>
          <a:spcPct val="20000"/>
        </a:spcBef>
        <a:spcAft>
          <a:spcPct val="0"/>
        </a:spcAft>
        <a:buChar char="»"/>
        <a:defRPr sz="7772">
          <a:solidFill>
            <a:schemeClr val="tx1"/>
          </a:solidFill>
          <a:latin typeface="+mn-lt"/>
        </a:defRPr>
      </a:lvl5pPr>
      <a:lvl6pPr marL="8327134" indent="-884401" algn="l" defTabSz="3535006" rtl="0" fontAlgn="base">
        <a:spcBef>
          <a:spcPct val="20000"/>
        </a:spcBef>
        <a:spcAft>
          <a:spcPct val="0"/>
        </a:spcAft>
        <a:buChar char="»"/>
        <a:defRPr sz="7772">
          <a:solidFill>
            <a:schemeClr val="tx1"/>
          </a:solidFill>
          <a:latin typeface="+mn-lt"/>
        </a:defRPr>
      </a:lvl6pPr>
      <a:lvl7pPr marL="8701154" indent="-884401" algn="l" defTabSz="3535006" rtl="0" fontAlgn="base">
        <a:spcBef>
          <a:spcPct val="20000"/>
        </a:spcBef>
        <a:spcAft>
          <a:spcPct val="0"/>
        </a:spcAft>
        <a:buChar char="»"/>
        <a:defRPr sz="7772">
          <a:solidFill>
            <a:schemeClr val="tx1"/>
          </a:solidFill>
          <a:latin typeface="+mn-lt"/>
        </a:defRPr>
      </a:lvl7pPr>
      <a:lvl8pPr marL="9075173" indent="-884401" algn="l" defTabSz="3535006" rtl="0" fontAlgn="base">
        <a:spcBef>
          <a:spcPct val="20000"/>
        </a:spcBef>
        <a:spcAft>
          <a:spcPct val="0"/>
        </a:spcAft>
        <a:buChar char="»"/>
        <a:defRPr sz="7772">
          <a:solidFill>
            <a:schemeClr val="tx1"/>
          </a:solidFill>
          <a:latin typeface="+mn-lt"/>
        </a:defRPr>
      </a:lvl8pPr>
      <a:lvl9pPr marL="9449193" indent="-884401" algn="l" defTabSz="3535006" rtl="0" fontAlgn="base">
        <a:spcBef>
          <a:spcPct val="20000"/>
        </a:spcBef>
        <a:spcAft>
          <a:spcPct val="0"/>
        </a:spcAft>
        <a:buChar char="»"/>
        <a:defRPr sz="7772">
          <a:solidFill>
            <a:schemeClr val="tx1"/>
          </a:solidFill>
          <a:latin typeface="+mn-lt"/>
        </a:defRPr>
      </a:lvl9pPr>
    </p:bodyStyle>
    <p:otherStyle>
      <a:defPPr>
        <a:defRPr lang="pt-BR"/>
      </a:defPPr>
      <a:lvl1pPr marL="0" algn="l" defTabSz="748040" rtl="0" eaLnBrk="1" latinLnBrk="0" hangingPunct="1">
        <a:defRPr sz="1473" kern="1200">
          <a:solidFill>
            <a:schemeClr val="tx1"/>
          </a:solidFill>
          <a:latin typeface="+mn-lt"/>
          <a:ea typeface="+mn-ea"/>
          <a:cs typeface="+mn-cs"/>
        </a:defRPr>
      </a:lvl1pPr>
      <a:lvl2pPr marL="374019" algn="l" defTabSz="748040" rtl="0" eaLnBrk="1" latinLnBrk="0" hangingPunct="1">
        <a:defRPr sz="1473" kern="1200">
          <a:solidFill>
            <a:schemeClr val="tx1"/>
          </a:solidFill>
          <a:latin typeface="+mn-lt"/>
          <a:ea typeface="+mn-ea"/>
          <a:cs typeface="+mn-cs"/>
        </a:defRPr>
      </a:lvl2pPr>
      <a:lvl3pPr marL="748040" algn="l" defTabSz="748040" rtl="0" eaLnBrk="1" latinLnBrk="0" hangingPunct="1">
        <a:defRPr sz="1473" kern="1200">
          <a:solidFill>
            <a:schemeClr val="tx1"/>
          </a:solidFill>
          <a:latin typeface="+mn-lt"/>
          <a:ea typeface="+mn-ea"/>
          <a:cs typeface="+mn-cs"/>
        </a:defRPr>
      </a:lvl3pPr>
      <a:lvl4pPr marL="1122059" algn="l" defTabSz="748040" rtl="0" eaLnBrk="1" latinLnBrk="0" hangingPunct="1">
        <a:defRPr sz="1473" kern="1200">
          <a:solidFill>
            <a:schemeClr val="tx1"/>
          </a:solidFill>
          <a:latin typeface="+mn-lt"/>
          <a:ea typeface="+mn-ea"/>
          <a:cs typeface="+mn-cs"/>
        </a:defRPr>
      </a:lvl4pPr>
      <a:lvl5pPr marL="1496079" algn="l" defTabSz="748040" rtl="0" eaLnBrk="1" latinLnBrk="0" hangingPunct="1">
        <a:defRPr sz="1473" kern="1200">
          <a:solidFill>
            <a:schemeClr val="tx1"/>
          </a:solidFill>
          <a:latin typeface="+mn-lt"/>
          <a:ea typeface="+mn-ea"/>
          <a:cs typeface="+mn-cs"/>
        </a:defRPr>
      </a:lvl5pPr>
      <a:lvl6pPr marL="1870098" algn="l" defTabSz="748040" rtl="0" eaLnBrk="1" latinLnBrk="0" hangingPunct="1">
        <a:defRPr sz="1473" kern="1200">
          <a:solidFill>
            <a:schemeClr val="tx1"/>
          </a:solidFill>
          <a:latin typeface="+mn-lt"/>
          <a:ea typeface="+mn-ea"/>
          <a:cs typeface="+mn-cs"/>
        </a:defRPr>
      </a:lvl6pPr>
      <a:lvl7pPr marL="2244119" algn="l" defTabSz="748040" rtl="0" eaLnBrk="1" latinLnBrk="0" hangingPunct="1">
        <a:defRPr sz="1473" kern="1200">
          <a:solidFill>
            <a:schemeClr val="tx1"/>
          </a:solidFill>
          <a:latin typeface="+mn-lt"/>
          <a:ea typeface="+mn-ea"/>
          <a:cs typeface="+mn-cs"/>
        </a:defRPr>
      </a:lvl7pPr>
      <a:lvl8pPr marL="2618138" algn="l" defTabSz="748040" rtl="0" eaLnBrk="1" latinLnBrk="0" hangingPunct="1">
        <a:defRPr sz="1473" kern="1200">
          <a:solidFill>
            <a:schemeClr val="tx1"/>
          </a:solidFill>
          <a:latin typeface="+mn-lt"/>
          <a:ea typeface="+mn-ea"/>
          <a:cs typeface="+mn-cs"/>
        </a:defRPr>
      </a:lvl8pPr>
      <a:lvl9pPr marL="2992158" algn="l" defTabSz="748040" rtl="0" eaLnBrk="1" latinLnBrk="0" hangingPunct="1">
        <a:defRPr sz="14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xmlns="" id="{922EC7E4-ECD6-9CCE-8CC3-5C2628606E25}"/>
              </a:ext>
            </a:extLst>
          </p:cNvPr>
          <p:cNvSpPr>
            <a:spLocks noChangeArrowheads="1"/>
          </p:cNvSpPr>
          <p:nvPr/>
        </p:nvSpPr>
        <p:spPr bwMode="auto">
          <a:xfrm>
            <a:off x="24655" y="4357604"/>
            <a:ext cx="28751118" cy="831151"/>
          </a:xfrm>
          <a:prstGeom prst="rect">
            <a:avLst/>
          </a:prstGeom>
          <a:noFill/>
          <a:ln w="9525">
            <a:noFill/>
            <a:miter lim="800000"/>
            <a:headEnd/>
            <a:tailEnd/>
          </a:ln>
        </p:spPr>
        <p:txBody>
          <a:bodyPr wrap="square" lIns="174962" tIns="87484" rIns="174962" bIns="87484" anchor="ctr">
            <a:spAutoFit/>
          </a:bodyPr>
          <a:lstStyle/>
          <a:p>
            <a:pPr algn="ctr" defTabSz="1107774"/>
            <a:r>
              <a:rPr lang="pt-BR" sz="4253" b="1" dirty="0" smtClean="0"/>
              <a:t>OS IMPACTOS DA REFORMA TRABALHISTA NAS RELAÇÕES DE EMPREGO </a:t>
            </a:r>
            <a:r>
              <a:rPr lang="pt-BR" sz="4253" baseline="30000" dirty="0" smtClean="0"/>
              <a:t>(1</a:t>
            </a:r>
            <a:r>
              <a:rPr lang="pt-BR" sz="4253" baseline="30000" dirty="0"/>
              <a:t>)</a:t>
            </a:r>
            <a:r>
              <a:rPr lang="pt-BR" sz="4253" b="1" dirty="0"/>
              <a:t> </a:t>
            </a:r>
          </a:p>
        </p:txBody>
      </p:sp>
      <p:sp>
        <p:nvSpPr>
          <p:cNvPr id="4" name="Rectangle 36">
            <a:extLst>
              <a:ext uri="{FF2B5EF4-FFF2-40B4-BE49-F238E27FC236}">
                <a16:creationId xmlns:a16="http://schemas.microsoft.com/office/drawing/2014/main" xmlns="" id="{FAE5565D-DD22-3770-66AD-BD3F3D05CD2F}"/>
              </a:ext>
            </a:extLst>
          </p:cNvPr>
          <p:cNvSpPr>
            <a:spLocks noChangeArrowheads="1"/>
          </p:cNvSpPr>
          <p:nvPr/>
        </p:nvSpPr>
        <p:spPr bwMode="auto">
          <a:xfrm>
            <a:off x="24656" y="6072766"/>
            <a:ext cx="28751117" cy="1489831"/>
          </a:xfrm>
          <a:prstGeom prst="rect">
            <a:avLst/>
          </a:prstGeom>
          <a:noFill/>
          <a:ln w="9525">
            <a:noFill/>
            <a:miter lim="800000"/>
            <a:headEnd/>
            <a:tailEnd/>
          </a:ln>
        </p:spPr>
        <p:txBody>
          <a:bodyPr wrap="square" anchor="ctr">
            <a:spAutoFit/>
          </a:bodyPr>
          <a:lstStyle/>
          <a:p>
            <a:pPr algn="ctr"/>
            <a:r>
              <a:rPr lang="pt-BR" sz="3027" b="1" dirty="0" err="1"/>
              <a:t>Damilly</a:t>
            </a:r>
            <a:r>
              <a:rPr lang="pt-BR" sz="3027" b="1" dirty="0"/>
              <a:t> </a:t>
            </a:r>
            <a:r>
              <a:rPr lang="pt-BR" sz="3027" b="1" dirty="0" err="1"/>
              <a:t>Kauanny</a:t>
            </a:r>
            <a:r>
              <a:rPr lang="pt-BR" sz="3027" b="1" dirty="0"/>
              <a:t> de Oliveira Silva</a:t>
            </a:r>
            <a:r>
              <a:rPr lang="pt-BR" sz="3027" baseline="30000" dirty="0" smtClean="0"/>
              <a:t>(2</a:t>
            </a:r>
            <a:r>
              <a:rPr lang="pt-BR" sz="3027" baseline="30000" dirty="0"/>
              <a:t>)</a:t>
            </a:r>
            <a:r>
              <a:rPr lang="pt-BR" sz="3027" b="1" dirty="0"/>
              <a:t>; Bernardo Freitas Lins</a:t>
            </a:r>
            <a:r>
              <a:rPr lang="pt-BR" sz="3027" baseline="30000" dirty="0" smtClean="0"/>
              <a:t>(3</a:t>
            </a:r>
            <a:r>
              <a:rPr lang="pt-BR" sz="3027" baseline="30000" dirty="0"/>
              <a:t>)</a:t>
            </a:r>
            <a:r>
              <a:rPr lang="pt-BR" sz="3027" b="1" dirty="0"/>
              <a:t>; Irene Maria de Lima</a:t>
            </a:r>
            <a:r>
              <a:rPr lang="pt-BR" sz="3027" baseline="30000" dirty="0" smtClean="0"/>
              <a:t>(4</a:t>
            </a:r>
            <a:r>
              <a:rPr lang="pt-BR" sz="3027" baseline="30000" dirty="0"/>
              <a:t>)</a:t>
            </a:r>
            <a:r>
              <a:rPr lang="pt-BR" sz="3027" b="1" dirty="0"/>
              <a:t>; João</a:t>
            </a:r>
          </a:p>
          <a:p>
            <a:pPr lvl="0" algn="ctr"/>
            <a:r>
              <a:rPr lang="pt-BR" sz="3027" b="1" dirty="0" err="1"/>
              <a:t>Cleidson</a:t>
            </a:r>
            <a:r>
              <a:rPr lang="pt-BR" sz="3027" b="1" dirty="0"/>
              <a:t> Gonçalves</a:t>
            </a:r>
            <a:r>
              <a:rPr lang="pt-BR" sz="3027" baseline="30000" dirty="0" smtClean="0"/>
              <a:t>(5</a:t>
            </a:r>
            <a:r>
              <a:rPr lang="pt-BR" sz="3027" baseline="30000" dirty="0"/>
              <a:t>)</a:t>
            </a:r>
            <a:r>
              <a:rPr lang="pt-BR" sz="3027" b="1" dirty="0"/>
              <a:t>; </a:t>
            </a:r>
            <a:r>
              <a:rPr lang="pt-BR" sz="3027" b="1" dirty="0" err="1"/>
              <a:t>Rosiane</a:t>
            </a:r>
            <a:r>
              <a:rPr lang="pt-BR" sz="3027" b="1" dirty="0"/>
              <a:t> Pereira de Carvalho</a:t>
            </a:r>
            <a:r>
              <a:rPr lang="pt-BR" sz="3027" baseline="30000" dirty="0" smtClean="0"/>
              <a:t>(6)</a:t>
            </a:r>
            <a:r>
              <a:rPr lang="pt-BR" sz="3027" baseline="30000" dirty="0">
                <a:solidFill>
                  <a:srgbClr val="000000"/>
                </a:solidFill>
              </a:rPr>
              <a:t> </a:t>
            </a:r>
            <a:r>
              <a:rPr lang="pt-BR" sz="3027" b="1" dirty="0">
                <a:solidFill>
                  <a:srgbClr val="000000"/>
                </a:solidFill>
              </a:rPr>
              <a:t>; </a:t>
            </a:r>
            <a:r>
              <a:rPr lang="pt-BR" sz="3027" b="1" dirty="0" err="1">
                <a:solidFill>
                  <a:srgbClr val="000000"/>
                </a:solidFill>
              </a:rPr>
              <a:t>Regidiana</a:t>
            </a:r>
            <a:r>
              <a:rPr lang="pt-BR" sz="3027" b="1" dirty="0">
                <a:solidFill>
                  <a:srgbClr val="000000"/>
                </a:solidFill>
              </a:rPr>
              <a:t> Maria da Conceição</a:t>
            </a:r>
            <a:r>
              <a:rPr lang="pt-BR" sz="3027" baseline="30000" dirty="0" smtClean="0">
                <a:solidFill>
                  <a:srgbClr val="000000"/>
                </a:solidFill>
              </a:rPr>
              <a:t>(7)</a:t>
            </a:r>
            <a:r>
              <a:rPr lang="pt-BR" sz="3027" b="1" dirty="0" smtClean="0">
                <a:solidFill>
                  <a:srgbClr val="000000"/>
                </a:solidFill>
              </a:rPr>
              <a:t>.</a:t>
            </a:r>
            <a:endParaRPr lang="pt-BR" sz="3027" b="1" baseline="30000" dirty="0">
              <a:solidFill>
                <a:srgbClr val="000000"/>
              </a:solidFill>
            </a:endParaRPr>
          </a:p>
          <a:p>
            <a:pPr algn="ctr"/>
            <a:r>
              <a:rPr lang="pt-BR" sz="3027" b="1" dirty="0" smtClean="0"/>
              <a:t>.</a:t>
            </a:r>
            <a:endParaRPr lang="pt-BR" sz="3027" b="1" baseline="30000" dirty="0"/>
          </a:p>
        </p:txBody>
      </p:sp>
      <p:sp>
        <p:nvSpPr>
          <p:cNvPr id="5" name="Rectangle 37">
            <a:hlinkClick r:id="" action="ppaction://noaction"/>
            <a:extLst>
              <a:ext uri="{FF2B5EF4-FFF2-40B4-BE49-F238E27FC236}">
                <a16:creationId xmlns:a16="http://schemas.microsoft.com/office/drawing/2014/main" xmlns="" id="{8D29E7D4-3AAA-E9F3-C8E2-673C710D91AA}"/>
              </a:ext>
            </a:extLst>
          </p:cNvPr>
          <p:cNvSpPr>
            <a:spLocks noChangeArrowheads="1"/>
          </p:cNvSpPr>
          <p:nvPr/>
        </p:nvSpPr>
        <p:spPr bwMode="auto">
          <a:xfrm>
            <a:off x="3290953" y="7152648"/>
            <a:ext cx="22915311" cy="2599558"/>
          </a:xfrm>
          <a:prstGeom prst="rect">
            <a:avLst/>
          </a:prstGeom>
          <a:noFill/>
          <a:ln w="9525">
            <a:noFill/>
            <a:miter lim="800000"/>
            <a:headEnd/>
            <a:tailEnd/>
          </a:ln>
        </p:spPr>
        <p:txBody>
          <a:bodyPr wrap="square" anchor="ctr">
            <a:spAutoFit/>
          </a:bodyPr>
          <a:lstStyle/>
          <a:p>
            <a:pPr algn="ctr"/>
            <a:r>
              <a:rPr lang="pt-BR" sz="3491" baseline="30000" dirty="0"/>
              <a:t>(1) Trabalho desenvolvido no Programa de Iniciação Científica (PIC) da Faculdade Evolução Alto Oeste Potiguar - FACEP;</a:t>
            </a:r>
          </a:p>
          <a:p>
            <a:pPr algn="ctr"/>
            <a:r>
              <a:rPr lang="pt-BR" sz="3491" baseline="30000" dirty="0"/>
              <a:t>(2) Estudante; Faculdade Evolução Alto Oeste Potiguar, Pau dos Ferros/RN; E-mail: bernardofreitas516@gmail.com;</a:t>
            </a:r>
          </a:p>
          <a:p>
            <a:pPr algn="ctr"/>
            <a:r>
              <a:rPr lang="pt-BR" sz="3491" baseline="30000" dirty="0"/>
              <a:t>(3) Estudante; Faculdade Evolução Alto Oeste Potiguar, Pau dos Ferros/RN; E-mail: damillysilva4@gmail.com;</a:t>
            </a:r>
          </a:p>
          <a:p>
            <a:pPr algn="ctr"/>
            <a:r>
              <a:rPr lang="pt-BR" sz="3491" baseline="30000" dirty="0"/>
              <a:t>(4) Estudante; Faculdade Evolução Alto Oeste Potiguar, Pau dos Ferros/RN; E-mail: irenemaria8090@gmail.com;</a:t>
            </a:r>
          </a:p>
          <a:p>
            <a:pPr algn="ctr"/>
            <a:r>
              <a:rPr lang="pt-BR" sz="3491" baseline="30000" dirty="0"/>
              <a:t>(5) Estudante; Faculdade Evolução Alto Oeste Potiguar, Pau dos Ferros/RN; E-mail: joaocleidson08@gmail.com;</a:t>
            </a:r>
          </a:p>
          <a:p>
            <a:pPr algn="ctr"/>
            <a:r>
              <a:rPr lang="pt-BR" sz="3491" baseline="30000" dirty="0"/>
              <a:t>(6) Estudante; Faculdade Evolução Alto Oeste Potiguar, Pau dos Ferros/RN; E-mail: rosiane.pereira14@hotmail.com;</a:t>
            </a:r>
          </a:p>
          <a:p>
            <a:pPr algn="ctr"/>
            <a:r>
              <a:rPr lang="pt-BR" sz="3491" baseline="30000" dirty="0"/>
              <a:t>(7) Professora; Faculdade Evolução Alto Oeste Potiguar, Pau dos Ferros/RN; E-mail: regidiana.advocacia@gmail.com;)</a:t>
            </a:r>
          </a:p>
        </p:txBody>
      </p:sp>
      <p:sp>
        <p:nvSpPr>
          <p:cNvPr id="6" name="Text Box 50">
            <a:extLst>
              <a:ext uri="{FF2B5EF4-FFF2-40B4-BE49-F238E27FC236}">
                <a16:creationId xmlns:a16="http://schemas.microsoft.com/office/drawing/2014/main" xmlns="" id="{7021C9A3-DF2C-B7B9-29B9-7CB2E5831705}"/>
              </a:ext>
            </a:extLst>
          </p:cNvPr>
          <p:cNvSpPr txBox="1">
            <a:spLocks noChangeArrowheads="1"/>
          </p:cNvSpPr>
          <p:nvPr/>
        </p:nvSpPr>
        <p:spPr bwMode="auto">
          <a:xfrm>
            <a:off x="8615705" y="10011341"/>
            <a:ext cx="11569013" cy="931794"/>
          </a:xfrm>
          <a:prstGeom prst="rect">
            <a:avLst/>
          </a:prstGeom>
          <a:solidFill>
            <a:srgbClr val="700000"/>
          </a:solidFill>
          <a:ln>
            <a:solidFill>
              <a:srgbClr val="00B0F0"/>
            </a:solidFill>
          </a:ln>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wrap="square">
            <a:spAutoFit/>
          </a:bodyPr>
          <a:lstStyle>
            <a:lvl1pPr defTabSz="4321175" eaLnBrk="0" hangingPunct="0">
              <a:defRPr sz="8500">
                <a:solidFill>
                  <a:schemeClr val="tx1"/>
                </a:solidFill>
                <a:latin typeface="Arial" charset="0"/>
              </a:defRPr>
            </a:lvl1pPr>
            <a:lvl2pPr marL="742950" indent="-285750" defTabSz="4321175" eaLnBrk="0" hangingPunct="0">
              <a:defRPr sz="8500">
                <a:solidFill>
                  <a:schemeClr val="tx1"/>
                </a:solidFill>
                <a:latin typeface="Arial" charset="0"/>
              </a:defRPr>
            </a:lvl2pPr>
            <a:lvl3pPr marL="1143000" indent="-228600" defTabSz="4321175" eaLnBrk="0" hangingPunct="0">
              <a:defRPr sz="8500">
                <a:solidFill>
                  <a:schemeClr val="tx1"/>
                </a:solidFill>
                <a:latin typeface="Arial" charset="0"/>
              </a:defRPr>
            </a:lvl3pPr>
            <a:lvl4pPr marL="1600200" indent="-228600" defTabSz="4321175" eaLnBrk="0" hangingPunct="0">
              <a:defRPr sz="8500">
                <a:solidFill>
                  <a:schemeClr val="tx1"/>
                </a:solidFill>
                <a:latin typeface="Arial" charset="0"/>
              </a:defRPr>
            </a:lvl4pPr>
            <a:lvl5pPr marL="2057400" indent="-228600" defTabSz="4321175" eaLnBrk="0" hangingPunct="0">
              <a:defRPr sz="8500">
                <a:solidFill>
                  <a:schemeClr val="tx1"/>
                </a:solidFill>
                <a:latin typeface="Arial" charset="0"/>
              </a:defRPr>
            </a:lvl5pPr>
            <a:lvl6pPr marL="2514600" indent="-228600" defTabSz="4321175" eaLnBrk="0" fontAlgn="base" hangingPunct="0">
              <a:spcBef>
                <a:spcPct val="0"/>
              </a:spcBef>
              <a:spcAft>
                <a:spcPct val="0"/>
              </a:spcAft>
              <a:defRPr sz="8500">
                <a:solidFill>
                  <a:schemeClr val="tx1"/>
                </a:solidFill>
                <a:latin typeface="Arial" charset="0"/>
              </a:defRPr>
            </a:lvl6pPr>
            <a:lvl7pPr marL="2971800" indent="-228600" defTabSz="4321175" eaLnBrk="0" fontAlgn="base" hangingPunct="0">
              <a:spcBef>
                <a:spcPct val="0"/>
              </a:spcBef>
              <a:spcAft>
                <a:spcPct val="0"/>
              </a:spcAft>
              <a:defRPr sz="8500">
                <a:solidFill>
                  <a:schemeClr val="tx1"/>
                </a:solidFill>
                <a:latin typeface="Arial" charset="0"/>
              </a:defRPr>
            </a:lvl7pPr>
            <a:lvl8pPr marL="3429000" indent="-228600" defTabSz="4321175" eaLnBrk="0" fontAlgn="base" hangingPunct="0">
              <a:spcBef>
                <a:spcPct val="0"/>
              </a:spcBef>
              <a:spcAft>
                <a:spcPct val="0"/>
              </a:spcAft>
              <a:defRPr sz="8500">
                <a:solidFill>
                  <a:schemeClr val="tx1"/>
                </a:solidFill>
                <a:latin typeface="Arial" charset="0"/>
              </a:defRPr>
            </a:lvl8pPr>
            <a:lvl9pPr marL="3886200" indent="-228600" defTabSz="4321175" eaLnBrk="0" fontAlgn="base" hangingPunct="0">
              <a:spcBef>
                <a:spcPct val="0"/>
              </a:spcBef>
              <a:spcAft>
                <a:spcPct val="0"/>
              </a:spcAft>
              <a:defRPr sz="8500">
                <a:solidFill>
                  <a:schemeClr val="tx1"/>
                </a:solidFill>
                <a:latin typeface="Arial" charset="0"/>
              </a:defRPr>
            </a:lvl9pPr>
          </a:lstStyle>
          <a:p>
            <a:pPr algn="ctr" eaLnBrk="1" hangingPunct="1">
              <a:defRPr/>
            </a:pPr>
            <a:r>
              <a:rPr lang="pt-BR" sz="5455" b="1" dirty="0">
                <a:solidFill>
                  <a:schemeClr val="bg1"/>
                </a:solidFill>
                <a:cs typeface="Times New Roman" pitchFamily="18" charset="0"/>
              </a:rPr>
              <a:t>RESUMO</a:t>
            </a:r>
          </a:p>
        </p:txBody>
      </p:sp>
      <p:sp>
        <p:nvSpPr>
          <p:cNvPr id="7" name="CaixaDeTexto 6">
            <a:extLst>
              <a:ext uri="{FF2B5EF4-FFF2-40B4-BE49-F238E27FC236}">
                <a16:creationId xmlns:a16="http://schemas.microsoft.com/office/drawing/2014/main" xmlns="" id="{D173F841-DD28-6054-F454-5A44E4B0A2C0}"/>
              </a:ext>
            </a:extLst>
          </p:cNvPr>
          <p:cNvSpPr txBox="1"/>
          <p:nvPr/>
        </p:nvSpPr>
        <p:spPr>
          <a:xfrm>
            <a:off x="1438771" y="12487945"/>
            <a:ext cx="25994889" cy="19205258"/>
          </a:xfrm>
          <a:prstGeom prst="rect">
            <a:avLst/>
          </a:prstGeom>
          <a:noFill/>
        </p:spPr>
        <p:txBody>
          <a:bodyPr wrap="square" rtlCol="0">
            <a:spAutoFit/>
          </a:bodyPr>
          <a:lstStyle/>
          <a:p>
            <a:pPr algn="just">
              <a:lnSpc>
                <a:spcPct val="115000"/>
              </a:lnSpc>
            </a:pPr>
            <a:r>
              <a:rPr lang="pt-BR" sz="3600" b="1" dirty="0" smtClean="0">
                <a:latin typeface="+mn-lt"/>
                <a:ea typeface="Calibri" panose="020F0502020204030204" pitchFamily="34" charset="0"/>
                <a:cs typeface="Times New Roman" panose="02020603050405020304" pitchFamily="18" charset="0"/>
              </a:rPr>
              <a:t>Introdução: </a:t>
            </a:r>
            <a:r>
              <a:rPr lang="pt-BR" sz="3600" dirty="0" smtClean="0">
                <a:latin typeface="+mn-lt"/>
                <a:ea typeface="Calibri" panose="020F0502020204030204" pitchFamily="34" charset="0"/>
                <a:cs typeface="Times New Roman" panose="02020603050405020304" pitchFamily="18" charset="0"/>
              </a:rPr>
              <a:t>O </a:t>
            </a:r>
            <a:r>
              <a:rPr lang="pt-BR" sz="3600" dirty="0">
                <a:latin typeface="+mn-lt"/>
                <a:ea typeface="Calibri" panose="020F0502020204030204" pitchFamily="34" charset="0"/>
                <a:cs typeface="Times New Roman" panose="02020603050405020304" pitchFamily="18" charset="0"/>
              </a:rPr>
              <a:t>presente trabalho analisa os impactos da Reforma Trabalhista (Lei nº 13.467/2017) nas relações de emprego no Brasil, com foco na flexibilização dos contratos de trabalho, especialmente os contratos a termo. A temática insere-se no contexto das transformações do Direito do Trabalho e da tensão entre a busca por eficiência econômica e a preservação das garantias fundamentais do trabalhador, sendo relevante diante dos possíveis efeitos sociais decorrentes dessas mudanças</a:t>
            </a:r>
            <a:r>
              <a:rPr lang="pt-BR" sz="3600" dirty="0" smtClean="0">
                <a:latin typeface="+mn-lt"/>
                <a:ea typeface="Calibri" panose="020F0502020204030204" pitchFamily="34" charset="0"/>
                <a:cs typeface="Times New Roman" panose="02020603050405020304" pitchFamily="18" charset="0"/>
              </a:rPr>
              <a:t>. </a:t>
            </a:r>
            <a:r>
              <a:rPr lang="pt-BR" sz="3600" b="1" dirty="0" smtClean="0">
                <a:latin typeface="+mn-lt"/>
                <a:ea typeface="Calibri" panose="020F0502020204030204" pitchFamily="34" charset="0"/>
                <a:cs typeface="Times New Roman" panose="02020603050405020304" pitchFamily="18" charset="0"/>
              </a:rPr>
              <a:t>Objetivo</a:t>
            </a:r>
            <a:r>
              <a:rPr lang="pt-BR" sz="3600" b="1" dirty="0">
                <a:latin typeface="+mn-lt"/>
                <a:ea typeface="Calibri" panose="020F0502020204030204" pitchFamily="34" charset="0"/>
                <a:cs typeface="Times New Roman" panose="02020603050405020304" pitchFamily="18" charset="0"/>
              </a:rPr>
              <a:t>:</a:t>
            </a:r>
            <a:r>
              <a:rPr lang="pt-BR" sz="3600" dirty="0">
                <a:latin typeface="+mn-lt"/>
                <a:ea typeface="Calibri" panose="020F0502020204030204" pitchFamily="34" charset="0"/>
                <a:cs typeface="Times New Roman" panose="02020603050405020304" pitchFamily="18" charset="0"/>
              </a:rPr>
              <a:t> O estudo tem como objetivo geral compreender os impactos da flexibilização contratual introduzida pela reforma trabalhista. Especificamente, busca analisar as alterações nos direitos dos trabalhadores, verificar de que forma tais mudanças contribuem para a precarização das relações de trabalho e identificar possíveis efeitos futuros dessa nova configuração normativa</a:t>
            </a:r>
            <a:r>
              <a:rPr lang="pt-BR" sz="3600" dirty="0" smtClean="0">
                <a:latin typeface="+mn-lt"/>
                <a:ea typeface="Calibri" panose="020F0502020204030204" pitchFamily="34" charset="0"/>
                <a:cs typeface="Times New Roman" panose="02020603050405020304" pitchFamily="18" charset="0"/>
              </a:rPr>
              <a:t>. </a:t>
            </a:r>
            <a:r>
              <a:rPr lang="pt-BR" sz="3600" b="1" dirty="0" smtClean="0">
                <a:latin typeface="+mn-lt"/>
                <a:ea typeface="Calibri" panose="020F0502020204030204" pitchFamily="34" charset="0"/>
                <a:cs typeface="Times New Roman" panose="02020603050405020304" pitchFamily="18" charset="0"/>
              </a:rPr>
              <a:t>Método</a:t>
            </a:r>
            <a:r>
              <a:rPr lang="pt-BR" sz="3600" b="1" dirty="0">
                <a:latin typeface="+mn-lt"/>
                <a:ea typeface="Calibri" panose="020F0502020204030204" pitchFamily="34" charset="0"/>
                <a:cs typeface="Times New Roman" panose="02020603050405020304" pitchFamily="18" charset="0"/>
              </a:rPr>
              <a:t>:</a:t>
            </a:r>
            <a:r>
              <a:rPr lang="pt-BR" sz="3600" dirty="0">
                <a:latin typeface="+mn-lt"/>
                <a:ea typeface="Calibri" panose="020F0502020204030204" pitchFamily="34" charset="0"/>
                <a:cs typeface="Times New Roman" panose="02020603050405020304" pitchFamily="18" charset="0"/>
              </a:rPr>
              <a:t> Trata-se de uma pesquisa de natureza qualitativa, desenvolvida por meio de revisão bibliográfica e análise legislativa. Foram utilizados referenciais doutrinários e normativos, com base na Consolidação das Leis do Trabalho, na Constituição Federal de 1988 e na Lei nº 13.467/2017, além de contribuições de autores relevantes da área trabalhista. Adotou-se o método dedutivo, partindo de conceitos gerais do Direito do Trabalho para a análise específica dos contratos a termo</a:t>
            </a:r>
            <a:r>
              <a:rPr lang="pt-BR" sz="3600" dirty="0" smtClean="0">
                <a:latin typeface="+mn-lt"/>
                <a:ea typeface="Calibri" panose="020F0502020204030204" pitchFamily="34" charset="0"/>
                <a:cs typeface="Times New Roman" panose="02020603050405020304" pitchFamily="18" charset="0"/>
              </a:rPr>
              <a:t>. </a:t>
            </a:r>
            <a:r>
              <a:rPr lang="pt-BR" sz="3600" b="1" dirty="0" smtClean="0">
                <a:latin typeface="+mn-lt"/>
                <a:ea typeface="Calibri" panose="020F0502020204030204" pitchFamily="34" charset="0"/>
                <a:cs typeface="Times New Roman" panose="02020603050405020304" pitchFamily="18" charset="0"/>
              </a:rPr>
              <a:t>Resultados</a:t>
            </a:r>
            <a:r>
              <a:rPr lang="pt-BR" sz="3600" b="1" dirty="0">
                <a:latin typeface="+mn-lt"/>
                <a:ea typeface="Calibri" panose="020F0502020204030204" pitchFamily="34" charset="0"/>
                <a:cs typeface="Times New Roman" panose="02020603050405020304" pitchFamily="18" charset="0"/>
              </a:rPr>
              <a:t>:</a:t>
            </a:r>
            <a:r>
              <a:rPr lang="pt-BR" sz="3600" dirty="0">
                <a:latin typeface="+mn-lt"/>
                <a:ea typeface="Calibri" panose="020F0502020204030204" pitchFamily="34" charset="0"/>
                <a:cs typeface="Times New Roman" panose="02020603050405020304" pitchFamily="18" charset="0"/>
              </a:rPr>
              <a:t> Os resultados demonstram que a flexibilização contratual, embora apresentada como mecanismo de modernização econômica, contribui para o enfraquecimento da proteção trabalhista. Observa-se a ampliação de modalidades contratuais mais precárias, como o contrato intermitente, além da prevalência do negociado sobre o legislado, o que gera instabilidade, insegurança jurídica e transferência dos riscos econômicos ao trabalhador. Tais fatores indicam a intensificação da precarização das relações de trabalho</a:t>
            </a:r>
            <a:r>
              <a:rPr lang="pt-BR" sz="3600" dirty="0" smtClean="0">
                <a:latin typeface="+mn-lt"/>
                <a:ea typeface="Calibri" panose="020F0502020204030204" pitchFamily="34" charset="0"/>
                <a:cs typeface="Times New Roman" panose="02020603050405020304" pitchFamily="18" charset="0"/>
              </a:rPr>
              <a:t>. </a:t>
            </a:r>
            <a:r>
              <a:rPr lang="pt-BR" sz="3600" b="1" dirty="0" smtClean="0">
                <a:latin typeface="+mn-lt"/>
                <a:ea typeface="Calibri" panose="020F0502020204030204" pitchFamily="34" charset="0"/>
                <a:cs typeface="Times New Roman" panose="02020603050405020304" pitchFamily="18" charset="0"/>
              </a:rPr>
              <a:t>Conclusões</a:t>
            </a:r>
            <a:r>
              <a:rPr lang="pt-BR" sz="3600" b="1" dirty="0">
                <a:latin typeface="+mn-lt"/>
                <a:ea typeface="Calibri" panose="020F0502020204030204" pitchFamily="34" charset="0"/>
                <a:cs typeface="Times New Roman" panose="02020603050405020304" pitchFamily="18" charset="0"/>
              </a:rPr>
              <a:t>:</a:t>
            </a:r>
            <a:r>
              <a:rPr lang="pt-BR" sz="3600" dirty="0">
                <a:latin typeface="+mn-lt"/>
                <a:ea typeface="Calibri" panose="020F0502020204030204" pitchFamily="34" charset="0"/>
                <a:cs typeface="Times New Roman" panose="02020603050405020304" pitchFamily="18" charset="0"/>
              </a:rPr>
              <a:t> Conclui-se que as mudanças introduzidas pela Reforma Trabalhista representam um retrocesso social, ao comprometer princípios fundamentais do Direito do Trabalho, como o da proteção e da dignidade da pessoa humana. A flexibilização contratual, sem mecanismos eficazes de proteção, tende a ampliar a vulnerabilidade do trabalhador, evidenciando a necessidade de equilíbrio entre desenvolvimento econômico e justiça </a:t>
            </a:r>
            <a:r>
              <a:rPr lang="pt-BR" sz="3600" dirty="0" smtClean="0">
                <a:latin typeface="+mn-lt"/>
                <a:ea typeface="Calibri" panose="020F0502020204030204" pitchFamily="34" charset="0"/>
                <a:cs typeface="Times New Roman" panose="02020603050405020304" pitchFamily="18" charset="0"/>
              </a:rPr>
              <a:t>social.</a:t>
            </a:r>
            <a:endParaRPr lang="pt-BR" sz="3600" b="1" dirty="0">
              <a:solidFill>
                <a:srgbClr val="FF0000"/>
              </a:solidFill>
              <a:latin typeface="+mn-lt"/>
              <a:ea typeface="Calibri" panose="020F0502020204030204" pitchFamily="34" charset="0"/>
              <a:cs typeface="Times New Roman" panose="02020603050405020304" pitchFamily="18" charset="0"/>
            </a:endParaRPr>
          </a:p>
          <a:p>
            <a:pPr algn="just">
              <a:lnSpc>
                <a:spcPct val="115000"/>
              </a:lnSpc>
            </a:pPr>
            <a:r>
              <a:rPr lang="pt-BR" sz="3600" b="1" dirty="0" smtClean="0">
                <a:latin typeface="+mn-lt"/>
                <a:ea typeface="Calibri" panose="020F0502020204030204" pitchFamily="34" charset="0"/>
                <a:cs typeface="Times New Roman" panose="02020603050405020304" pitchFamily="18" charset="0"/>
              </a:rPr>
              <a:t>PALAVRAS-CHAVE</a:t>
            </a:r>
            <a:r>
              <a:rPr lang="pt-BR" sz="3600" dirty="0" smtClean="0">
                <a:latin typeface="+mn-lt"/>
                <a:ea typeface="Calibri" panose="020F0502020204030204" pitchFamily="34" charset="0"/>
                <a:cs typeface="Times New Roman" panose="02020603050405020304" pitchFamily="18" charset="0"/>
              </a:rPr>
              <a:t> </a:t>
            </a:r>
            <a:r>
              <a:rPr lang="pt-BR" sz="3600" b="1" dirty="0" smtClean="0">
                <a:latin typeface="+mn-lt"/>
                <a:ea typeface="Calibri" panose="020F0502020204030204" pitchFamily="34" charset="0"/>
                <a:cs typeface="Times New Roman" panose="02020603050405020304" pitchFamily="18" charset="0"/>
              </a:rPr>
              <a:t>:</a:t>
            </a:r>
            <a:r>
              <a:rPr lang="pt-BR" sz="3600" dirty="0">
                <a:latin typeface="+mn-lt"/>
                <a:ea typeface="Calibri" panose="020F0502020204030204" pitchFamily="34" charset="0"/>
                <a:cs typeface="Times New Roman" panose="02020603050405020304" pitchFamily="18" charset="0"/>
              </a:rPr>
              <a:t>Flexibilização; Precarização; Relações de trabalho. </a:t>
            </a: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r>
              <a:rPr lang="pt-BR" sz="3600" b="1" kern="100" dirty="0">
                <a:latin typeface="+mn-lt"/>
                <a:ea typeface="Calibri" panose="020F0502020204030204" pitchFamily="34" charset="0"/>
                <a:cs typeface="Times New Roman" panose="02020603050405020304" pitchFamily="18" charset="0"/>
              </a:rPr>
              <a:t>REFERÊNCIAS</a:t>
            </a:r>
            <a:r>
              <a:rPr lang="pt-BR" sz="3600" kern="100" dirty="0">
                <a:latin typeface="+mn-lt"/>
                <a:ea typeface="Calibri" panose="020F0502020204030204" pitchFamily="34" charset="0"/>
                <a:cs typeface="Times New Roman" panose="02020603050405020304" pitchFamily="18" charset="0"/>
              </a:rPr>
              <a:t> </a:t>
            </a:r>
            <a:r>
              <a:rPr lang="pt-BR" sz="3600" b="1" kern="100" dirty="0">
                <a:latin typeface="+mn-lt"/>
                <a:ea typeface="Calibri" panose="020F0502020204030204" pitchFamily="34" charset="0"/>
                <a:cs typeface="Times New Roman" panose="02020603050405020304" pitchFamily="18" charset="0"/>
              </a:rPr>
              <a:t> </a:t>
            </a:r>
          </a:p>
          <a:p>
            <a:pPr>
              <a:lnSpc>
                <a:spcPct val="115000"/>
              </a:lnSpc>
            </a:pPr>
            <a:r>
              <a:rPr lang="pt-BR" sz="3600" kern="100" dirty="0">
                <a:latin typeface="+mn-lt"/>
                <a:ea typeface="Calibri" panose="020F0502020204030204" pitchFamily="34" charset="0"/>
                <a:cs typeface="Times New Roman" panose="02020603050405020304" pitchFamily="18" charset="0"/>
              </a:rPr>
              <a:t>BRASIL. Constituição (1988). </a:t>
            </a:r>
            <a:r>
              <a:rPr lang="pt-BR" sz="3600" b="1" kern="100" dirty="0">
                <a:latin typeface="+mn-lt"/>
                <a:ea typeface="Calibri" panose="020F0502020204030204" pitchFamily="34" charset="0"/>
                <a:cs typeface="Times New Roman" panose="02020603050405020304" pitchFamily="18" charset="0"/>
              </a:rPr>
              <a:t>Constituição da República Federativa do Brasil. </a:t>
            </a:r>
            <a:r>
              <a:rPr lang="pt-BR" sz="3600" kern="100" dirty="0" smtClean="0">
                <a:latin typeface="+mn-lt"/>
                <a:ea typeface="Calibri" panose="020F0502020204030204" pitchFamily="34" charset="0"/>
                <a:cs typeface="Times New Roman" panose="02020603050405020304" pitchFamily="18" charset="0"/>
              </a:rPr>
              <a:t>Brasília, DF</a:t>
            </a:r>
            <a:r>
              <a:rPr lang="pt-BR" sz="3600" kern="100" dirty="0">
                <a:latin typeface="+mn-lt"/>
                <a:ea typeface="Calibri" panose="020F0502020204030204" pitchFamily="34" charset="0"/>
                <a:cs typeface="Times New Roman" panose="02020603050405020304" pitchFamily="18" charset="0"/>
              </a:rPr>
              <a:t>: Senado Federal, 1988.</a:t>
            </a:r>
          </a:p>
          <a:p>
            <a:pPr>
              <a:lnSpc>
                <a:spcPct val="115000"/>
              </a:lnSpc>
            </a:pPr>
            <a:r>
              <a:rPr lang="pt-BR" sz="3600" kern="100" dirty="0">
                <a:latin typeface="+mn-lt"/>
                <a:ea typeface="Calibri" panose="020F0502020204030204" pitchFamily="34" charset="0"/>
                <a:cs typeface="Times New Roman" panose="02020603050405020304" pitchFamily="18" charset="0"/>
              </a:rPr>
              <a:t>BRASIL. Decreto-Lei nº 5.452, de 1º de maio de 1943. </a:t>
            </a:r>
            <a:r>
              <a:rPr lang="pt-BR" sz="3600" b="1" kern="100" dirty="0">
                <a:latin typeface="+mn-lt"/>
                <a:ea typeface="Calibri" panose="020F0502020204030204" pitchFamily="34" charset="0"/>
                <a:cs typeface="Times New Roman" panose="02020603050405020304" pitchFamily="18" charset="0"/>
              </a:rPr>
              <a:t>Aprova a Consolidação das Leis </a:t>
            </a:r>
            <a:r>
              <a:rPr lang="pt-BR" sz="3600" b="1" kern="100" dirty="0" smtClean="0">
                <a:latin typeface="+mn-lt"/>
                <a:ea typeface="Calibri" panose="020F0502020204030204" pitchFamily="34" charset="0"/>
                <a:cs typeface="Times New Roman" panose="02020603050405020304" pitchFamily="18" charset="0"/>
              </a:rPr>
              <a:t>do Trabalho</a:t>
            </a:r>
            <a:r>
              <a:rPr lang="pt-BR" sz="3600" b="1" kern="100" dirty="0">
                <a:latin typeface="+mn-lt"/>
                <a:ea typeface="Calibri" panose="020F0502020204030204" pitchFamily="34" charset="0"/>
                <a:cs typeface="Times New Roman" panose="02020603050405020304" pitchFamily="18" charset="0"/>
              </a:rPr>
              <a:t>. </a:t>
            </a:r>
            <a:r>
              <a:rPr lang="pt-BR" sz="3600" kern="100" dirty="0">
                <a:latin typeface="+mn-lt"/>
                <a:ea typeface="Calibri" panose="020F0502020204030204" pitchFamily="34" charset="0"/>
                <a:cs typeface="Times New Roman" panose="02020603050405020304" pitchFamily="18" charset="0"/>
              </a:rPr>
              <a:t>Diário Oficial da União: Rio de Janeiro, 9 ago. 1943.</a:t>
            </a:r>
          </a:p>
          <a:p>
            <a:pPr>
              <a:lnSpc>
                <a:spcPct val="115000"/>
              </a:lnSpc>
            </a:pPr>
            <a:r>
              <a:rPr lang="pt-BR" sz="3600" kern="100" dirty="0">
                <a:latin typeface="+mn-lt"/>
                <a:ea typeface="Calibri" panose="020F0502020204030204" pitchFamily="34" charset="0"/>
                <a:cs typeface="Times New Roman" panose="02020603050405020304" pitchFamily="18" charset="0"/>
              </a:rPr>
              <a:t>BRASIL. Lei nº 13.467, de 13 de julho de 2017. </a:t>
            </a:r>
            <a:r>
              <a:rPr lang="pt-BR" sz="3600" b="1" kern="100" dirty="0">
                <a:latin typeface="+mn-lt"/>
                <a:ea typeface="Calibri" panose="020F0502020204030204" pitchFamily="34" charset="0"/>
                <a:cs typeface="Times New Roman" panose="02020603050405020304" pitchFamily="18" charset="0"/>
              </a:rPr>
              <a:t>Altera a Consolidação das Leis </a:t>
            </a:r>
            <a:r>
              <a:rPr lang="pt-BR" sz="3600" b="1" kern="100" dirty="0" smtClean="0">
                <a:latin typeface="+mn-lt"/>
                <a:ea typeface="Calibri" panose="020F0502020204030204" pitchFamily="34" charset="0"/>
                <a:cs typeface="Times New Roman" panose="02020603050405020304" pitchFamily="18" charset="0"/>
              </a:rPr>
              <a:t>do Trabalho </a:t>
            </a:r>
            <a:r>
              <a:rPr lang="pt-BR" sz="3600" b="1" kern="100" dirty="0">
                <a:latin typeface="+mn-lt"/>
                <a:ea typeface="Calibri" panose="020F0502020204030204" pitchFamily="34" charset="0"/>
                <a:cs typeface="Times New Roman" panose="02020603050405020304" pitchFamily="18" charset="0"/>
              </a:rPr>
              <a:t>(CLT).</a:t>
            </a:r>
            <a:r>
              <a:rPr lang="pt-BR" sz="3600" kern="100" dirty="0">
                <a:latin typeface="+mn-lt"/>
                <a:ea typeface="Calibri" panose="020F0502020204030204" pitchFamily="34" charset="0"/>
                <a:cs typeface="Times New Roman" panose="02020603050405020304" pitchFamily="18" charset="0"/>
              </a:rPr>
              <a:t> Diário Oficial da União: Brasília, DF, 14 jul. 2017.</a:t>
            </a:r>
          </a:p>
          <a:p>
            <a:pPr>
              <a:lnSpc>
                <a:spcPct val="115000"/>
              </a:lnSpc>
            </a:pPr>
            <a:r>
              <a:rPr lang="pt-BR" sz="3600" kern="100" dirty="0">
                <a:latin typeface="+mn-lt"/>
                <a:ea typeface="Calibri" panose="020F0502020204030204" pitchFamily="34" charset="0"/>
                <a:cs typeface="Times New Roman" panose="02020603050405020304" pitchFamily="18" charset="0"/>
              </a:rPr>
              <a:t>DELGADO, M. G.</a:t>
            </a:r>
            <a:r>
              <a:rPr lang="pt-BR" sz="3600" b="1" kern="100" dirty="0">
                <a:latin typeface="+mn-lt"/>
                <a:ea typeface="Calibri" panose="020F0502020204030204" pitchFamily="34" charset="0"/>
                <a:cs typeface="Times New Roman" panose="02020603050405020304" pitchFamily="18" charset="0"/>
              </a:rPr>
              <a:t> Curso de direito do trabalho. </a:t>
            </a:r>
            <a:r>
              <a:rPr lang="pt-BR" sz="3600" kern="100" dirty="0">
                <a:latin typeface="+mn-lt"/>
                <a:ea typeface="Calibri" panose="020F0502020204030204" pitchFamily="34" charset="0"/>
                <a:cs typeface="Times New Roman" panose="02020603050405020304" pitchFamily="18" charset="0"/>
              </a:rPr>
              <a:t>19. ed. São Paulo: </a:t>
            </a:r>
            <a:r>
              <a:rPr lang="pt-BR" sz="3600" kern="100" dirty="0" err="1">
                <a:latin typeface="+mn-lt"/>
                <a:ea typeface="Calibri" panose="020F0502020204030204" pitchFamily="34" charset="0"/>
                <a:cs typeface="Times New Roman" panose="02020603050405020304" pitchFamily="18" charset="0"/>
              </a:rPr>
              <a:t>LTr</a:t>
            </a:r>
            <a:r>
              <a:rPr lang="pt-BR" sz="3600" kern="100" dirty="0">
                <a:latin typeface="+mn-lt"/>
                <a:ea typeface="Calibri" panose="020F0502020204030204" pitchFamily="34" charset="0"/>
                <a:cs typeface="Times New Roman" panose="02020603050405020304" pitchFamily="18" charset="0"/>
              </a:rPr>
              <a:t>, 2022.</a:t>
            </a:r>
          </a:p>
          <a:p>
            <a:pPr>
              <a:lnSpc>
                <a:spcPct val="115000"/>
              </a:lnSpc>
            </a:pPr>
            <a:r>
              <a:rPr lang="pt-BR" sz="3600" kern="100" dirty="0">
                <a:latin typeface="+mn-lt"/>
                <a:ea typeface="Calibri" panose="020F0502020204030204" pitchFamily="34" charset="0"/>
                <a:cs typeface="Times New Roman" panose="02020603050405020304" pitchFamily="18" charset="0"/>
              </a:rPr>
              <a:t>MARTINS, S. P. </a:t>
            </a:r>
            <a:r>
              <a:rPr lang="pt-BR" sz="3600" b="1" kern="100" dirty="0">
                <a:latin typeface="+mn-lt"/>
                <a:ea typeface="Calibri" panose="020F0502020204030204" pitchFamily="34" charset="0"/>
                <a:cs typeface="Times New Roman" panose="02020603050405020304" pitchFamily="18" charset="0"/>
              </a:rPr>
              <a:t>Direito do trabalho</a:t>
            </a:r>
            <a:r>
              <a:rPr lang="pt-BR" sz="3600" kern="100" dirty="0">
                <a:latin typeface="+mn-lt"/>
                <a:ea typeface="Calibri" panose="020F0502020204030204" pitchFamily="34" charset="0"/>
                <a:cs typeface="Times New Roman" panose="02020603050405020304" pitchFamily="18" charset="0"/>
              </a:rPr>
              <a:t>. 39. ed. São Paulo: Saraiva Educação, 2023.</a:t>
            </a:r>
          </a:p>
        </p:txBody>
      </p:sp>
    </p:spTree>
    <p:extLst>
      <p:ext uri="{BB962C8B-B14F-4D97-AF65-F5344CB8AC3E}">
        <p14:creationId xmlns:p14="http://schemas.microsoft.com/office/powerpoint/2010/main" val="587725361"/>
      </p:ext>
    </p:extLst>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pt-BR" sz="8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pt-BR" sz="8500" b="0" i="0" u="none" strike="noStrike" cap="none" normalizeH="0" baseline="0" smtClean="0">
            <a:ln>
              <a:noFill/>
            </a:ln>
            <a:solidFill>
              <a:schemeClr val="tx1"/>
            </a:solidFill>
            <a:effectLst/>
            <a:latin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2200</TotalTime>
  <Words>533</Words>
  <Application>Microsoft Office PowerPoint</Application>
  <PresentationFormat>Personalizar</PresentationFormat>
  <Paragraphs>21</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Design padrão</vt:lpstr>
      <vt:lpstr>Apresentação do PowerPoint</vt:lpstr>
    </vt:vector>
  </TitlesOfParts>
  <Company>UFC - Universidade Federal do Ceará</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Prof. Fernando Pinheiro</dc:creator>
  <cp:lastModifiedBy>Damilly</cp:lastModifiedBy>
  <cp:revision>106</cp:revision>
  <dcterms:created xsi:type="dcterms:W3CDTF">2009-08-05T17:04:46Z</dcterms:created>
  <dcterms:modified xsi:type="dcterms:W3CDTF">2026-05-17T23:42:15Z</dcterms:modified>
</cp:coreProperties>
</file>