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3932" autoAdjust="0"/>
  </p:normalViewPr>
  <p:slideViewPr>
    <p:cSldViewPr>
      <p:cViewPr>
        <p:scale>
          <a:sx n="33" d="100"/>
          <a:sy n="33" d="100"/>
        </p:scale>
        <p:origin x="878" y="19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ECB28-26B9-4075-A02A-0388DD90CBFC}" type="datetimeFigureOut">
              <a:rPr lang="pt-BR" smtClean="0"/>
              <a:t>23/05/2026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59595-7017-4897-A556-A2573993E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650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D59595-7017-4897-A556-A2573993E06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46391"/>
            <a:ext cx="27625029" cy="148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ABANDONO AFETIVO INVERSO: A RESPONSABILIDADE CIVIL DOS FILHOS EM RELAÇÃO AO CUIDADO E AMPARO AOS PAIS IDOSOS. 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276" y="6239813"/>
            <a:ext cx="28751117" cy="102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Rafael Alexandre da Silva Costa </a:t>
            </a:r>
            <a:r>
              <a:rPr lang="pt-BR" sz="3027" baseline="30000" dirty="0"/>
              <a:t>(2)</a:t>
            </a:r>
            <a:r>
              <a:rPr lang="pt-BR" sz="3027" b="1" dirty="0"/>
              <a:t>; </a:t>
            </a:r>
            <a:r>
              <a:rPr lang="pt-BR" sz="3027" b="1" dirty="0" err="1"/>
              <a:t>Narla</a:t>
            </a:r>
            <a:r>
              <a:rPr lang="pt-BR" sz="3027" b="1" dirty="0"/>
              <a:t> </a:t>
            </a:r>
            <a:r>
              <a:rPr lang="pt-BR" sz="3027" b="1" dirty="0" err="1"/>
              <a:t>Rayanne</a:t>
            </a:r>
            <a:r>
              <a:rPr lang="pt-BR" sz="3027" b="1" dirty="0"/>
              <a:t> </a:t>
            </a:r>
            <a:r>
              <a:rPr lang="pt-BR" sz="3027" b="1"/>
              <a:t>Alves Silva </a:t>
            </a:r>
            <a:r>
              <a:rPr lang="pt-BR" sz="3027" baseline="30000"/>
              <a:t>(</a:t>
            </a:r>
            <a:r>
              <a:rPr lang="pt-BR" sz="3027" baseline="30000" dirty="0"/>
              <a:t>3)</a:t>
            </a:r>
            <a:r>
              <a:rPr lang="pt-BR" sz="3027" b="1" dirty="0"/>
              <a:t>; Maria Eduarda Cavalcante </a:t>
            </a:r>
            <a:r>
              <a:rPr lang="pt-BR" sz="3027" b="1"/>
              <a:t>de Melo </a:t>
            </a:r>
            <a:r>
              <a:rPr lang="pt-BR" sz="3027" baseline="30000"/>
              <a:t>(</a:t>
            </a:r>
            <a:r>
              <a:rPr lang="pt-BR" sz="3027" baseline="30000" dirty="0"/>
              <a:t>4)</a:t>
            </a:r>
            <a:r>
              <a:rPr lang="pt-BR" sz="3027" b="1" dirty="0"/>
              <a:t>; Marcos Vinicius </a:t>
            </a:r>
            <a:r>
              <a:rPr lang="pt-BR" sz="3027" b="1"/>
              <a:t>Dias Correia </a:t>
            </a:r>
            <a:r>
              <a:rPr lang="pt-BR" sz="3027" baseline="30000"/>
              <a:t>(</a:t>
            </a:r>
            <a:r>
              <a:rPr lang="pt-BR" sz="3027" baseline="30000" dirty="0"/>
              <a:t>5)</a:t>
            </a:r>
            <a:r>
              <a:rPr lang="pt-BR" sz="3027" b="1" dirty="0"/>
              <a:t>; Marcos Aurelio </a:t>
            </a:r>
            <a:r>
              <a:rPr lang="pt-BR" sz="3027" b="1"/>
              <a:t>Holanda Guerra </a:t>
            </a:r>
            <a:r>
              <a:rPr lang="pt-BR" sz="3027" baseline="30000"/>
              <a:t>(</a:t>
            </a:r>
            <a:r>
              <a:rPr lang="pt-BR" sz="3027" baseline="30000" dirty="0"/>
              <a:t>6)</a:t>
            </a:r>
            <a:r>
              <a:rPr lang="pt-BR" sz="3027" b="1" dirty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004" y="7441997"/>
            <a:ext cx="22915311" cy="259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491" baseline="30000" dirty="0"/>
              <a:t>(2) Estudante do curso de Direito; Faculdade Evolução Alto Oeste Potiguar; Pau dos Ferros, Rio Grande do Norte; E-mail: rafaelcostamed77@gmail.com;</a:t>
            </a:r>
          </a:p>
          <a:p>
            <a:pPr algn="ctr"/>
            <a:r>
              <a:rPr lang="pt-BR" sz="3491" baseline="30000" dirty="0"/>
              <a:t>(3) Estudante do curso de Direito; Faculdade Evolução Alto Oeste Potiguar; Pau dos Ferros, Rio Grande do Norte; E-mail: narlarayanne12@gmail.com;</a:t>
            </a:r>
          </a:p>
          <a:p>
            <a:pPr algn="ctr"/>
            <a:r>
              <a:rPr lang="pt-BR" sz="3491" baseline="30000" dirty="0"/>
              <a:t>(4) Estudante do curso de Direito; Faculdade Evolução Alto Oeste Potiguar; Pau dos Ferros, Rio Grande do Norte; E-mail: eduardacavalcantecavalcante@gmail.com;</a:t>
            </a:r>
          </a:p>
          <a:p>
            <a:pPr algn="ctr"/>
            <a:r>
              <a:rPr lang="pt-BR" sz="3491" baseline="30000" dirty="0"/>
              <a:t>(5) Estudante do curso de Direito; Faculdade Evolução Alto Oeste Potiguar; Pau dos Ferros, Rio Grande do Norte; E-mail: m.v.d.c987@gmail.com;</a:t>
            </a:r>
          </a:p>
          <a:p>
            <a:pPr algn="ctr"/>
            <a:r>
              <a:rPr lang="pt-BR" sz="3491" baseline="30000" dirty="0"/>
              <a:t>(6) Servidor Público; Professor de Direito da Faculdade Evolução Alto Oeste Potiguar; E-mail: marcos.hguerra@hotmail.com.</a:t>
            </a:r>
          </a:p>
          <a:p>
            <a:pPr algn="ctr"/>
            <a:endParaRPr lang="pt-BR" sz="3491" baseline="30000" dirty="0"/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366764" y="11663215"/>
            <a:ext cx="25238806" cy="3175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</a:rPr>
              <a:t>Introdução/problematização:</a:t>
            </a:r>
            <a:r>
              <a:rPr lang="pt-BR" sz="3600" dirty="0">
                <a:latin typeface="+mn-lt"/>
              </a:rPr>
              <a:t> </a:t>
            </a:r>
            <a:r>
              <a:rPr lang="pt-BR" sz="3600" dirty="0">
                <a:latin typeface="+mn-lt"/>
                <a:cs typeface="Times New Roman" panose="02020603050405020304" pitchFamily="18" charset="0"/>
              </a:rPr>
              <a:t>O abandono afetivo inverso tem se tornado uma problemática recorrente na sociedade brasileira, especialmente diante do envelhecimento populacional e da fragilidade dos vínculos familiares contemporâneos. Segundo </a:t>
            </a:r>
            <a:r>
              <a:rPr lang="pt-BR" sz="3600" dirty="0" err="1">
                <a:latin typeface="+mn-lt"/>
                <a:cs typeface="Times New Roman" panose="02020603050405020304" pitchFamily="18" charset="0"/>
              </a:rPr>
              <a:t>Balak</a:t>
            </a:r>
            <a:r>
              <a:rPr lang="pt-BR" sz="3600" dirty="0">
                <a:latin typeface="+mn-lt"/>
                <a:cs typeface="Times New Roman" panose="02020603050405020304" pitchFamily="18" charset="0"/>
              </a:rPr>
              <a:t> e </a:t>
            </a:r>
            <a:r>
              <a:rPr lang="pt-BR" sz="3600" dirty="0" err="1">
                <a:latin typeface="+mn-lt"/>
                <a:cs typeface="Times New Roman" panose="02020603050405020304" pitchFamily="18" charset="0"/>
              </a:rPr>
              <a:t>Ningeliski</a:t>
            </a:r>
            <a:r>
              <a:rPr lang="pt-BR" sz="3600" dirty="0">
                <a:latin typeface="+mn-lt"/>
                <a:cs typeface="Times New Roman" panose="02020603050405020304" pitchFamily="18" charset="0"/>
              </a:rPr>
              <a:t> (2020), os casos de abandono afetivo inverso sofridos por pessoas idosas têm aumentado significativamente, demonstrando a necessidade de maior proteção jurídica diante das situações de negligência afetiva e da possibilidade de responsabilização civil dos filhos pelos danos causados aos pais idosos. Nesse sentido, Cruz (2019) afirma que o abandono afetivo inverso consiste na ausência de cuidado e assistência dos filhos em relação aos pais idosos, sobretudo em situações de velhice, enfermidade ou vulnerabilidade. A Constituição Federal de 1988 estabelece, em seu art. 229, o dever jurídico dos filhos maiores de assistir, ajudar e amparar os pais na velhice, carência ou enfermidade, consagrando os princípios da solidariedade familiar e da dignidade da pessoa humana. Diante disso, surge o seguinte problema de pesquisa: o abandono afetivo praticado pelos filhos em relação aos pais idosos pode gerar responsabilidade civil indenizatória diante da violação dos deveres jurídicos de cuidado e assistência? Parte-se da hipótese de que o abandono afetivo inverso configura violação aos deveres constitucionais e legais de assistência familiar, podendo ensejar responsabilização civil quando comprovado dano moral decorrente da omissão injustificada dos filhos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3600" b="1" dirty="0">
                <a:latin typeface="+mn-lt"/>
              </a:rPr>
              <a:t>Objetivo:</a:t>
            </a:r>
            <a:r>
              <a:rPr lang="pt-BR" sz="3600" dirty="0">
                <a:latin typeface="+mn-lt"/>
              </a:rPr>
              <a:t> O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estudo possui como objetivo analisar a possibilidade de responsabilização civil dos filhos pelo abandono afetivo inverso praticado contra os pais idosos. </a:t>
            </a:r>
            <a:r>
              <a:rPr lang="pt-BR" sz="3600" b="1" dirty="0">
                <a:latin typeface="+mn-lt"/>
              </a:rPr>
              <a:t>Método: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Quanto à metodologia, o estudo classifica-se como pesquisa qualitativa e exploratória. Quanto aos procedimentos técnicos, trata-se de pesquisa bibliográfica e documental, desenvolvida a partir da análise da Constituição Federal, do Estatuto da Pessoa Idosa, do Código Civil, de doutrinas e artigos científicos relacionados ao tema. Segundo Gil (2019), a pesquisa exploratória tem como finalidade proporcionar maior familiaridade com o problema, enquanto Marconi e Lakatos (2009) destacam que a pesquisa bibliográfica permite aprofundamento teórico a partir de materiais já publicados.</a:t>
            </a:r>
            <a:r>
              <a:rPr lang="pt-BR" sz="3600" dirty="0">
                <a:latin typeface="+mn-lt"/>
              </a:rPr>
              <a:t> </a:t>
            </a:r>
            <a:r>
              <a:rPr lang="pt-BR" sz="3600" b="1" dirty="0">
                <a:latin typeface="+mn-lt"/>
              </a:rPr>
              <a:t>Resultados:</a:t>
            </a:r>
            <a:r>
              <a:rPr lang="pt-BR" sz="3600" dirty="0">
                <a:latin typeface="+mn-lt"/>
              </a:rPr>
              <a:t>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Os resultados demonstram que o abandono afetivo inverso vem se tornando uma realidade cada vez mais presente na sociedade brasileira. Verificou-se que a Constituição Federal, o Estatuto da Pessoa Idosa e o Código Civil oferecem fundamentos jurídicos suficientes para a proteção da pessoa idosa, estabelecendo deveres de cuidado, assistência e solidariedade familiar. Constatou-se, ainda, que o abandono afetivo inverso pode configurar violação jurídica passível de responsabilização civil, especialmente quando comprovados sofrimento psicológico, negligência afetiva e danos emocionais suportados pelo idoso.</a:t>
            </a:r>
            <a:r>
              <a:rPr lang="pt-BR" sz="3600" b="1" dirty="0">
                <a:latin typeface="+mn-lt"/>
              </a:rPr>
              <a:t> Conclusões:</a:t>
            </a:r>
            <a:r>
              <a:rPr lang="pt-BR" sz="3600" dirty="0">
                <a:latin typeface="+mn-lt"/>
              </a:rPr>
              <a:t>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Conclui-se que o abandono afetivo inverso representa afronta aos princípios constitucionais da dignidade da pessoa humana, da solidariedade familiar e da proteção integral ao idoso. Dessa forma, torna-se possível a responsabilização civil dos filhos quando comprovada a omissão no dever de cuidado e os danos emocionais sofridos pelos pais idosos, reforçando a necessidade de efetiva proteção jurídica à pessoa idosa.</a:t>
            </a:r>
          </a:p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Pessoa Idosa; Solidariedade Familiar; Dano Moral.</a:t>
            </a: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pt-BR" sz="3600" dirty="0">
                <a:latin typeface="+mn-lt"/>
              </a:rPr>
              <a:t>BALAK, J. G.; NINGELISKI, A. de O. </a:t>
            </a:r>
            <a:r>
              <a:rPr lang="pt-BR" sz="3600" b="1" dirty="0">
                <a:latin typeface="+mn-lt"/>
              </a:rPr>
              <a:t>Abandono afetivo inverso: a responsabilidade civil dos filhos em relação aos pais idosos</a:t>
            </a:r>
            <a:r>
              <a:rPr lang="pt-BR" sz="3600" dirty="0">
                <a:latin typeface="+mn-lt"/>
              </a:rPr>
              <a:t>. A&amp;C – Revista de Direito Administrativo &amp; Constitucional, Curitiba, v. 20, n. 79, p. 203-223, jan./mar. 2020. Disponível em: https://www.periodicos.unc.br/</a:t>
            </a:r>
            <a:r>
              <a:rPr lang="pt-BR" sz="3600" dirty="0" err="1">
                <a:latin typeface="+mn-lt"/>
              </a:rPr>
              <a:t>index.php</a:t>
            </a:r>
            <a:r>
              <a:rPr lang="pt-BR" sz="3600" dirty="0">
                <a:latin typeface="+mn-lt"/>
              </a:rPr>
              <a:t>/</a:t>
            </a:r>
            <a:r>
              <a:rPr lang="pt-BR" sz="3600" dirty="0" err="1">
                <a:latin typeface="+mn-lt"/>
              </a:rPr>
              <a:t>acaddir</a:t>
            </a:r>
            <a:r>
              <a:rPr lang="pt-BR" sz="3600" dirty="0">
                <a:latin typeface="+mn-lt"/>
              </a:rPr>
              <a:t>/</a:t>
            </a:r>
            <a:r>
              <a:rPr lang="pt-BR" sz="3600" dirty="0" err="1">
                <a:latin typeface="+mn-lt"/>
              </a:rPr>
              <a:t>article</a:t>
            </a:r>
            <a:r>
              <a:rPr lang="pt-BR" sz="3600" dirty="0">
                <a:latin typeface="+mn-lt"/>
              </a:rPr>
              <a:t>/</a:t>
            </a:r>
            <a:r>
              <a:rPr lang="pt-BR" sz="3600" dirty="0" err="1">
                <a:latin typeface="+mn-lt"/>
              </a:rPr>
              <a:t>view</a:t>
            </a:r>
            <a:r>
              <a:rPr lang="pt-BR" sz="3600" dirty="0">
                <a:latin typeface="+mn-lt"/>
              </a:rPr>
              <a:t>/2294/1236. Acesso em: 04 mai. 2026.</a:t>
            </a:r>
          </a:p>
          <a:p>
            <a:endParaRPr lang="pt-BR" sz="3600" dirty="0">
              <a:latin typeface="+mn-lt"/>
            </a:endParaRPr>
          </a:p>
          <a:p>
            <a:r>
              <a:rPr lang="pt-BR" sz="3600" dirty="0">
                <a:latin typeface="+mn-lt"/>
              </a:rPr>
              <a:t>BRASIL. </a:t>
            </a:r>
            <a:r>
              <a:rPr lang="pt-BR" sz="3600" b="1" dirty="0">
                <a:latin typeface="+mn-lt"/>
              </a:rPr>
              <a:t>Constituição da República Federativa do Brasil de 1988</a:t>
            </a:r>
            <a:r>
              <a:rPr lang="pt-BR" sz="3600" dirty="0">
                <a:latin typeface="+mn-lt"/>
              </a:rPr>
              <a:t>. Brasília, DF: Presidência da República, 1988. Disponível em: https://www.planalto.gov.br/ccivil_03/</a:t>
            </a:r>
            <a:r>
              <a:rPr lang="pt-BR" sz="3600" dirty="0" err="1">
                <a:latin typeface="+mn-lt"/>
              </a:rPr>
              <a:t>constituicao</a:t>
            </a:r>
            <a:r>
              <a:rPr lang="pt-BR" sz="3600" dirty="0">
                <a:latin typeface="+mn-lt"/>
              </a:rPr>
              <a:t>/constituicao.htm. Acesso em: 04 mai. 2026.</a:t>
            </a:r>
          </a:p>
          <a:p>
            <a:endParaRPr lang="pt-BR" sz="3600" dirty="0">
              <a:latin typeface="+mn-lt"/>
            </a:endParaRPr>
          </a:p>
          <a:p>
            <a:r>
              <a:rPr lang="pt-BR" sz="3600" dirty="0">
                <a:latin typeface="+mn-lt"/>
              </a:rPr>
              <a:t>BRASIL. </a:t>
            </a:r>
            <a:r>
              <a:rPr lang="pt-BR" sz="3600" b="1" dirty="0">
                <a:latin typeface="+mn-lt"/>
              </a:rPr>
              <a:t>Lei nº 10.741, de 1º de outubro de 2003</a:t>
            </a:r>
            <a:r>
              <a:rPr lang="pt-BR" sz="3600" dirty="0">
                <a:latin typeface="+mn-lt"/>
              </a:rPr>
              <a:t>. Dispõe sobre o Estatuto da Pessoa Idosa e dá outras providências. Brasília, DF: Presidência da República, 2003. Disponível em: https://www.planalto.gov.br/ccivil_03/leis/2003/l10.741.htm. Acesso em: 04 mai. 2026.</a:t>
            </a:r>
          </a:p>
          <a:p>
            <a:endParaRPr lang="pt-BR" sz="3600" dirty="0">
              <a:latin typeface="+mn-lt"/>
            </a:endParaRPr>
          </a:p>
          <a:p>
            <a:r>
              <a:rPr lang="pt-BR" sz="3600" dirty="0">
                <a:latin typeface="+mn-lt"/>
              </a:rPr>
              <a:t>CRUZ, M. L. P. </a:t>
            </a:r>
            <a:r>
              <a:rPr lang="pt-BR" sz="3600" b="1" dirty="0">
                <a:latin typeface="+mn-lt"/>
              </a:rPr>
              <a:t>Abandono afetivo de idosos</a:t>
            </a:r>
            <a:r>
              <a:rPr lang="pt-BR" sz="3600" dirty="0">
                <a:latin typeface="+mn-lt"/>
              </a:rPr>
              <a:t>. Instituto Brasileiro de Direito de Família – IBDFAM, Belo Horizonte, 22 dez. 2019. Disponível em: https://ibdfam.org.br/artigos/1372/</a:t>
            </a:r>
            <a:r>
              <a:rPr lang="pt-BR" sz="3600" dirty="0" err="1">
                <a:latin typeface="+mn-lt"/>
              </a:rPr>
              <a:t>abandono+afetivo+de+idosos</a:t>
            </a:r>
            <a:r>
              <a:rPr lang="pt-BR" sz="3600" dirty="0">
                <a:latin typeface="+mn-lt"/>
              </a:rPr>
              <a:t>. Acesso em: 04 mai. 2026.</a:t>
            </a:r>
          </a:p>
          <a:p>
            <a:endParaRPr lang="pt-BR" sz="3600" dirty="0">
              <a:latin typeface="+mn-lt"/>
            </a:endParaRPr>
          </a:p>
          <a:p>
            <a:r>
              <a:rPr lang="pt-BR" sz="3600" dirty="0">
                <a:latin typeface="+mn-lt"/>
              </a:rPr>
              <a:t>GIL, A. C. </a:t>
            </a:r>
            <a:r>
              <a:rPr lang="pt-BR" sz="3600" b="1" dirty="0">
                <a:latin typeface="+mn-lt"/>
              </a:rPr>
              <a:t>Métodos e técnicas de pesquisa social</a:t>
            </a:r>
            <a:r>
              <a:rPr lang="pt-BR" sz="3600" dirty="0">
                <a:latin typeface="+mn-lt"/>
              </a:rPr>
              <a:t>. 7. ed. São Paulo: Atlas, 2019.</a:t>
            </a:r>
          </a:p>
          <a:p>
            <a:endParaRPr lang="pt-BR" sz="3600" dirty="0">
              <a:latin typeface="+mn-lt"/>
            </a:endParaRPr>
          </a:p>
          <a:p>
            <a:r>
              <a:rPr lang="pt-BR" sz="3600" dirty="0">
                <a:latin typeface="+mn-lt"/>
              </a:rPr>
              <a:t>MARCONI, M. A.; LAKATOS, E. M. </a:t>
            </a:r>
            <a:r>
              <a:rPr lang="pt-BR" sz="3600" b="1" dirty="0">
                <a:latin typeface="+mn-lt"/>
              </a:rPr>
              <a:t>Metodologia do trabalho científico</a:t>
            </a:r>
            <a:r>
              <a:rPr lang="pt-BR" sz="3600" dirty="0">
                <a:latin typeface="+mn-lt"/>
              </a:rPr>
              <a:t>. 7. ed. São Paulo: Atlas, 2009.</a:t>
            </a:r>
          </a:p>
          <a:p>
            <a:pPr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2514</TotalTime>
  <Words>1095</Words>
  <Application>Microsoft Office PowerPoint</Application>
  <PresentationFormat>Personalizar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Eduarda Cavalcante</cp:lastModifiedBy>
  <cp:revision>112</cp:revision>
  <dcterms:created xsi:type="dcterms:W3CDTF">2009-08-05T17:04:46Z</dcterms:created>
  <dcterms:modified xsi:type="dcterms:W3CDTF">2026-05-23T11:01:18Z</dcterms:modified>
</cp:coreProperties>
</file>