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28800425" cy="4320063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607">
          <p15:clr>
            <a:srgbClr val="A4A3A4"/>
          </p15:clr>
        </p15:guide>
        <p15:guide id="2" pos="907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" roundtripDataSignature="AMtx7miW4ax+HpmMUh+L44I5zaOyGQGW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 snapToGrid="0">
      <p:cViewPr>
        <p:scale>
          <a:sx n="25" d="100"/>
          <a:sy n="25" d="100"/>
        </p:scale>
        <p:origin x="1560" y="-2818"/>
      </p:cViewPr>
      <p:guideLst>
        <p:guide orient="horz" pos="13607"/>
        <p:guide pos="90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991308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685800"/>
            <a:ext cx="228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5851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">
  <p:cSld name="Layout Personaliza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440586" y="1730188"/>
            <a:ext cx="25919254" cy="720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dt" idx="10"/>
          </p:nvPr>
        </p:nvSpPr>
        <p:spPr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ftr" idx="11"/>
          </p:nvPr>
        </p:nvSpPr>
        <p:spPr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 descr="Uma imagem contendo Interface gráfica do usuário&#10;&#10;O conteúdo gerado por IA pode estar incorreto."/>
          <p:cNvPicPr preferRelativeResize="0"/>
          <p:nvPr/>
        </p:nvPicPr>
        <p:blipFill rotWithShape="1">
          <a:blip r:embed="rId2">
            <a:alphaModFix/>
          </a:blip>
          <a:srcRect t="1529" r="1530" b="123"/>
          <a:stretch/>
        </p:blipFill>
        <p:spPr>
          <a:xfrm>
            <a:off x="205" y="300"/>
            <a:ext cx="28829017" cy="43200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4" descr="Uma imagem contendo Interface gráfica do usuário&#10;&#10;O conteúdo gerado por IA pode estar incorreto."/>
          <p:cNvPicPr preferRelativeResize="0"/>
          <p:nvPr/>
        </p:nvPicPr>
        <p:blipFill rotWithShape="1">
          <a:blip r:embed="rId2">
            <a:alphaModFix/>
          </a:blip>
          <a:srcRect l="93" t="85969" r="1438" b="1883"/>
          <a:stretch/>
        </p:blipFill>
        <p:spPr>
          <a:xfrm>
            <a:off x="205" y="37872334"/>
            <a:ext cx="28829017" cy="533668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1440586" y="10079517"/>
            <a:ext cx="25919254" cy="2851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dt" idx="10"/>
          </p:nvPr>
        </p:nvSpPr>
        <p:spPr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ftr" idx="11"/>
          </p:nvPr>
        </p:nvSpPr>
        <p:spPr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1440586" y="1730188"/>
            <a:ext cx="25919254" cy="720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1440586" y="10079517"/>
            <a:ext cx="25919254" cy="2851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marR="0" lvl="0" indent="-1012952" algn="l" rtl="0">
              <a:spcBef>
                <a:spcPts val="2470"/>
              </a:spcBef>
              <a:spcAft>
                <a:spcPts val="0"/>
              </a:spcAft>
              <a:buClr>
                <a:schemeClr val="dk1"/>
              </a:buClr>
              <a:buSzPts val="12352"/>
              <a:buFont typeface="Arial"/>
              <a:buChar char="•"/>
              <a:defRPr sz="1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914336" algn="l" rtl="0">
              <a:spcBef>
                <a:spcPts val="2160"/>
              </a:spcBef>
              <a:spcAft>
                <a:spcPts val="0"/>
              </a:spcAft>
              <a:buClr>
                <a:schemeClr val="dk1"/>
              </a:buClr>
              <a:buSzPts val="10799"/>
              <a:buFont typeface="Arial"/>
              <a:buChar char="–"/>
              <a:defRPr sz="10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815594" algn="l" rtl="0">
              <a:spcBef>
                <a:spcPts val="1849"/>
              </a:spcBef>
              <a:spcAft>
                <a:spcPts val="0"/>
              </a:spcAft>
              <a:buClr>
                <a:schemeClr val="dk1"/>
              </a:buClr>
              <a:buSzPts val="9244"/>
              <a:buFont typeface="Arial"/>
              <a:buChar char="•"/>
              <a:defRPr sz="924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722122" algn="l" rtl="0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–"/>
              <a:defRPr sz="77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722122" algn="l" rtl="0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»"/>
              <a:defRPr sz="77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722122" algn="l" rtl="0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»"/>
              <a:defRPr sz="77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722122" algn="l" rtl="0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»"/>
              <a:defRPr sz="77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722122" algn="l" rtl="0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»"/>
              <a:defRPr sz="77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722122" algn="l" rtl="0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»"/>
              <a:defRPr sz="77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naleticia.oesilva@gmail,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sarafer123.fs@gmail.com" TargetMode="External"/><Relationship Id="rId5" Type="http://schemas.openxmlformats.org/officeDocument/2006/relationships/hyperlink" Target="mailto:rosangyla433@gmail.com" TargetMode="External"/><Relationship Id="rId4" Type="http://schemas.openxmlformats.org/officeDocument/2006/relationships/hyperlink" Target="mailto:montenegroclevia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"/>
          <p:cNvSpPr/>
          <p:nvPr/>
        </p:nvSpPr>
        <p:spPr>
          <a:xfrm>
            <a:off x="1594884" y="4030376"/>
            <a:ext cx="22264576" cy="1485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950" tIns="87475" rIns="174950" bIns="87475" anchor="ctr" anchorCtr="0">
            <a:spAutoFit/>
          </a:bodyPr>
          <a:lstStyle/>
          <a:p>
            <a:pPr lvl="0" algn="ctr"/>
            <a:r>
              <a:rPr lang="pt-BR" sz="4253" b="1" dirty="0">
                <a:solidFill>
                  <a:schemeClr val="dk1"/>
                </a:solidFill>
              </a:rPr>
              <a:t>IMPACTO DA MENOPAUSA NA QUALIDADE DE VIDA DE MULHERES COM DIABETES MELLITUS </a:t>
            </a:r>
            <a:r>
              <a:rPr lang="pt-BR" sz="4253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(1)</a:t>
            </a:r>
            <a:r>
              <a:rPr lang="pt-BR" sz="4253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9" name="Google Shape;29;p1"/>
          <p:cNvSpPr/>
          <p:nvPr/>
        </p:nvSpPr>
        <p:spPr>
          <a:xfrm>
            <a:off x="155285" y="6249302"/>
            <a:ext cx="27450885" cy="1023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 algn="ctr"/>
            <a:r>
              <a:rPr lang="pt-BR" sz="3027" b="1" dirty="0">
                <a:solidFill>
                  <a:schemeClr val="dk1"/>
                </a:solidFill>
              </a:rPr>
              <a:t>Ana Letícia Oliveira e Silva  </a:t>
            </a:r>
            <a:r>
              <a:rPr lang="pt-BR" sz="3027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(2)</a:t>
            </a:r>
            <a:r>
              <a:rPr lang="pt-BR" sz="302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pt-BR" sz="3027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Clevia</a:t>
            </a:r>
            <a:r>
              <a:rPr lang="pt-BR" sz="302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Montenegro da Silva  </a:t>
            </a:r>
            <a:r>
              <a:rPr lang="pt-BR" sz="3027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(3)</a:t>
            </a:r>
            <a:r>
              <a:rPr lang="pt-BR" sz="302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pt-BR" sz="3027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Rosangyla</a:t>
            </a:r>
            <a:r>
              <a:rPr lang="pt-BR" sz="302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Bezerra de Oliveira </a:t>
            </a:r>
            <a:r>
              <a:rPr lang="pt-BR" sz="3027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(4)</a:t>
            </a:r>
            <a:r>
              <a:rPr lang="pt-BR" sz="302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Sara Fernandes de Araújo</a:t>
            </a:r>
            <a:r>
              <a:rPr lang="pt-BR" sz="3027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(5)</a:t>
            </a:r>
            <a:r>
              <a:rPr lang="pt-BR" sz="302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pt-BR" sz="3027" b="1" dirty="0">
                <a:solidFill>
                  <a:schemeClr val="dk1"/>
                </a:solidFill>
              </a:rPr>
              <a:t>Rosane Shirley Saraiva de Lima.</a:t>
            </a:r>
            <a:r>
              <a:rPr lang="pt-BR" sz="3027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(6)</a:t>
            </a:r>
            <a:endParaRPr sz="3027" b="1" i="0" u="none" strike="noStrike" cap="none" baseline="30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"/>
          <p:cNvSpPr/>
          <p:nvPr/>
        </p:nvSpPr>
        <p:spPr>
          <a:xfrm>
            <a:off x="3376151" y="7530336"/>
            <a:ext cx="21583650" cy="332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30" dirty="0"/>
              <a:t>(1) Trabalho desenvolvido no Programa de Iniciação Científica (PIC) da Faculdade Evolução Alto Oeste Potiguar;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30" dirty="0"/>
              <a:t>(2) </a:t>
            </a:r>
            <a:r>
              <a:rPr lang="pt-BR" sz="3030" dirty="0" err="1"/>
              <a:t>Estudante;Faculdade</a:t>
            </a:r>
            <a:r>
              <a:rPr lang="pt-BR" sz="3030" dirty="0"/>
              <a:t> Evolução Alto Oeste </a:t>
            </a:r>
            <a:r>
              <a:rPr lang="pt-BR" sz="3030" dirty="0" err="1"/>
              <a:t>Potiguar,Pau</a:t>
            </a:r>
            <a:r>
              <a:rPr lang="pt-BR" sz="3030" dirty="0"/>
              <a:t> dos Ferros ; RN</a:t>
            </a:r>
            <a:r>
              <a:rPr lang="pt-BR" sz="3030" u="sng" dirty="0"/>
              <a:t>; </a:t>
            </a:r>
            <a:r>
              <a:rPr lang="pt-BR" sz="3030" u="sng" dirty="0" err="1">
                <a:hlinkClick r:id="rId3"/>
              </a:rPr>
              <a:t>analeticia.oesilva@gmail,com</a:t>
            </a:r>
            <a:endParaRPr lang="pt-BR" sz="3030" u="sng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30" dirty="0"/>
              <a:t>(3) </a:t>
            </a:r>
            <a:r>
              <a:rPr lang="pt-BR" sz="3030" dirty="0" err="1"/>
              <a:t>Estudante;Faculdade</a:t>
            </a:r>
            <a:r>
              <a:rPr lang="pt-BR" sz="3030" dirty="0"/>
              <a:t> Evolução Alto Oeste Potiguar; Pereiro; CE; </a:t>
            </a:r>
            <a:r>
              <a:rPr lang="pt-BR" sz="3030" u="sng" dirty="0">
                <a:hlinkClick r:id="rId4"/>
              </a:rPr>
              <a:t>montenegroclevia@gmail.com</a:t>
            </a:r>
            <a:endParaRPr lang="pt-BR" sz="3030" u="sng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30" dirty="0"/>
              <a:t>(4) </a:t>
            </a:r>
            <a:r>
              <a:rPr lang="pt-BR" sz="3030" dirty="0" err="1"/>
              <a:t>Estudante;Faculdade</a:t>
            </a:r>
            <a:r>
              <a:rPr lang="pt-BR" sz="3030" dirty="0"/>
              <a:t> Evolução Alto Oeste Potiguar; </a:t>
            </a:r>
            <a:r>
              <a:rPr lang="pt-BR" sz="3030" dirty="0" err="1"/>
              <a:t>Erere</a:t>
            </a:r>
            <a:r>
              <a:rPr lang="pt-BR" sz="3030" dirty="0"/>
              <a:t>; CE; </a:t>
            </a:r>
            <a:r>
              <a:rPr lang="pt-BR" sz="3030" u="sng" dirty="0">
                <a:hlinkClick r:id="rId5"/>
              </a:rPr>
              <a:t>rosangyla433@gmail.com</a:t>
            </a:r>
            <a:endParaRPr lang="pt-BR" sz="3030" u="sng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30" dirty="0"/>
              <a:t>(5) ) </a:t>
            </a:r>
            <a:r>
              <a:rPr lang="pt-BR" sz="3030" dirty="0" err="1"/>
              <a:t>Estudante;Faculdade</a:t>
            </a:r>
            <a:r>
              <a:rPr lang="pt-BR" sz="3030" dirty="0"/>
              <a:t> Evolução Alto Oeste Potiguar; Riacho de Santana ; RN;  </a:t>
            </a:r>
            <a:r>
              <a:rPr lang="pt-BR" sz="3030" dirty="0">
                <a:hlinkClick r:id="rId6"/>
              </a:rPr>
              <a:t>sarafer123.fs@gmail.com</a:t>
            </a:r>
            <a:endParaRPr lang="pt-BR" sz="303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30" dirty="0"/>
              <a:t>(6) Mestre em Enfermagem pela URCA; Docente da Faculdade Evolução do Alto Oeste Potiguar – FACEP, Pau dos Ferros</a:t>
            </a:r>
            <a:r>
              <a:rPr lang="pt-BR" sz="3000" dirty="0"/>
              <a:t>, RN</a:t>
            </a:r>
            <a:r>
              <a:rPr lang="pt-BR" sz="2000" dirty="0"/>
              <a:t>.</a:t>
            </a:r>
            <a:endParaRPr lang="pt-BR" sz="2000" u="sng" dirty="0"/>
          </a:p>
        </p:txBody>
      </p:sp>
      <p:sp>
        <p:nvSpPr>
          <p:cNvPr id="31" name="Google Shape;31;p1"/>
          <p:cNvSpPr txBox="1"/>
          <p:nvPr/>
        </p:nvSpPr>
        <p:spPr>
          <a:xfrm>
            <a:off x="8603402" y="11268641"/>
            <a:ext cx="11569013" cy="931794"/>
          </a:xfrm>
          <a:prstGeom prst="rect">
            <a:avLst/>
          </a:prstGeom>
          <a:solidFill>
            <a:srgbClr val="700000"/>
          </a:solidFill>
          <a:ln w="9525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55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RESUMO</a:t>
            </a:r>
            <a:endParaRPr/>
          </a:p>
        </p:txBody>
      </p:sp>
      <p:sp>
        <p:nvSpPr>
          <p:cNvPr id="32" name="Google Shape;32;p1"/>
          <p:cNvSpPr txBox="1"/>
          <p:nvPr/>
        </p:nvSpPr>
        <p:spPr>
          <a:xfrm>
            <a:off x="571050" y="12832075"/>
            <a:ext cx="27450885" cy="23912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pt-BR" sz="3600" b="1" dirty="0"/>
              <a:t>Introdução: </a:t>
            </a:r>
            <a:r>
              <a:rPr lang="pt-BR" sz="3600" dirty="0"/>
              <a:t>Na enfermagem, o contexto das alterações hormonais na menopausa envolve o fim da fase reprodutiva da mulher, marcado principalmente pela diminuição da progesterona e do estrogênio , diferente da diabetes mellitus que ocorre quando o corpo não está produzindo insulina suficiente. Além disso, a insulina é uma causa  que interfere diretamente na qualidade de vida da mulher, podendo causar sintomas como perda de peso e visão turva, enquanto a menopausa causa irregularidade menstrual, suor excessivo e redução da libido. Ambas prejudicam a saúde cardiovascular, porém por meio de mecanismos diferentes, impactando de forma significativa a qualidade de vida da mulher, demonstrando a importância da enfermagem na promoção de cuidados e prevenção. </a:t>
            </a:r>
            <a:r>
              <a:rPr lang="pt-BR" sz="3600" b="1" dirty="0">
                <a:solidFill>
                  <a:schemeClr val="dk1"/>
                </a:solidFill>
              </a:rPr>
              <a:t>Objetivo: </a:t>
            </a:r>
            <a:r>
              <a:rPr lang="pt-BR" sz="3600" dirty="0">
                <a:solidFill>
                  <a:schemeClr val="dk1"/>
                </a:solidFill>
              </a:rPr>
              <a:t>Analisar e evidenciar, como a menopausa influência na perspectiva da qualidade de vida de mulheres com diabetes mellitus. </a:t>
            </a:r>
            <a:r>
              <a:rPr lang="pt-BR" sz="3600" b="1" dirty="0">
                <a:solidFill>
                  <a:schemeClr val="dk1"/>
                </a:solidFill>
              </a:rPr>
              <a:t>Método: </a:t>
            </a:r>
            <a:r>
              <a:rPr lang="pt-BR" sz="3600" dirty="0">
                <a:solidFill>
                  <a:schemeClr val="dk1"/>
                </a:solidFill>
              </a:rPr>
              <a:t>Trata-se de uma revisão bibliográfica narrativa, de abordagem qualitativa e caráter descritivo. A coleta de dados foi realizada em abril e maio 2026, nas bases SciELO, </a:t>
            </a:r>
            <a:r>
              <a:rPr lang="pt-BR" sz="3600" dirty="0" err="1">
                <a:solidFill>
                  <a:schemeClr val="dk1"/>
                </a:solidFill>
              </a:rPr>
              <a:t>PubMed</a:t>
            </a:r>
            <a:r>
              <a:rPr lang="pt-BR" sz="3600" dirty="0">
                <a:solidFill>
                  <a:schemeClr val="dk1"/>
                </a:solidFill>
              </a:rPr>
              <a:t> e LILACS, utilizando os descritores “menopausa”, “diabetes mellitus” e “qualidade de vida”. Foram encontrados 12 artigos científicos, dos quais 5 constituíram para a amostra final do estudo, publicados entre 2019 e 2025, nos idiomas português e inglês. A análise dos dados ocorreu de forma temática, com base nas evidências científicas encontradas. </a:t>
            </a:r>
            <a:r>
              <a:rPr lang="pt-BR" sz="3600" b="1" dirty="0">
                <a:solidFill>
                  <a:schemeClr val="dk1"/>
                </a:solidFill>
              </a:rPr>
              <a:t>Resultados: </a:t>
            </a:r>
            <a:r>
              <a:rPr lang="pt-BR" sz="3600" dirty="0">
                <a:solidFill>
                  <a:schemeClr val="dk1"/>
                </a:solidFill>
              </a:rPr>
              <a:t>Os achados, observa-se que a associação entre menopausa e Diabetes Mellitus compromete a qualidade de vida das mulheres, sobretudo pelos sintomas climatéricos e pelas alterações metabólicas que afetam o bem-estar físico, emocional e a rotina diária. Há convergência quanto à presença de ondas de calor, insônia, fadiga, irritabilidade e alterações de humor, que dificultam o controle glicêmico. Identifica-se como tendência a redução dos níveis de estrogênio, relacionada ao aumento da resistência à insulina, ao acúmulo de gordura abdominal e ao maior risco cardiovascular, o que agrava o quadro clínico. De modo geral, os achados são convergentes, sem divergências relevantes, sendo organizados em dimensões física, metabólica e emocional, com impacto na qualidade de vida. </a:t>
            </a:r>
            <a:r>
              <a:rPr lang="pt-BR" sz="3600" b="1" dirty="0">
                <a:solidFill>
                  <a:schemeClr val="dk1"/>
                </a:solidFill>
              </a:rPr>
              <a:t>Conclusão</a:t>
            </a:r>
            <a:r>
              <a:rPr lang="pt-BR" sz="3600" b="1" dirty="0"/>
              <a:t>:</a:t>
            </a:r>
            <a:r>
              <a:rPr lang="pt-BR" sz="3600" dirty="0"/>
              <a:t>  A integração entre menopausa e diabetes mellitus evidencia um impacto significativo e negativo na qualidade de vida das mulheres. As evidências analisadas mostraram - se que as alterações hormonais e os sintomas climatéricos influenciam no controle glicêmico e o agravamento das alterações metabólicas. Observa-se a necessidade de abordagens integradas no autocuidado da saúde da mulher e melhoria da qualidade de vida.</a:t>
            </a:r>
          </a:p>
          <a:p>
            <a:pPr lvl="0" algn="just">
              <a:lnSpc>
                <a:spcPct val="115000"/>
              </a:lnSpc>
            </a:pPr>
            <a:r>
              <a:rPr lang="pt-BR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PALAVRAS-CHAVE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pt-BR" sz="3600" b="1" dirty="0">
                <a:solidFill>
                  <a:schemeClr val="dk1"/>
                </a:solidFill>
              </a:rPr>
              <a:t>:Insulina; Metabolismo glicêmico; Saúde da mulher.</a:t>
            </a: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3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3600" b="1" dirty="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r>
              <a:rPr lang="pt-BR" sz="3600" dirty="0">
                <a:solidFill>
                  <a:schemeClr val="dk1"/>
                </a:solidFill>
              </a:rPr>
              <a:t>: </a:t>
            </a: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3600" dirty="0">
              <a:solidFill>
                <a:schemeClr val="dk1"/>
              </a:solidFill>
            </a:endParaRPr>
          </a:p>
          <a:p>
            <a:pPr lvl="0" algn="just">
              <a:lnSpc>
                <a:spcPct val="115000"/>
              </a:lnSpc>
            </a:pPr>
            <a:r>
              <a:rPr lang="pt-BR" sz="3600" dirty="0">
                <a:solidFill>
                  <a:schemeClr val="dk1"/>
                </a:solidFill>
              </a:rPr>
              <a:t>ARAYA ÁLVAREZ, </a:t>
            </a:r>
            <a:r>
              <a:rPr lang="pt-BR" sz="3600" dirty="0" err="1">
                <a:solidFill>
                  <a:schemeClr val="dk1"/>
                </a:solidFill>
              </a:rPr>
              <a:t>María</a:t>
            </a:r>
            <a:r>
              <a:rPr lang="pt-BR" sz="3600" dirty="0">
                <a:solidFill>
                  <a:schemeClr val="dk1"/>
                </a:solidFill>
              </a:rPr>
              <a:t> Virginia </a:t>
            </a:r>
            <a:r>
              <a:rPr lang="pt-BR" sz="3600" i="1" dirty="0">
                <a:solidFill>
                  <a:schemeClr val="dk1"/>
                </a:solidFill>
              </a:rPr>
              <a:t>et al</a:t>
            </a:r>
            <a:r>
              <a:rPr lang="pt-BR" sz="3600" dirty="0">
                <a:solidFill>
                  <a:schemeClr val="dk1"/>
                </a:solidFill>
              </a:rPr>
              <a:t>. Impacto da menopausa na diabetes mellitus e dislipidemia</a:t>
            </a:r>
            <a:r>
              <a:rPr lang="pt-BR" sz="3600" b="1" dirty="0">
                <a:solidFill>
                  <a:schemeClr val="dk1"/>
                </a:solidFill>
              </a:rPr>
              <a:t>. Revista Costarricense de Cardiologia</a:t>
            </a:r>
            <a:r>
              <a:rPr lang="pt-BR" sz="3600" dirty="0">
                <a:solidFill>
                  <a:schemeClr val="dk1"/>
                </a:solidFill>
              </a:rPr>
              <a:t>, v. 25, n. 1, p. 17–20, 2023.</a:t>
            </a:r>
          </a:p>
          <a:p>
            <a:pPr lvl="0" algn="just">
              <a:lnSpc>
                <a:spcPct val="115000"/>
              </a:lnSpc>
            </a:pPr>
            <a:endParaRPr lang="pt-BR" sz="3600" dirty="0">
              <a:solidFill>
                <a:schemeClr val="dk1"/>
              </a:solidFill>
            </a:endParaRPr>
          </a:p>
          <a:p>
            <a:pPr lvl="0" algn="just">
              <a:lnSpc>
                <a:spcPct val="115000"/>
              </a:lnSpc>
            </a:pPr>
            <a:r>
              <a:rPr lang="pt-BR" sz="3600" dirty="0">
                <a:solidFill>
                  <a:schemeClr val="dk1"/>
                </a:solidFill>
              </a:rPr>
              <a:t>SANTOS, </a:t>
            </a:r>
            <a:r>
              <a:rPr lang="pt-BR" sz="3600" dirty="0" err="1">
                <a:solidFill>
                  <a:schemeClr val="dk1"/>
                </a:solidFill>
              </a:rPr>
              <a:t>Adrielle</a:t>
            </a:r>
            <a:r>
              <a:rPr lang="pt-BR" sz="3600" dirty="0">
                <a:solidFill>
                  <a:schemeClr val="dk1"/>
                </a:solidFill>
              </a:rPr>
              <a:t> de Souza </a:t>
            </a:r>
            <a:r>
              <a:rPr lang="pt-BR" sz="3600" i="1" dirty="0">
                <a:solidFill>
                  <a:schemeClr val="dk1"/>
                </a:solidFill>
              </a:rPr>
              <a:t>et al</a:t>
            </a:r>
            <a:r>
              <a:rPr lang="pt-BR" sz="3600" dirty="0">
                <a:solidFill>
                  <a:schemeClr val="dk1"/>
                </a:solidFill>
              </a:rPr>
              <a:t>. Prevalência e severidade de sintomas em mulheres na menopausa: um estudo descritivo</a:t>
            </a:r>
            <a:r>
              <a:rPr lang="pt-BR" sz="3600" b="1" dirty="0">
                <a:solidFill>
                  <a:schemeClr val="dk1"/>
                </a:solidFill>
              </a:rPr>
              <a:t>. </a:t>
            </a:r>
            <a:r>
              <a:rPr lang="pt-BR" sz="3600" b="1" dirty="0" err="1">
                <a:solidFill>
                  <a:schemeClr val="dk1"/>
                </a:solidFill>
              </a:rPr>
              <a:t>Demetra</a:t>
            </a:r>
            <a:r>
              <a:rPr lang="pt-BR" sz="3600" b="1" dirty="0">
                <a:solidFill>
                  <a:schemeClr val="dk1"/>
                </a:solidFill>
              </a:rPr>
              <a:t>: Alimentação, Nutrição &amp; Saúde, </a:t>
            </a:r>
            <a:r>
              <a:rPr lang="pt-BR" sz="3600" dirty="0">
                <a:solidFill>
                  <a:schemeClr val="dk1"/>
                </a:solidFill>
              </a:rPr>
              <a:t>Rio de Janeiro, v. 18, 2023.</a:t>
            </a:r>
          </a:p>
          <a:p>
            <a:pPr lvl="0" algn="just">
              <a:lnSpc>
                <a:spcPct val="115000"/>
              </a:lnSpc>
            </a:pPr>
            <a:endParaRPr lang="pt-BR" sz="3600" dirty="0">
              <a:solidFill>
                <a:schemeClr val="dk1"/>
              </a:solidFill>
            </a:endParaRPr>
          </a:p>
          <a:p>
            <a:pPr lvl="0" algn="just">
              <a:lnSpc>
                <a:spcPct val="115000"/>
              </a:lnSpc>
            </a:pPr>
            <a:r>
              <a:rPr lang="pt-BR" sz="3600" dirty="0">
                <a:solidFill>
                  <a:schemeClr val="dk1"/>
                </a:solidFill>
              </a:rPr>
              <a:t>SOUZA, Bárbara Aparecida de </a:t>
            </a:r>
            <a:r>
              <a:rPr lang="pt-BR" sz="3600" i="1" dirty="0">
                <a:solidFill>
                  <a:schemeClr val="dk1"/>
                </a:solidFill>
              </a:rPr>
              <a:t>et al</a:t>
            </a:r>
            <a:r>
              <a:rPr lang="pt-BR" sz="3600" dirty="0">
                <a:solidFill>
                  <a:schemeClr val="dk1"/>
                </a:solidFill>
              </a:rPr>
              <a:t>. Alterações hormonais da menopausa e sua influência no risco cardiovascular.</a:t>
            </a:r>
            <a:r>
              <a:rPr lang="pt-BR" sz="3600" b="1" dirty="0">
                <a:solidFill>
                  <a:schemeClr val="dk1"/>
                </a:solidFill>
              </a:rPr>
              <a:t> </a:t>
            </a:r>
            <a:r>
              <a:rPr lang="pt-BR" sz="3600" b="1" dirty="0" err="1">
                <a:solidFill>
                  <a:schemeClr val="dk1"/>
                </a:solidFill>
              </a:rPr>
              <a:t>Epitaya</a:t>
            </a:r>
            <a:r>
              <a:rPr lang="pt-BR" sz="3600" b="1" dirty="0">
                <a:solidFill>
                  <a:schemeClr val="dk1"/>
                </a:solidFill>
              </a:rPr>
              <a:t> E-books</a:t>
            </a:r>
            <a:r>
              <a:rPr lang="pt-BR" sz="3600" dirty="0">
                <a:solidFill>
                  <a:schemeClr val="dk1"/>
                </a:solidFill>
              </a:rPr>
              <a:t>, [S. l.], v. 1, n. 104, p. 416–430, 2025.</a:t>
            </a:r>
          </a:p>
          <a:p>
            <a:pPr lvl="0" algn="just">
              <a:lnSpc>
                <a:spcPct val="115000"/>
              </a:lnSpc>
            </a:pPr>
            <a:endParaRPr lang="pt-BR" sz="3600" dirty="0">
              <a:solidFill>
                <a:schemeClr val="dk1"/>
              </a:solidFill>
            </a:endParaRPr>
          </a:p>
          <a:p>
            <a:pPr lvl="0" algn="just">
              <a:lnSpc>
                <a:spcPct val="115000"/>
              </a:lnSpc>
            </a:pPr>
            <a:endParaRPr lang="pt-BR" sz="3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762</Words>
  <Application>Microsoft Office PowerPoint</Application>
  <PresentationFormat>Personalizar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Design padrão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Prof. Fernando Pinheiro</dc:creator>
  <cp:lastModifiedBy>sarafer123.fs@gmail.com</cp:lastModifiedBy>
  <cp:revision>23</cp:revision>
  <dcterms:created xsi:type="dcterms:W3CDTF">2009-08-05T17:04:46Z</dcterms:created>
  <dcterms:modified xsi:type="dcterms:W3CDTF">2026-05-23T01:44:17Z</dcterms:modified>
</cp:coreProperties>
</file>