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13385" algn="l" rtl="0" fontAlgn="base">
      <a:spcBef>
        <a:spcPct val="0"/>
      </a:spcBef>
      <a:spcAft>
        <a:spcPct val="0"/>
      </a:spcAft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826770" algn="l" rtl="0" fontAlgn="base">
      <a:spcBef>
        <a:spcPct val="0"/>
      </a:spcBef>
      <a:spcAft>
        <a:spcPct val="0"/>
      </a:spcAft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240155" algn="l" rtl="0" fontAlgn="base">
      <a:spcBef>
        <a:spcPct val="0"/>
      </a:spcBef>
      <a:spcAft>
        <a:spcPct val="0"/>
      </a:spcAft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654175" algn="l" rtl="0" fontAlgn="base">
      <a:spcBef>
        <a:spcPct val="0"/>
      </a:spcBef>
      <a:spcAft>
        <a:spcPct val="0"/>
      </a:spcAft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067560" algn="l" defTabSz="826770" rtl="0" eaLnBrk="1" latinLnBrk="0" hangingPunct="1"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480945" algn="l" defTabSz="826770" rtl="0" eaLnBrk="1" latinLnBrk="0" hangingPunct="1"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894330" algn="l" defTabSz="826770" rtl="0" eaLnBrk="1" latinLnBrk="0" hangingPunct="1"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307715" algn="l" defTabSz="826770" rtl="0" eaLnBrk="1" latinLnBrk="0" hangingPunct="1">
      <a:defRPr sz="76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 showGuides="1">
      <p:cViewPr>
        <p:scale>
          <a:sx n="30" d="100"/>
          <a:sy n="30" d="100"/>
        </p:scale>
        <p:origin x="1104" y="-2568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24/05/2026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432054" tIns="216027" rIns="432054" bIns="216027" numCol="1" anchor="ctr" anchorCtr="0" compatLnSpc="1"/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432054" tIns="216027" rIns="432054" bIns="216027" numCol="1" anchor="t" anchorCtr="0" compatLnSpc="1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/>
          <a:lstStyle>
            <a:lvl1pPr>
              <a:defRPr sz="5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/>
          <a:lstStyle>
            <a:lvl1pPr algn="ctr">
              <a:defRPr sz="5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/>
          <a:lstStyle>
            <a:lvl1pPr algn="r">
              <a:defRPr sz="5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3535045" rtl="0" eaLnBrk="0" fontAlgn="base" hangingPunct="0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45" rtl="0" eaLnBrk="0" fontAlgn="base" hangingPunct="0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2pPr>
      <a:lvl3pPr algn="ctr" defTabSz="3535045" rtl="0" eaLnBrk="0" fontAlgn="base" hangingPunct="0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3pPr>
      <a:lvl4pPr algn="ctr" defTabSz="3535045" rtl="0" eaLnBrk="0" fontAlgn="base" hangingPunct="0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4pPr>
      <a:lvl5pPr algn="ctr" defTabSz="3535045" rtl="0" eaLnBrk="0" fontAlgn="base" hangingPunct="0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5pPr>
      <a:lvl6pPr marL="374015" algn="ctr" defTabSz="3535045" rtl="0" fontAlgn="base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6pPr>
      <a:lvl7pPr marL="748030" algn="ctr" defTabSz="3535045" rtl="0" fontAlgn="base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7pPr>
      <a:lvl8pPr marL="1122045" algn="ctr" defTabSz="3535045" rtl="0" fontAlgn="base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8pPr>
      <a:lvl9pPr marL="1496060" algn="ctr" defTabSz="3535045" rtl="0" fontAlgn="base">
        <a:spcBef>
          <a:spcPct val="0"/>
        </a:spcBef>
        <a:spcAft>
          <a:spcPct val="0"/>
        </a:spcAft>
        <a:defRPr sz="1701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325880" indent="-1325880" algn="l" defTabSz="3535045" rtl="0" eaLnBrk="0" fontAlgn="base" hangingPunct="0">
        <a:spcBef>
          <a:spcPct val="20000"/>
        </a:spcBef>
        <a:spcAft>
          <a:spcPct val="0"/>
        </a:spcAft>
        <a:buChar char="•"/>
        <a:defRPr sz="12350">
          <a:solidFill>
            <a:schemeClr val="tx1"/>
          </a:solidFill>
          <a:latin typeface="+mn-lt"/>
          <a:ea typeface="+mn-ea"/>
          <a:cs typeface="+mn-cs"/>
        </a:defRPr>
      </a:lvl1pPr>
      <a:lvl2pPr marL="2871470" indent="-1103630" algn="l" defTabSz="3535045" rtl="0" eaLnBrk="0" fontAlgn="base" hangingPunct="0">
        <a:spcBef>
          <a:spcPct val="20000"/>
        </a:spcBef>
        <a:spcAft>
          <a:spcPct val="0"/>
        </a:spcAft>
        <a:buChar char="–"/>
        <a:defRPr sz="10800">
          <a:solidFill>
            <a:schemeClr val="tx1"/>
          </a:solidFill>
          <a:latin typeface="+mn-lt"/>
        </a:defRPr>
      </a:lvl2pPr>
      <a:lvl3pPr marL="4418330" indent="-883285" algn="l" defTabSz="3535045" rtl="0" eaLnBrk="0" fontAlgn="base" hangingPunct="0">
        <a:spcBef>
          <a:spcPct val="20000"/>
        </a:spcBef>
        <a:spcAft>
          <a:spcPct val="0"/>
        </a:spcAft>
        <a:buChar char="•"/>
        <a:defRPr sz="9245">
          <a:solidFill>
            <a:schemeClr val="tx1"/>
          </a:solidFill>
          <a:latin typeface="+mn-lt"/>
        </a:defRPr>
      </a:lvl3pPr>
      <a:lvl4pPr marL="6185535" indent="-884555" algn="l" defTabSz="3535045" rtl="0" eaLnBrk="0" fontAlgn="base" hangingPunct="0">
        <a:spcBef>
          <a:spcPct val="20000"/>
        </a:spcBef>
        <a:spcAft>
          <a:spcPct val="0"/>
        </a:spcAft>
        <a:buChar char="–"/>
        <a:defRPr sz="7770">
          <a:solidFill>
            <a:schemeClr val="tx1"/>
          </a:solidFill>
          <a:latin typeface="+mn-lt"/>
        </a:defRPr>
      </a:lvl4pPr>
      <a:lvl5pPr marL="7953375" indent="-884555" algn="l" defTabSz="3535045" rtl="0" eaLnBrk="0" fontAlgn="base" hangingPunct="0">
        <a:spcBef>
          <a:spcPct val="20000"/>
        </a:spcBef>
        <a:spcAft>
          <a:spcPct val="0"/>
        </a:spcAft>
        <a:buChar char="»"/>
        <a:defRPr sz="7770">
          <a:solidFill>
            <a:schemeClr val="tx1"/>
          </a:solidFill>
          <a:latin typeface="+mn-lt"/>
        </a:defRPr>
      </a:lvl5pPr>
      <a:lvl6pPr marL="8327390" indent="-884555" algn="l" defTabSz="3535045" rtl="0" fontAlgn="base">
        <a:spcBef>
          <a:spcPct val="20000"/>
        </a:spcBef>
        <a:spcAft>
          <a:spcPct val="0"/>
        </a:spcAft>
        <a:buChar char="»"/>
        <a:defRPr sz="7770">
          <a:solidFill>
            <a:schemeClr val="tx1"/>
          </a:solidFill>
          <a:latin typeface="+mn-lt"/>
        </a:defRPr>
      </a:lvl6pPr>
      <a:lvl7pPr marL="8701405" indent="-884555" algn="l" defTabSz="3535045" rtl="0" fontAlgn="base">
        <a:spcBef>
          <a:spcPct val="20000"/>
        </a:spcBef>
        <a:spcAft>
          <a:spcPct val="0"/>
        </a:spcAft>
        <a:buChar char="»"/>
        <a:defRPr sz="7770">
          <a:solidFill>
            <a:schemeClr val="tx1"/>
          </a:solidFill>
          <a:latin typeface="+mn-lt"/>
        </a:defRPr>
      </a:lvl7pPr>
      <a:lvl8pPr marL="9075420" indent="-884555" algn="l" defTabSz="3535045" rtl="0" fontAlgn="base">
        <a:spcBef>
          <a:spcPct val="20000"/>
        </a:spcBef>
        <a:spcAft>
          <a:spcPct val="0"/>
        </a:spcAft>
        <a:buChar char="»"/>
        <a:defRPr sz="7770">
          <a:solidFill>
            <a:schemeClr val="tx1"/>
          </a:solidFill>
          <a:latin typeface="+mn-lt"/>
        </a:defRPr>
      </a:lvl8pPr>
      <a:lvl9pPr marL="9449435" indent="-884555" algn="l" defTabSz="3535045" rtl="0" fontAlgn="base">
        <a:spcBef>
          <a:spcPct val="20000"/>
        </a:spcBef>
        <a:spcAft>
          <a:spcPct val="0"/>
        </a:spcAft>
        <a:buChar char="»"/>
        <a:defRPr sz="777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1pPr>
      <a:lvl2pPr marL="374015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2pPr>
      <a:lvl3pPr marL="748030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3pPr>
      <a:lvl4pPr marL="1122045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4pPr>
      <a:lvl5pPr marL="1496060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5pPr>
      <a:lvl6pPr marL="1870075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6pPr>
      <a:lvl7pPr marL="2244090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7pPr>
      <a:lvl8pPr marL="2618105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8pPr>
      <a:lvl9pPr marL="2992120" algn="l" defTabSz="74803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eticia.ped14@gmail.com" TargetMode="External"/><Relationship Id="rId2" Type="http://schemas.openxmlformats.org/officeDocument/2006/relationships/hyperlink" Target="mailto:lanavaleska2024@gmail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arilacperpetua2016@gmail.com" TargetMode="External"/><Relationship Id="rId4" Type="http://schemas.openxmlformats.org/officeDocument/2006/relationships/hyperlink" Target="mailto:mikellyamorim54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-433436" y="2895149"/>
            <a:ext cx="28751118" cy="8311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8075"/>
            <a:r>
              <a:rPr lang="pt-BR" sz="4255" b="1" dirty="0"/>
              <a:t>CIRCO: EDUCAÇÃO, SABERES E CULTURA POPULAR</a:t>
            </a:r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-239513" y="3920720"/>
            <a:ext cx="28751117" cy="557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5" b="1" dirty="0"/>
              <a:t>Lana Valeska Costa Alves </a:t>
            </a:r>
            <a:r>
              <a:rPr lang="pt-BR" sz="3025" baseline="30000" dirty="0"/>
              <a:t>(2)</a:t>
            </a:r>
            <a:r>
              <a:rPr lang="pt-BR" sz="3025" b="1" dirty="0"/>
              <a:t>; Leticia Maria de Souza Almeida </a:t>
            </a:r>
            <a:r>
              <a:rPr lang="pt-BR" sz="3025" baseline="30000" dirty="0"/>
              <a:t>(3)</a:t>
            </a:r>
            <a:r>
              <a:rPr lang="pt-BR" sz="3025" b="1" dirty="0"/>
              <a:t>;  Mikele Amorim da Silva </a:t>
            </a:r>
            <a:r>
              <a:rPr lang="pt-BR" sz="3025" baseline="30000" dirty="0"/>
              <a:t>(4)</a:t>
            </a:r>
            <a:r>
              <a:rPr lang="pt-BR" sz="3025" b="1" dirty="0"/>
              <a:t>; Marilac Perpétua de Andrade </a:t>
            </a:r>
            <a:r>
              <a:rPr lang="pt-BR" sz="3025" baseline="30000" dirty="0"/>
              <a:t>(5)</a:t>
            </a:r>
            <a:endParaRPr lang="pt-BR" sz="3025" b="1" baseline="30000" dirty="0"/>
          </a:p>
        </p:txBody>
      </p:sp>
      <p:sp>
        <p:nvSpPr>
          <p:cNvPr id="5" name="Rectangle 3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815036" y="4719333"/>
            <a:ext cx="22915311" cy="2179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just"/>
            <a:r>
              <a:rPr lang="pt-BR" sz="3490" baseline="30000" dirty="0"/>
              <a:t>(1) Trabalho desenvolvido no Programa de Iniciação Científica (PIC) do Projeto de Extensão: Circo Pedagógico  da Faculdade Evolução Alto Oeste Potiguar; </a:t>
            </a:r>
          </a:p>
          <a:p>
            <a:pPr algn="just"/>
            <a:r>
              <a:rPr lang="pt-BR" sz="3490" baseline="30000" dirty="0"/>
              <a:t>(2) Estudante de Pedagogia, Faculdade Evolução Alto Oeste Potiguar- FACEP, Pau dos Ferros, RN, </a:t>
            </a:r>
            <a:r>
              <a:rPr lang="pt-BR" sz="3490" baseline="30000" dirty="0">
                <a:hlinkClick r:id="rId2"/>
              </a:rPr>
              <a:t>lanavaleska2024@gmail.com</a:t>
            </a:r>
            <a:r>
              <a:rPr lang="pt-BR" sz="3490" baseline="30000" dirty="0"/>
              <a:t>;</a:t>
            </a:r>
          </a:p>
          <a:p>
            <a:pPr algn="just"/>
            <a:r>
              <a:rPr lang="pt-BR" sz="3490" baseline="30000" dirty="0"/>
              <a:t>(3) Licenciada em Letras Língua Espanhola pela Universidade do Estado do Rio Grande do Norte- UERN, Pau dos Ferros, RN, e estudante de Pedagogia, Faculdade Evolução Alto Oeste Potiguar- FACEP, Pau dos Ferros, RN, </a:t>
            </a:r>
            <a:r>
              <a:rPr lang="pt-BR" sz="3490" baseline="30000" dirty="0">
                <a:hlinkClick r:id="rId3"/>
              </a:rPr>
              <a:t>leticia.ped14@gmail.com</a:t>
            </a:r>
            <a:r>
              <a:rPr lang="pt-BR" sz="3490" baseline="30000" dirty="0"/>
              <a:t>;</a:t>
            </a:r>
          </a:p>
          <a:p>
            <a:pPr algn="just"/>
            <a:r>
              <a:rPr lang="pt-BR" sz="3490" baseline="30000" dirty="0"/>
              <a:t>(4)Estudante de Pedagogia, Faculdade Evolução Alto Oeste Potiguar- FACEP, Pau dos Ferros, RN, </a:t>
            </a:r>
            <a:r>
              <a:rPr lang="pt-BR" sz="3490" baseline="30000" dirty="0">
                <a:hlinkClick r:id="rId4"/>
              </a:rPr>
              <a:t>mikellyamorim54@gmail.com</a:t>
            </a:r>
            <a:r>
              <a:rPr lang="pt-BR" sz="3490" baseline="30000" dirty="0"/>
              <a:t>; </a:t>
            </a:r>
          </a:p>
          <a:p>
            <a:pPr algn="just"/>
            <a:r>
              <a:rPr lang="pt-BR" sz="3490" baseline="30000" dirty="0"/>
              <a:t>(5) Estudante de Pedagogia, Faculdade Evolução- FACEP, RN, Pau dos Ferros, </a:t>
            </a:r>
            <a:r>
              <a:rPr lang="pt-BR" sz="3490" baseline="30000" dirty="0">
                <a:hlinkClick r:id="rId5"/>
              </a:rPr>
              <a:t>marilacperpetua2016@gmail.com</a:t>
            </a:r>
            <a:r>
              <a:rPr lang="pt-BR" sz="3490" baseline="30000" dirty="0"/>
              <a:t>.</a:t>
            </a: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7919492" y="70177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anose="02020603050405020304" pitchFamily="18" charset="0"/>
              </a:rPr>
              <a:t>RESUMO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44880" y="7628890"/>
            <a:ext cx="25994995" cy="33646745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marL="0" algn="just" eaLnBrk="1" latinLnBrk="0" hangingPunct="1">
              <a:lnSpc>
                <a:spcPct val="150000"/>
              </a:lnSpc>
            </a:pPr>
            <a:r>
              <a:rPr lang="en-US" altLang="pt-BR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Introdução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pt-BR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problematização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circo representa uma relevante manifesta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art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stica e cultural, contribuindo significativamente para a constru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da identidade social e cultural da sociedade. Por meio de suas apresenta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çõ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 e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ticas corporais, promove experi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ê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ncias relacionadas à criatividade, à intera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social, à coopera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e à express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corporal, configurando-se 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apenas como forma de entretenimento, mas tamb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 como importante ferramenta educativa em diferentes espa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os, como escolas, universidades e projetos sociais. Nesse contexto, o circo aproxima-se dos princ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pios da educa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popular defendidos por Paulo Freire, ao incentivar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ticas coletivas, participativas e voltadas para a constru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do conhecimento por meio das viv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ê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ncias culturais e corporais. </a:t>
            </a:r>
            <a:r>
              <a:rPr lang="en-US" altLang="pt-BR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objetivo desta pesquisa consiste em compreender como as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ticas circenses contribuem para a constru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de saberes culturais e educativos, a partir da an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lise de produ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çõ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 cient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ficas publicadas na plataforma SciELO nos tr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ê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ltimos anos. </a:t>
            </a:r>
            <a:r>
              <a:rPr lang="en-US" altLang="pt-BR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Método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metodologia utilizada baseou-se em uma pesquisa bibliogr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fica, de abordagem qualitativa, desenvolvida por meio da leitura e an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lise de artigos cient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ficos e referenciais te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ricos que discutem a rela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entre circo, educa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e cultura popular. Entre os estudos analisados, destacam-se pesquisas sobre o circo social como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 pedag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gica e sua contribui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para a educa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escolar, evidenciando a relev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ncia das artes circenses na forma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humana, cultural e sociocultural. </a:t>
            </a:r>
            <a:r>
              <a:rPr lang="en-US" altLang="pt-BR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resultados apontam que o circo contribui de maneira significativa para o desenvolvimento social, cultural e educacional, estimulando a criatividade, a intera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social, a coopera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e a express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corporal. Al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 disso, sua inser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no contexto educacional favorece metodologias mais din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micas, inclusivas e participativas no processo de ensino-aprendizagem. Observou-se tamb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 que as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ticas circenses promovem a valoriza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dos saberes culturais, fortalecem a coletividade e incentivam o protagonismo dos sujeitos envolvidos, colaborando para processos educativos mais democr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ticos, humanizados e </a:t>
            </a:r>
            <a:r>
              <a:rPr lang="en-US" alt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inclusivos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BR" sz="3600" b="1">
                <a:ea typeface="Calibri" panose="020F0502020204030204" pitchFamily="34" charset="0"/>
                <a:cs typeface="Times New Roman" panose="02020603050405020304" pitchFamily="18" charset="0"/>
              </a:rPr>
              <a:t>Conclusões</a:t>
            </a:r>
            <a:r>
              <a:rPr lang="en-US" alt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Conclui-se que o circo desempenha papel relevante na forma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integral dos indiv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duos, ultrapassando a fun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de entretenimento e consolidando-se como instrumento de inclus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social, valoriza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cultural e desenvolvimento educacional. Sua inser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no contexto educativo representa uma estrat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gia pedag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gica inovadora, capaz de promover aprendizagens de forma l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dica, criativa e participativa. Dessa maneira, compreende-se que o circo, enquanto manifesta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art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stica e cultural, fortalece pr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ticas educativas fundamentadas no di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logo, na participa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coletiva e no respeito às diferentes formas de aprendizagem, contribuindo significativamente para a forma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cidad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ã 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 para a constru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de uma educa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çã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mais democr</a:t>
            </a:r>
            <a:r>
              <a:rPr lang="en-US" alt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tica e inclusiva.</a:t>
            </a:r>
          </a:p>
          <a:p>
            <a:pPr marL="0" indent="450215" algn="just" eaLnBrk="1" latinLnBrk="0" hangingPunct="1">
              <a:lnSpc>
                <a:spcPct val="150000"/>
              </a:lnSpc>
            </a:pPr>
            <a:endParaRPr lang="pt-BR" sz="36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Educação Popular; Cultura Circense; Inclusão Social.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BORTOLETO, Marco Antônio Coelho; CALÇA, Daniela Helena.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O tecido circense: fundamentos para uma pedagogia das atividades circenses aéreas.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Conexões, Campinas, v. 5, n. 2, p. 72-88, 2007. Disponível em: Artigo Conexões Unicamp . Acesso em: 12 maio 2026. 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DIMENSTEIN, Magda et al. Circo social e processos de subjetivação em jovens de periferia. Psicologia &amp; Sociedade, Belo Horizonte, v. 24, n. 3, p. 529-538, 2012. Disponível em: Artigo Psicologia e Sociedade SciELO . Acesso em: 12 maio 2026.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FREIRE, Paulo.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Pedagogia da autonomia: saberes necessários à prática educativa.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 São Paulo: Paz e Terra, 1996. Disponível em: Pedagogia da Autonomia PDF . Acesso em: 12 maio 2026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TAPIA, Verônica Ester; MARQUES, Bruna Gabriela.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Arte circense na perspectiva da educação popular.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Revista de Educação Popular, Uberlândia, v. 21, n. 3, p. 227-242, 2022. Disponível em: Artigo Revista de Educação Popular . Acesso em: 12 maio 2026.</a:t>
            </a: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837</Words>
  <Application>Microsoft Office PowerPoint</Application>
  <PresentationFormat>Personalizados</PresentationFormat>
  <Paragraphs>21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mikelly amorim da silva</cp:lastModifiedBy>
  <cp:revision>119</cp:revision>
  <dcterms:created xsi:type="dcterms:W3CDTF">2009-08-05T17:04:00Z</dcterms:created>
  <dcterms:modified xsi:type="dcterms:W3CDTF">2026-05-24T21:39:25Z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1046-12.1.0.26372</vt:lpwstr>
  </property>
  <property fmtid="{D5CDD505-2E9C-101B-9397-08002B2CF9AE}" pid="3" name="ICV">
    <vt:lpwstr>A21AD89F67394DFFBED5A0CD20D698E8_12</vt:lpwstr>
  </property>
</Properties>
</file>