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</p:sldIdLst>
  <p:sldSz cx="13398500" cy="20104100"/>
  <p:notesSz cx="13398500" cy="201041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57" d="100"/>
          <a:sy n="57" d="100"/>
        </p:scale>
        <p:origin x="1020" y="4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uiz Júnior" userId="3cc97c9c1b55cc8c" providerId="LiveId" clId="{CB7A5BEA-50BD-4EE6-8296-5BF45A696F51}"/>
    <pc:docChg chg="modSld">
      <pc:chgData name="Luiz Júnior" userId="3cc97c9c1b55cc8c" providerId="LiveId" clId="{CB7A5BEA-50BD-4EE6-8296-5BF45A696F51}" dt="2026-05-23T00:43:45.062" v="9"/>
      <pc:docMkLst>
        <pc:docMk/>
      </pc:docMkLst>
      <pc:sldChg chg="modSp mod">
        <pc:chgData name="Luiz Júnior" userId="3cc97c9c1b55cc8c" providerId="LiveId" clId="{CB7A5BEA-50BD-4EE6-8296-5BF45A696F51}" dt="2026-05-23T00:43:45.062" v="9"/>
        <pc:sldMkLst>
          <pc:docMk/>
          <pc:sldMk cId="0" sldId="256"/>
        </pc:sldMkLst>
        <pc:spChg chg="mod">
          <ac:chgData name="Luiz Júnior" userId="3cc97c9c1b55cc8c" providerId="LiveId" clId="{CB7A5BEA-50BD-4EE6-8296-5BF45A696F51}" dt="2026-05-23T00:43:45.062" v="9"/>
          <ac:spMkLst>
            <pc:docMk/>
            <pc:sldMk cId="0" sldId="256"/>
            <ac:spMk id="6" creationId="{00000000-0000-0000-0000-00000000000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005363" y="6232271"/>
            <a:ext cx="11394123" cy="422186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010727" y="11258296"/>
            <a:ext cx="9383395" cy="50260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5/22/2026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5/22/2026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70242" y="4623943"/>
            <a:ext cx="5831110" cy="1326870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903497" y="4623943"/>
            <a:ext cx="5831110" cy="1326870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5/22/2026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5/22/2026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5/22/2026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13386526" cy="19841186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70242" y="804164"/>
            <a:ext cx="12064365" cy="321665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70242" y="4623943"/>
            <a:ext cx="12064365" cy="1326870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557649" y="18696814"/>
            <a:ext cx="4289552" cy="100520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70242" y="18696814"/>
            <a:ext cx="3083115" cy="100520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5/22/2026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651492" y="18696814"/>
            <a:ext cx="3083115" cy="100520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scielo.br/j/sausoc/a/tFg6C9LkSsjhmtybMmrdBjN/" TargetMode="External"/><Relationship Id="rId3" Type="http://schemas.openxmlformats.org/officeDocument/2006/relationships/hyperlink" Target="mailto:Hadijasouzaofc@gmail.com" TargetMode="External"/><Relationship Id="rId7" Type="http://schemas.openxmlformats.org/officeDocument/2006/relationships/hyperlink" Target="https://pesquisa.bvsalud.org/portal/resource/pt/biblio-1587142?utm_source=chatgpt.com" TargetMode="External"/><Relationship Id="rId2" Type="http://schemas.openxmlformats.org/officeDocument/2006/relationships/hyperlink" Target="mailto:edigleide.f.o@hotmail.com" TargetMode="Externa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.png"/><Relationship Id="rId11" Type="http://schemas.openxmlformats.org/officeDocument/2006/relationships/hyperlink" Target="https://www.scielo.br/j/reben/a/hxcB3n9hzmSGz4v6dgzDsxp/" TargetMode="External"/><Relationship Id="rId5" Type="http://schemas.openxmlformats.org/officeDocument/2006/relationships/hyperlink" Target="mailto:ligiafernandasilveira@gmail.com" TargetMode="External"/><Relationship Id="rId10" Type="http://schemas.openxmlformats.org/officeDocument/2006/relationships/hyperlink" Target="https://www.scielo.br/j/rcefac/a/y37LdDPtmNPwXPKSR4CrRKN/" TargetMode="External"/><Relationship Id="rId4" Type="http://schemas.openxmlformats.org/officeDocument/2006/relationships/hyperlink" Target="mailto:luiz.jr4312@gmail.com" TargetMode="External"/><Relationship Id="rId9" Type="http://schemas.openxmlformats.org/officeDocument/2006/relationships/hyperlink" Target="https://www.scielo.br/j/reben/a/qngp4qbXBM88c9k7wsfrdpD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35639" y="1898902"/>
            <a:ext cx="12519025" cy="6305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4262755" marR="30480" indent="-4225290">
              <a:lnSpc>
                <a:spcPct val="101400"/>
              </a:lnSpc>
              <a:spcBef>
                <a:spcPts val="105"/>
              </a:spcBef>
            </a:pPr>
            <a:r>
              <a:rPr sz="1950" b="1" dirty="0">
                <a:latin typeface="Arial"/>
                <a:cs typeface="Arial"/>
              </a:rPr>
              <a:t>A</a:t>
            </a:r>
            <a:r>
              <a:rPr sz="1950" b="1" spc="-30" dirty="0">
                <a:latin typeface="Arial"/>
                <a:cs typeface="Arial"/>
              </a:rPr>
              <a:t> </a:t>
            </a:r>
            <a:r>
              <a:rPr sz="1950" b="1" dirty="0">
                <a:latin typeface="Arial"/>
                <a:cs typeface="Arial"/>
              </a:rPr>
              <a:t>IMPORTÂNCIA</a:t>
            </a:r>
            <a:r>
              <a:rPr sz="1950" b="1" spc="-65" dirty="0">
                <a:latin typeface="Arial"/>
                <a:cs typeface="Arial"/>
              </a:rPr>
              <a:t> </a:t>
            </a:r>
            <a:r>
              <a:rPr sz="1950" b="1" dirty="0">
                <a:latin typeface="Arial"/>
                <a:cs typeface="Arial"/>
              </a:rPr>
              <a:t>DO</a:t>
            </a:r>
            <a:r>
              <a:rPr sz="1950" b="1" spc="-35" dirty="0">
                <a:latin typeface="Arial"/>
                <a:cs typeface="Arial"/>
              </a:rPr>
              <a:t> </a:t>
            </a:r>
            <a:r>
              <a:rPr sz="1950" b="1" dirty="0">
                <a:latin typeface="Arial"/>
                <a:cs typeface="Arial"/>
              </a:rPr>
              <a:t>ALEITAMENTO</a:t>
            </a:r>
            <a:r>
              <a:rPr sz="1950" b="1" spc="40" dirty="0">
                <a:latin typeface="Arial"/>
                <a:cs typeface="Arial"/>
              </a:rPr>
              <a:t> </a:t>
            </a:r>
            <a:r>
              <a:rPr sz="1950" b="1" dirty="0">
                <a:latin typeface="Arial"/>
                <a:cs typeface="Arial"/>
              </a:rPr>
              <a:t>MATERNO</a:t>
            </a:r>
            <a:r>
              <a:rPr sz="1950" b="1" spc="45" dirty="0">
                <a:latin typeface="Arial"/>
                <a:cs typeface="Arial"/>
              </a:rPr>
              <a:t> </a:t>
            </a:r>
            <a:r>
              <a:rPr sz="1950" b="1" dirty="0">
                <a:latin typeface="Arial"/>
                <a:cs typeface="Arial"/>
              </a:rPr>
              <a:t>EXCLUSIVO</a:t>
            </a:r>
            <a:r>
              <a:rPr sz="1950" b="1" spc="10" dirty="0">
                <a:latin typeface="Arial"/>
                <a:cs typeface="Arial"/>
              </a:rPr>
              <a:t> </a:t>
            </a:r>
            <a:r>
              <a:rPr sz="1950" b="1" dirty="0">
                <a:latin typeface="Arial"/>
                <a:cs typeface="Arial"/>
              </a:rPr>
              <a:t>NA</a:t>
            </a:r>
            <a:r>
              <a:rPr sz="1950" b="1" spc="-35" dirty="0">
                <a:latin typeface="Arial"/>
                <a:cs typeface="Arial"/>
              </a:rPr>
              <a:t> </a:t>
            </a:r>
            <a:r>
              <a:rPr sz="1950" b="1" dirty="0">
                <a:latin typeface="Arial"/>
                <a:cs typeface="Arial"/>
              </a:rPr>
              <a:t>PREVENÇÃO</a:t>
            </a:r>
            <a:r>
              <a:rPr sz="1950" b="1" spc="35" dirty="0">
                <a:latin typeface="Arial"/>
                <a:cs typeface="Arial"/>
              </a:rPr>
              <a:t> </a:t>
            </a:r>
            <a:r>
              <a:rPr sz="1950" b="1" dirty="0">
                <a:latin typeface="Arial"/>
                <a:cs typeface="Arial"/>
              </a:rPr>
              <a:t>DE</a:t>
            </a:r>
            <a:r>
              <a:rPr sz="1950" b="1" spc="10" dirty="0">
                <a:latin typeface="Arial"/>
                <a:cs typeface="Arial"/>
              </a:rPr>
              <a:t> </a:t>
            </a:r>
            <a:r>
              <a:rPr sz="1950" b="1" dirty="0">
                <a:latin typeface="Arial"/>
                <a:cs typeface="Arial"/>
              </a:rPr>
              <a:t>DOENÇAS</a:t>
            </a:r>
            <a:r>
              <a:rPr sz="1950" b="1" spc="45" dirty="0">
                <a:latin typeface="Arial"/>
                <a:cs typeface="Arial"/>
              </a:rPr>
              <a:t> </a:t>
            </a:r>
            <a:r>
              <a:rPr sz="1950" b="1" dirty="0">
                <a:latin typeface="Arial"/>
                <a:cs typeface="Arial"/>
              </a:rPr>
              <a:t>INFANTIS</a:t>
            </a:r>
            <a:r>
              <a:rPr sz="1950" b="1" spc="55" dirty="0">
                <a:latin typeface="Arial"/>
                <a:cs typeface="Arial"/>
              </a:rPr>
              <a:t> </a:t>
            </a:r>
            <a:r>
              <a:rPr sz="1950" b="1" spc="-50" dirty="0">
                <a:latin typeface="Arial"/>
                <a:cs typeface="Arial"/>
              </a:rPr>
              <a:t>E </a:t>
            </a:r>
            <a:r>
              <a:rPr sz="1950" b="1" dirty="0">
                <a:latin typeface="Arial"/>
                <a:cs typeface="Arial"/>
              </a:rPr>
              <a:t>A</a:t>
            </a:r>
            <a:r>
              <a:rPr sz="1950" b="1" spc="-165" dirty="0">
                <a:latin typeface="Arial"/>
                <a:cs typeface="Arial"/>
              </a:rPr>
              <a:t> </a:t>
            </a:r>
            <a:r>
              <a:rPr sz="1950" b="1" dirty="0">
                <a:latin typeface="Arial"/>
                <a:cs typeface="Arial"/>
              </a:rPr>
              <a:t>ATUAÇÃO</a:t>
            </a:r>
            <a:r>
              <a:rPr sz="1950" b="1" spc="-25" dirty="0">
                <a:latin typeface="Arial"/>
                <a:cs typeface="Arial"/>
              </a:rPr>
              <a:t> </a:t>
            </a:r>
            <a:r>
              <a:rPr sz="1950" b="1" dirty="0">
                <a:latin typeface="Arial"/>
                <a:cs typeface="Arial"/>
              </a:rPr>
              <a:t>DA</a:t>
            </a:r>
            <a:r>
              <a:rPr sz="1950" b="1" spc="-95" dirty="0">
                <a:latin typeface="Arial"/>
                <a:cs typeface="Arial"/>
              </a:rPr>
              <a:t> </a:t>
            </a:r>
            <a:r>
              <a:rPr sz="1950" b="1" spc="-10" dirty="0">
                <a:latin typeface="Arial"/>
                <a:cs typeface="Arial"/>
              </a:rPr>
              <a:t>ENFERMAGEM</a:t>
            </a:r>
            <a:r>
              <a:rPr sz="1950" spc="-15" baseline="25641" dirty="0">
                <a:latin typeface="Arial"/>
                <a:cs typeface="Arial"/>
              </a:rPr>
              <a:t>(1)</a:t>
            </a:r>
            <a:endParaRPr sz="1950" baseline="25641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35066" y="2941633"/>
            <a:ext cx="12934950" cy="1433195"/>
          </a:xfrm>
          <a:prstGeom prst="rect">
            <a:avLst/>
          </a:prstGeom>
        </p:spPr>
        <p:txBody>
          <a:bodyPr vert="horz" wrap="square" lIns="0" tIns="8255" rIns="0" bIns="0" rtlCol="0">
            <a:spAutoFit/>
          </a:bodyPr>
          <a:lstStyle/>
          <a:p>
            <a:pPr marL="5093335" marR="30480" indent="-5055870">
              <a:lnSpc>
                <a:spcPct val="101800"/>
              </a:lnSpc>
              <a:spcBef>
                <a:spcPts val="65"/>
              </a:spcBef>
            </a:pPr>
            <a:r>
              <a:rPr sz="1400" b="1" dirty="0">
                <a:latin typeface="Arial"/>
                <a:cs typeface="Arial"/>
              </a:rPr>
              <a:t>Francisca</a:t>
            </a:r>
            <a:r>
              <a:rPr sz="1400" b="1" spc="15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Edigleide</a:t>
            </a:r>
            <a:r>
              <a:rPr sz="1400" b="1" spc="15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de</a:t>
            </a:r>
            <a:r>
              <a:rPr sz="1400" b="1" spc="-5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Oliveira</a:t>
            </a:r>
            <a:r>
              <a:rPr sz="1400" b="1" spc="20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Fernandes</a:t>
            </a:r>
            <a:r>
              <a:rPr sz="1400" b="1" spc="275" dirty="0">
                <a:latin typeface="Arial"/>
                <a:cs typeface="Arial"/>
              </a:rPr>
              <a:t> </a:t>
            </a:r>
            <a:r>
              <a:rPr sz="1425" baseline="23391" dirty="0">
                <a:latin typeface="Arial"/>
                <a:cs typeface="Arial"/>
              </a:rPr>
              <a:t>(2)</a:t>
            </a:r>
            <a:r>
              <a:rPr sz="1400" b="1" dirty="0">
                <a:latin typeface="Arial"/>
                <a:cs typeface="Arial"/>
              </a:rPr>
              <a:t>;</a:t>
            </a:r>
            <a:r>
              <a:rPr sz="1400" b="1" spc="25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Eloisa</a:t>
            </a:r>
            <a:r>
              <a:rPr sz="1400" b="1" spc="20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Vitoria</a:t>
            </a:r>
            <a:r>
              <a:rPr sz="1400" b="1" spc="20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Oliveira</a:t>
            </a:r>
            <a:r>
              <a:rPr sz="1400" b="1" spc="20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de</a:t>
            </a:r>
            <a:r>
              <a:rPr sz="1400" b="1" spc="-10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Mesquita</a:t>
            </a:r>
            <a:r>
              <a:rPr sz="1400" b="1" spc="305" dirty="0">
                <a:latin typeface="Arial"/>
                <a:cs typeface="Arial"/>
              </a:rPr>
              <a:t> </a:t>
            </a:r>
            <a:r>
              <a:rPr sz="1425" baseline="23391" dirty="0">
                <a:latin typeface="Arial"/>
                <a:cs typeface="Arial"/>
              </a:rPr>
              <a:t>(3)</a:t>
            </a:r>
            <a:r>
              <a:rPr sz="1400" b="1" dirty="0">
                <a:latin typeface="Arial"/>
                <a:cs typeface="Arial"/>
              </a:rPr>
              <a:t>;</a:t>
            </a:r>
            <a:r>
              <a:rPr sz="1400" b="1" spc="25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Lídia</a:t>
            </a:r>
            <a:r>
              <a:rPr sz="1400" b="1" spc="20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Hadija</a:t>
            </a:r>
            <a:r>
              <a:rPr sz="1400" b="1" spc="-55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Alves</a:t>
            </a:r>
            <a:r>
              <a:rPr sz="1400" b="1" spc="20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de</a:t>
            </a:r>
            <a:r>
              <a:rPr sz="1400" b="1" spc="-5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Souza</a:t>
            </a:r>
            <a:r>
              <a:rPr sz="1400" b="1" spc="15" dirty="0">
                <a:latin typeface="Arial"/>
                <a:cs typeface="Arial"/>
              </a:rPr>
              <a:t> </a:t>
            </a:r>
            <a:r>
              <a:rPr sz="1425" baseline="23391" dirty="0">
                <a:latin typeface="Arial"/>
                <a:cs typeface="Arial"/>
              </a:rPr>
              <a:t>(4)</a:t>
            </a:r>
            <a:r>
              <a:rPr sz="1400" b="1" dirty="0">
                <a:latin typeface="Arial"/>
                <a:cs typeface="Arial"/>
              </a:rPr>
              <a:t>;</a:t>
            </a:r>
            <a:r>
              <a:rPr sz="1400" b="1" spc="20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Luiz</a:t>
            </a:r>
            <a:r>
              <a:rPr sz="1400" b="1" spc="25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Junior</a:t>
            </a:r>
            <a:r>
              <a:rPr sz="1400" b="1" spc="10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Medeiros</a:t>
            </a:r>
            <a:r>
              <a:rPr sz="1400" b="1" spc="20" dirty="0">
                <a:latin typeface="Arial"/>
                <a:cs typeface="Arial"/>
              </a:rPr>
              <a:t> </a:t>
            </a:r>
            <a:r>
              <a:rPr sz="1400" b="1" spc="-10" dirty="0">
                <a:latin typeface="Arial"/>
                <a:cs typeface="Arial"/>
              </a:rPr>
              <a:t>Rego</a:t>
            </a:r>
            <a:r>
              <a:rPr sz="1400" b="1" spc="-100" dirty="0">
                <a:latin typeface="Arial"/>
                <a:cs typeface="Arial"/>
              </a:rPr>
              <a:t> </a:t>
            </a:r>
            <a:r>
              <a:rPr sz="1425" baseline="23391" dirty="0">
                <a:latin typeface="Arial"/>
                <a:cs typeface="Arial"/>
              </a:rPr>
              <a:t>(5)</a:t>
            </a:r>
            <a:r>
              <a:rPr sz="1400" b="1" dirty="0">
                <a:latin typeface="Arial"/>
                <a:cs typeface="Arial"/>
              </a:rPr>
              <a:t>;</a:t>
            </a:r>
            <a:r>
              <a:rPr sz="1400" b="1" spc="25" dirty="0">
                <a:latin typeface="Arial"/>
                <a:cs typeface="Arial"/>
              </a:rPr>
              <a:t> </a:t>
            </a:r>
            <a:r>
              <a:rPr sz="1400" b="1" spc="-10" dirty="0">
                <a:latin typeface="Arial"/>
                <a:cs typeface="Arial"/>
              </a:rPr>
              <a:t>Ligia </a:t>
            </a:r>
            <a:r>
              <a:rPr sz="1400" b="1" dirty="0">
                <a:latin typeface="Arial"/>
                <a:cs typeface="Arial"/>
              </a:rPr>
              <a:t>Fernanda</a:t>
            </a:r>
            <a:r>
              <a:rPr sz="1400" b="1" spc="30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da</a:t>
            </a:r>
            <a:r>
              <a:rPr sz="1400" b="1" spc="-5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Silveira</a:t>
            </a:r>
            <a:r>
              <a:rPr sz="1400" b="1" spc="-40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Andrade</a:t>
            </a:r>
            <a:r>
              <a:rPr sz="1400" b="1" spc="-90" dirty="0">
                <a:latin typeface="Arial"/>
                <a:cs typeface="Arial"/>
              </a:rPr>
              <a:t> </a:t>
            </a:r>
            <a:r>
              <a:rPr sz="1425" spc="-30" baseline="23391" dirty="0">
                <a:latin typeface="Arial"/>
                <a:cs typeface="Arial"/>
              </a:rPr>
              <a:t>(6)</a:t>
            </a:r>
            <a:r>
              <a:rPr sz="1400" b="1" spc="-20" dirty="0">
                <a:latin typeface="Arial"/>
                <a:cs typeface="Arial"/>
              </a:rPr>
              <a:t>.</a:t>
            </a:r>
            <a:endParaRPr sz="1400">
              <a:latin typeface="Arial"/>
              <a:cs typeface="Arial"/>
            </a:endParaRPr>
          </a:p>
          <a:p>
            <a:pPr marL="3375660" indent="-202565">
              <a:lnSpc>
                <a:spcPts val="1200"/>
              </a:lnSpc>
              <a:buAutoNum type="arabicParenBoth"/>
              <a:tabLst>
                <a:tab pos="3375660" algn="l"/>
              </a:tabLst>
            </a:pPr>
            <a:r>
              <a:rPr sz="1050" dirty="0">
                <a:latin typeface="Arial"/>
                <a:cs typeface="Arial"/>
              </a:rPr>
              <a:t>Trabalho</a:t>
            </a:r>
            <a:r>
              <a:rPr sz="1050" spc="85" dirty="0">
                <a:latin typeface="Arial"/>
                <a:cs typeface="Arial"/>
              </a:rPr>
              <a:t> </a:t>
            </a:r>
            <a:r>
              <a:rPr sz="1050" dirty="0">
                <a:latin typeface="Arial"/>
                <a:cs typeface="Arial"/>
              </a:rPr>
              <a:t>desenvolvido</a:t>
            </a:r>
            <a:r>
              <a:rPr sz="1050" spc="85" dirty="0">
                <a:latin typeface="Arial"/>
                <a:cs typeface="Arial"/>
              </a:rPr>
              <a:t> </a:t>
            </a:r>
            <a:r>
              <a:rPr sz="1050" dirty="0">
                <a:latin typeface="Arial"/>
                <a:cs typeface="Arial"/>
              </a:rPr>
              <a:t>no</a:t>
            </a:r>
            <a:r>
              <a:rPr sz="1050" spc="80" dirty="0">
                <a:latin typeface="Arial"/>
                <a:cs typeface="Arial"/>
              </a:rPr>
              <a:t> </a:t>
            </a:r>
            <a:r>
              <a:rPr sz="1050" dirty="0">
                <a:latin typeface="Arial"/>
                <a:cs typeface="Arial"/>
              </a:rPr>
              <a:t>Programa</a:t>
            </a:r>
            <a:r>
              <a:rPr sz="1050" spc="90" dirty="0">
                <a:latin typeface="Arial"/>
                <a:cs typeface="Arial"/>
              </a:rPr>
              <a:t> </a:t>
            </a:r>
            <a:r>
              <a:rPr sz="1050" dirty="0">
                <a:latin typeface="Arial"/>
                <a:cs typeface="Arial"/>
              </a:rPr>
              <a:t>de</a:t>
            </a:r>
            <a:r>
              <a:rPr sz="1050" spc="80" dirty="0">
                <a:latin typeface="Arial"/>
                <a:cs typeface="Arial"/>
              </a:rPr>
              <a:t> </a:t>
            </a:r>
            <a:r>
              <a:rPr sz="1050" dirty="0">
                <a:latin typeface="Arial"/>
                <a:cs typeface="Arial"/>
              </a:rPr>
              <a:t>Iniciação</a:t>
            </a:r>
            <a:r>
              <a:rPr sz="1050" spc="80" dirty="0">
                <a:latin typeface="Arial"/>
                <a:cs typeface="Arial"/>
              </a:rPr>
              <a:t> </a:t>
            </a:r>
            <a:r>
              <a:rPr sz="1050" dirty="0">
                <a:latin typeface="Arial"/>
                <a:cs typeface="Arial"/>
              </a:rPr>
              <a:t>Científica</a:t>
            </a:r>
            <a:r>
              <a:rPr sz="1050" spc="85" dirty="0">
                <a:latin typeface="Arial"/>
                <a:cs typeface="Arial"/>
              </a:rPr>
              <a:t> </a:t>
            </a:r>
            <a:r>
              <a:rPr sz="1050" dirty="0">
                <a:latin typeface="Arial"/>
                <a:cs typeface="Arial"/>
              </a:rPr>
              <a:t>(PIC)</a:t>
            </a:r>
            <a:r>
              <a:rPr sz="1050" spc="80" dirty="0">
                <a:latin typeface="Arial"/>
                <a:cs typeface="Arial"/>
              </a:rPr>
              <a:t> </a:t>
            </a:r>
            <a:r>
              <a:rPr sz="1050" dirty="0">
                <a:latin typeface="Arial"/>
                <a:cs typeface="Arial"/>
              </a:rPr>
              <a:t>da</a:t>
            </a:r>
            <a:r>
              <a:rPr sz="1050" spc="90" dirty="0">
                <a:latin typeface="Arial"/>
                <a:cs typeface="Arial"/>
              </a:rPr>
              <a:t> </a:t>
            </a:r>
            <a:r>
              <a:rPr sz="1050" dirty="0">
                <a:latin typeface="Arial"/>
                <a:cs typeface="Arial"/>
              </a:rPr>
              <a:t>Faculdade</a:t>
            </a:r>
            <a:r>
              <a:rPr sz="1050" spc="85" dirty="0">
                <a:latin typeface="Arial"/>
                <a:cs typeface="Arial"/>
              </a:rPr>
              <a:t> </a:t>
            </a:r>
            <a:r>
              <a:rPr sz="1050" dirty="0">
                <a:latin typeface="Arial"/>
                <a:cs typeface="Arial"/>
              </a:rPr>
              <a:t>Evolução</a:t>
            </a:r>
            <a:r>
              <a:rPr sz="1050" spc="5" dirty="0">
                <a:latin typeface="Arial"/>
                <a:cs typeface="Arial"/>
              </a:rPr>
              <a:t> </a:t>
            </a:r>
            <a:r>
              <a:rPr sz="1050" dirty="0">
                <a:latin typeface="Arial"/>
                <a:cs typeface="Arial"/>
              </a:rPr>
              <a:t>Alto</a:t>
            </a:r>
            <a:r>
              <a:rPr sz="1050" spc="85" dirty="0">
                <a:latin typeface="Arial"/>
                <a:cs typeface="Arial"/>
              </a:rPr>
              <a:t> </a:t>
            </a:r>
            <a:r>
              <a:rPr sz="1050" dirty="0">
                <a:latin typeface="Arial"/>
                <a:cs typeface="Arial"/>
              </a:rPr>
              <a:t>Oeste</a:t>
            </a:r>
            <a:r>
              <a:rPr sz="1050" spc="85" dirty="0">
                <a:latin typeface="Arial"/>
                <a:cs typeface="Arial"/>
              </a:rPr>
              <a:t> </a:t>
            </a:r>
            <a:r>
              <a:rPr sz="1050" spc="-10" dirty="0">
                <a:latin typeface="Arial"/>
                <a:cs typeface="Arial"/>
              </a:rPr>
              <a:t>Potiguar;</a:t>
            </a:r>
            <a:endParaRPr sz="1050">
              <a:latin typeface="Arial"/>
              <a:cs typeface="Arial"/>
            </a:endParaRPr>
          </a:p>
          <a:p>
            <a:pPr marL="2526665" indent="-205740">
              <a:lnSpc>
                <a:spcPct val="100000"/>
              </a:lnSpc>
              <a:spcBef>
                <a:spcPts val="30"/>
              </a:spcBef>
              <a:buAutoNum type="arabicParenBoth"/>
              <a:tabLst>
                <a:tab pos="2526665" algn="l"/>
              </a:tabLst>
            </a:pPr>
            <a:r>
              <a:rPr sz="1050" dirty="0">
                <a:latin typeface="Arial"/>
                <a:cs typeface="Arial"/>
              </a:rPr>
              <a:t>Discente</a:t>
            </a:r>
            <a:r>
              <a:rPr sz="1050" spc="75" dirty="0">
                <a:latin typeface="Arial"/>
                <a:cs typeface="Arial"/>
              </a:rPr>
              <a:t> </a:t>
            </a:r>
            <a:r>
              <a:rPr sz="1050" dirty="0">
                <a:latin typeface="Arial"/>
                <a:cs typeface="Arial"/>
              </a:rPr>
              <a:t>de</a:t>
            </a:r>
            <a:r>
              <a:rPr sz="1050" spc="75" dirty="0">
                <a:latin typeface="Arial"/>
                <a:cs typeface="Arial"/>
              </a:rPr>
              <a:t> </a:t>
            </a:r>
            <a:r>
              <a:rPr sz="1050" dirty="0">
                <a:latin typeface="Arial"/>
                <a:cs typeface="Arial"/>
              </a:rPr>
              <a:t>Enfermagem;</a:t>
            </a:r>
            <a:r>
              <a:rPr sz="1050" spc="55" dirty="0">
                <a:latin typeface="Arial"/>
                <a:cs typeface="Arial"/>
              </a:rPr>
              <a:t> </a:t>
            </a:r>
            <a:r>
              <a:rPr sz="1050" dirty="0">
                <a:latin typeface="Arial"/>
                <a:cs typeface="Arial"/>
              </a:rPr>
              <a:t>Faculdade</a:t>
            </a:r>
            <a:r>
              <a:rPr sz="1050" spc="75" dirty="0">
                <a:latin typeface="Arial"/>
                <a:cs typeface="Arial"/>
              </a:rPr>
              <a:t> </a:t>
            </a:r>
            <a:r>
              <a:rPr sz="1050" dirty="0">
                <a:latin typeface="Arial"/>
                <a:cs typeface="Arial"/>
              </a:rPr>
              <a:t>Evolução</a:t>
            </a:r>
            <a:r>
              <a:rPr sz="1050" spc="75" dirty="0">
                <a:latin typeface="Arial"/>
                <a:cs typeface="Arial"/>
              </a:rPr>
              <a:t> </a:t>
            </a:r>
            <a:r>
              <a:rPr sz="1050" dirty="0">
                <a:latin typeface="Arial"/>
                <a:cs typeface="Arial"/>
              </a:rPr>
              <a:t>do</a:t>
            </a:r>
            <a:r>
              <a:rPr sz="1050" spc="-10" dirty="0">
                <a:latin typeface="Arial"/>
                <a:cs typeface="Arial"/>
              </a:rPr>
              <a:t> </a:t>
            </a:r>
            <a:r>
              <a:rPr sz="1050" dirty="0">
                <a:latin typeface="Arial"/>
                <a:cs typeface="Arial"/>
              </a:rPr>
              <a:t>Alto</a:t>
            </a:r>
            <a:r>
              <a:rPr sz="1050" spc="75" dirty="0">
                <a:latin typeface="Arial"/>
                <a:cs typeface="Arial"/>
              </a:rPr>
              <a:t> </a:t>
            </a:r>
            <a:r>
              <a:rPr sz="1050" dirty="0">
                <a:latin typeface="Arial"/>
                <a:cs typeface="Arial"/>
              </a:rPr>
              <a:t>Oeste</a:t>
            </a:r>
            <a:r>
              <a:rPr sz="1050" spc="80" dirty="0">
                <a:latin typeface="Arial"/>
                <a:cs typeface="Arial"/>
              </a:rPr>
              <a:t> </a:t>
            </a:r>
            <a:r>
              <a:rPr sz="1050" dirty="0">
                <a:latin typeface="Arial"/>
                <a:cs typeface="Arial"/>
              </a:rPr>
              <a:t>Potiguar;</a:t>
            </a:r>
            <a:r>
              <a:rPr sz="1050" spc="55" dirty="0">
                <a:latin typeface="Arial"/>
                <a:cs typeface="Arial"/>
              </a:rPr>
              <a:t> </a:t>
            </a:r>
            <a:r>
              <a:rPr sz="1050" dirty="0">
                <a:latin typeface="Arial"/>
                <a:cs typeface="Arial"/>
              </a:rPr>
              <a:t>Pau</a:t>
            </a:r>
            <a:r>
              <a:rPr sz="1050" spc="75" dirty="0">
                <a:latin typeface="Arial"/>
                <a:cs typeface="Arial"/>
              </a:rPr>
              <a:t> </a:t>
            </a:r>
            <a:r>
              <a:rPr sz="1050" dirty="0">
                <a:latin typeface="Arial"/>
                <a:cs typeface="Arial"/>
              </a:rPr>
              <a:t>dos</a:t>
            </a:r>
            <a:r>
              <a:rPr sz="1050" spc="65" dirty="0">
                <a:latin typeface="Arial"/>
                <a:cs typeface="Arial"/>
              </a:rPr>
              <a:t> </a:t>
            </a:r>
            <a:r>
              <a:rPr sz="1050" dirty="0">
                <a:latin typeface="Arial"/>
                <a:cs typeface="Arial"/>
              </a:rPr>
              <a:t>Ferros,</a:t>
            </a:r>
            <a:r>
              <a:rPr sz="1050" spc="55" dirty="0">
                <a:latin typeface="Arial"/>
                <a:cs typeface="Arial"/>
              </a:rPr>
              <a:t> </a:t>
            </a:r>
            <a:r>
              <a:rPr sz="1050" dirty="0">
                <a:latin typeface="Arial"/>
                <a:cs typeface="Arial"/>
              </a:rPr>
              <a:t>Rio</a:t>
            </a:r>
            <a:r>
              <a:rPr sz="1050" spc="75" dirty="0">
                <a:latin typeface="Arial"/>
                <a:cs typeface="Arial"/>
              </a:rPr>
              <a:t> </a:t>
            </a:r>
            <a:r>
              <a:rPr sz="1050" dirty="0">
                <a:latin typeface="Arial"/>
                <a:cs typeface="Arial"/>
              </a:rPr>
              <a:t>Grande</a:t>
            </a:r>
            <a:r>
              <a:rPr sz="1050" spc="75" dirty="0">
                <a:latin typeface="Arial"/>
                <a:cs typeface="Arial"/>
              </a:rPr>
              <a:t> </a:t>
            </a:r>
            <a:r>
              <a:rPr sz="1050" dirty="0">
                <a:latin typeface="Arial"/>
                <a:cs typeface="Arial"/>
              </a:rPr>
              <a:t>do</a:t>
            </a:r>
            <a:r>
              <a:rPr sz="1050" spc="80" dirty="0">
                <a:latin typeface="Arial"/>
                <a:cs typeface="Arial"/>
              </a:rPr>
              <a:t> </a:t>
            </a:r>
            <a:r>
              <a:rPr sz="1050" dirty="0">
                <a:latin typeface="Arial"/>
                <a:cs typeface="Arial"/>
              </a:rPr>
              <a:t>Norte;</a:t>
            </a:r>
            <a:r>
              <a:rPr sz="1050" spc="55" dirty="0">
                <a:latin typeface="Arial"/>
                <a:cs typeface="Arial"/>
              </a:rPr>
              <a:t> </a:t>
            </a:r>
            <a:r>
              <a:rPr sz="1050" spc="-10" dirty="0">
                <a:latin typeface="Arial"/>
                <a:cs typeface="Arial"/>
                <a:hlinkClick r:id="rId2"/>
              </a:rPr>
              <a:t>edigleide.f.o@hotmail.com;</a:t>
            </a:r>
            <a:endParaRPr sz="1050">
              <a:latin typeface="Arial"/>
              <a:cs typeface="Arial"/>
            </a:endParaRPr>
          </a:p>
          <a:p>
            <a:pPr marL="2478405" indent="-206375">
              <a:lnSpc>
                <a:spcPct val="100000"/>
              </a:lnSpc>
              <a:spcBef>
                <a:spcPts val="70"/>
              </a:spcBef>
              <a:buAutoNum type="arabicParenBoth"/>
              <a:tabLst>
                <a:tab pos="2478405" algn="l"/>
              </a:tabLst>
            </a:pPr>
            <a:r>
              <a:rPr sz="1050" dirty="0">
                <a:latin typeface="Arial"/>
                <a:cs typeface="Arial"/>
              </a:rPr>
              <a:t>Discente</a:t>
            </a:r>
            <a:r>
              <a:rPr sz="1050" spc="85" dirty="0">
                <a:latin typeface="Arial"/>
                <a:cs typeface="Arial"/>
              </a:rPr>
              <a:t> </a:t>
            </a:r>
            <a:r>
              <a:rPr sz="1050" dirty="0">
                <a:latin typeface="Arial"/>
                <a:cs typeface="Arial"/>
              </a:rPr>
              <a:t>de</a:t>
            </a:r>
            <a:r>
              <a:rPr sz="1050" spc="85" dirty="0">
                <a:latin typeface="Arial"/>
                <a:cs typeface="Arial"/>
              </a:rPr>
              <a:t> </a:t>
            </a:r>
            <a:r>
              <a:rPr sz="1050" dirty="0">
                <a:latin typeface="Arial"/>
                <a:cs typeface="Arial"/>
              </a:rPr>
              <a:t>Enfermagem;</a:t>
            </a:r>
            <a:r>
              <a:rPr sz="1050" spc="70" dirty="0">
                <a:latin typeface="Arial"/>
                <a:cs typeface="Arial"/>
              </a:rPr>
              <a:t> </a:t>
            </a:r>
            <a:r>
              <a:rPr sz="1050" dirty="0">
                <a:latin typeface="Arial"/>
                <a:cs typeface="Arial"/>
              </a:rPr>
              <a:t>Faculdade</a:t>
            </a:r>
            <a:r>
              <a:rPr sz="1050" spc="90" dirty="0">
                <a:latin typeface="Arial"/>
                <a:cs typeface="Arial"/>
              </a:rPr>
              <a:t> </a:t>
            </a:r>
            <a:r>
              <a:rPr sz="1050" dirty="0">
                <a:latin typeface="Arial"/>
                <a:cs typeface="Arial"/>
              </a:rPr>
              <a:t>Evolução</a:t>
            </a:r>
            <a:r>
              <a:rPr sz="1050" spc="85" dirty="0">
                <a:latin typeface="Arial"/>
                <a:cs typeface="Arial"/>
              </a:rPr>
              <a:t> </a:t>
            </a:r>
            <a:r>
              <a:rPr sz="1050" dirty="0">
                <a:latin typeface="Arial"/>
                <a:cs typeface="Arial"/>
              </a:rPr>
              <a:t>do Alto</a:t>
            </a:r>
            <a:r>
              <a:rPr sz="1050" spc="85" dirty="0">
                <a:latin typeface="Arial"/>
                <a:cs typeface="Arial"/>
              </a:rPr>
              <a:t> </a:t>
            </a:r>
            <a:r>
              <a:rPr sz="1050" dirty="0">
                <a:latin typeface="Arial"/>
                <a:cs typeface="Arial"/>
              </a:rPr>
              <a:t>Oeste</a:t>
            </a:r>
            <a:r>
              <a:rPr sz="1050" spc="90" dirty="0">
                <a:latin typeface="Arial"/>
                <a:cs typeface="Arial"/>
              </a:rPr>
              <a:t> </a:t>
            </a:r>
            <a:r>
              <a:rPr sz="1050" dirty="0">
                <a:latin typeface="Arial"/>
                <a:cs typeface="Arial"/>
              </a:rPr>
              <a:t>Potiguar;</a:t>
            </a:r>
            <a:r>
              <a:rPr sz="1050" spc="70" dirty="0">
                <a:latin typeface="Arial"/>
                <a:cs typeface="Arial"/>
              </a:rPr>
              <a:t> </a:t>
            </a:r>
            <a:r>
              <a:rPr sz="1050" dirty="0">
                <a:latin typeface="Arial"/>
                <a:cs typeface="Arial"/>
              </a:rPr>
              <a:t>Pau</a:t>
            </a:r>
            <a:r>
              <a:rPr sz="1050" spc="85" dirty="0">
                <a:latin typeface="Arial"/>
                <a:cs typeface="Arial"/>
              </a:rPr>
              <a:t> </a:t>
            </a:r>
            <a:r>
              <a:rPr sz="1050" dirty="0">
                <a:latin typeface="Arial"/>
                <a:cs typeface="Arial"/>
              </a:rPr>
              <a:t>dos</a:t>
            </a:r>
            <a:r>
              <a:rPr sz="1050" spc="75" dirty="0">
                <a:latin typeface="Arial"/>
                <a:cs typeface="Arial"/>
              </a:rPr>
              <a:t> </a:t>
            </a:r>
            <a:r>
              <a:rPr sz="1050" dirty="0">
                <a:latin typeface="Arial"/>
                <a:cs typeface="Arial"/>
              </a:rPr>
              <a:t>Ferros,</a:t>
            </a:r>
            <a:r>
              <a:rPr sz="1050" spc="70" dirty="0">
                <a:latin typeface="Arial"/>
                <a:cs typeface="Arial"/>
              </a:rPr>
              <a:t> </a:t>
            </a:r>
            <a:r>
              <a:rPr sz="1050" dirty="0">
                <a:latin typeface="Arial"/>
                <a:cs typeface="Arial"/>
              </a:rPr>
              <a:t>Rio</a:t>
            </a:r>
            <a:r>
              <a:rPr sz="1050" spc="85" dirty="0">
                <a:latin typeface="Arial"/>
                <a:cs typeface="Arial"/>
              </a:rPr>
              <a:t> </a:t>
            </a:r>
            <a:r>
              <a:rPr sz="1050" dirty="0">
                <a:latin typeface="Arial"/>
                <a:cs typeface="Arial"/>
              </a:rPr>
              <a:t>Grande</a:t>
            </a:r>
            <a:r>
              <a:rPr sz="1050" spc="90" dirty="0">
                <a:latin typeface="Arial"/>
                <a:cs typeface="Arial"/>
              </a:rPr>
              <a:t> </a:t>
            </a:r>
            <a:r>
              <a:rPr sz="1050" dirty="0">
                <a:latin typeface="Arial"/>
                <a:cs typeface="Arial"/>
              </a:rPr>
              <a:t>do</a:t>
            </a:r>
            <a:r>
              <a:rPr sz="1050" spc="85" dirty="0">
                <a:latin typeface="Arial"/>
                <a:cs typeface="Arial"/>
              </a:rPr>
              <a:t> </a:t>
            </a:r>
            <a:r>
              <a:rPr sz="1050" dirty="0">
                <a:latin typeface="Arial"/>
                <a:cs typeface="Arial"/>
              </a:rPr>
              <a:t>Norte;</a:t>
            </a:r>
            <a:r>
              <a:rPr sz="1050" spc="70" dirty="0">
                <a:latin typeface="Arial"/>
                <a:cs typeface="Arial"/>
              </a:rPr>
              <a:t> </a:t>
            </a:r>
            <a:r>
              <a:rPr sz="1050" dirty="0">
                <a:latin typeface="Arial"/>
                <a:cs typeface="Arial"/>
              </a:rPr>
              <a:t>eloisavitoria936@</a:t>
            </a:r>
            <a:r>
              <a:rPr sz="1050" spc="-160" dirty="0">
                <a:latin typeface="Arial"/>
                <a:cs typeface="Arial"/>
              </a:rPr>
              <a:t> </a:t>
            </a:r>
            <a:r>
              <a:rPr sz="1050" spc="-10" dirty="0">
                <a:latin typeface="Arial"/>
                <a:cs typeface="Arial"/>
              </a:rPr>
              <a:t>gmail.com;</a:t>
            </a:r>
            <a:endParaRPr sz="1050">
              <a:latin typeface="Arial"/>
              <a:cs typeface="Arial"/>
            </a:endParaRPr>
          </a:p>
          <a:p>
            <a:pPr marL="2486025" indent="-206375">
              <a:lnSpc>
                <a:spcPct val="100000"/>
              </a:lnSpc>
              <a:spcBef>
                <a:spcPts val="30"/>
              </a:spcBef>
              <a:buAutoNum type="arabicParenBoth"/>
              <a:tabLst>
                <a:tab pos="2486025" algn="l"/>
              </a:tabLst>
            </a:pPr>
            <a:r>
              <a:rPr sz="1050" dirty="0">
                <a:latin typeface="Arial"/>
                <a:cs typeface="Arial"/>
              </a:rPr>
              <a:t>Discente</a:t>
            </a:r>
            <a:r>
              <a:rPr sz="1050" spc="75" dirty="0">
                <a:latin typeface="Arial"/>
                <a:cs typeface="Arial"/>
              </a:rPr>
              <a:t> </a:t>
            </a:r>
            <a:r>
              <a:rPr sz="1050" dirty="0">
                <a:latin typeface="Arial"/>
                <a:cs typeface="Arial"/>
              </a:rPr>
              <a:t>de</a:t>
            </a:r>
            <a:r>
              <a:rPr sz="1050" spc="75" dirty="0">
                <a:latin typeface="Arial"/>
                <a:cs typeface="Arial"/>
              </a:rPr>
              <a:t> </a:t>
            </a:r>
            <a:r>
              <a:rPr sz="1050" dirty="0">
                <a:latin typeface="Arial"/>
                <a:cs typeface="Arial"/>
              </a:rPr>
              <a:t>Enfermagem;</a:t>
            </a:r>
            <a:r>
              <a:rPr sz="1050" spc="60" dirty="0">
                <a:latin typeface="Arial"/>
                <a:cs typeface="Arial"/>
              </a:rPr>
              <a:t> </a:t>
            </a:r>
            <a:r>
              <a:rPr sz="1050" dirty="0">
                <a:latin typeface="Arial"/>
                <a:cs typeface="Arial"/>
              </a:rPr>
              <a:t>Faculdade</a:t>
            </a:r>
            <a:r>
              <a:rPr sz="1050" spc="80" dirty="0">
                <a:latin typeface="Arial"/>
                <a:cs typeface="Arial"/>
              </a:rPr>
              <a:t> </a:t>
            </a:r>
            <a:r>
              <a:rPr sz="1050" dirty="0">
                <a:latin typeface="Arial"/>
                <a:cs typeface="Arial"/>
              </a:rPr>
              <a:t>Evolução</a:t>
            </a:r>
            <a:r>
              <a:rPr sz="1050" spc="75" dirty="0">
                <a:latin typeface="Arial"/>
                <a:cs typeface="Arial"/>
              </a:rPr>
              <a:t> </a:t>
            </a:r>
            <a:r>
              <a:rPr sz="1050" dirty="0">
                <a:latin typeface="Arial"/>
                <a:cs typeface="Arial"/>
              </a:rPr>
              <a:t>do</a:t>
            </a:r>
            <a:r>
              <a:rPr sz="1050" spc="-10" dirty="0">
                <a:latin typeface="Arial"/>
                <a:cs typeface="Arial"/>
              </a:rPr>
              <a:t> </a:t>
            </a:r>
            <a:r>
              <a:rPr sz="1050" dirty="0">
                <a:latin typeface="Arial"/>
                <a:cs typeface="Arial"/>
              </a:rPr>
              <a:t>Alto</a:t>
            </a:r>
            <a:r>
              <a:rPr sz="1050" spc="80" dirty="0">
                <a:latin typeface="Arial"/>
                <a:cs typeface="Arial"/>
              </a:rPr>
              <a:t> </a:t>
            </a:r>
            <a:r>
              <a:rPr sz="1050" dirty="0">
                <a:latin typeface="Arial"/>
                <a:cs typeface="Arial"/>
              </a:rPr>
              <a:t>Oeste</a:t>
            </a:r>
            <a:r>
              <a:rPr sz="1050" spc="75" dirty="0">
                <a:latin typeface="Arial"/>
                <a:cs typeface="Arial"/>
              </a:rPr>
              <a:t> </a:t>
            </a:r>
            <a:r>
              <a:rPr sz="1050" dirty="0">
                <a:latin typeface="Arial"/>
                <a:cs typeface="Arial"/>
              </a:rPr>
              <a:t>Potiguar;</a:t>
            </a:r>
            <a:r>
              <a:rPr sz="1050" spc="60" dirty="0">
                <a:latin typeface="Arial"/>
                <a:cs typeface="Arial"/>
              </a:rPr>
              <a:t> </a:t>
            </a:r>
            <a:r>
              <a:rPr sz="1050" dirty="0">
                <a:latin typeface="Arial"/>
                <a:cs typeface="Arial"/>
              </a:rPr>
              <a:t>Pau</a:t>
            </a:r>
            <a:r>
              <a:rPr sz="1050" spc="75" dirty="0">
                <a:latin typeface="Arial"/>
                <a:cs typeface="Arial"/>
              </a:rPr>
              <a:t> </a:t>
            </a:r>
            <a:r>
              <a:rPr sz="1050" dirty="0">
                <a:latin typeface="Arial"/>
                <a:cs typeface="Arial"/>
              </a:rPr>
              <a:t>dos</a:t>
            </a:r>
            <a:r>
              <a:rPr sz="1050" spc="65" dirty="0">
                <a:latin typeface="Arial"/>
                <a:cs typeface="Arial"/>
              </a:rPr>
              <a:t> </a:t>
            </a:r>
            <a:r>
              <a:rPr sz="1050" dirty="0">
                <a:latin typeface="Arial"/>
                <a:cs typeface="Arial"/>
              </a:rPr>
              <a:t>Ferros,</a:t>
            </a:r>
            <a:r>
              <a:rPr sz="1050" spc="60" dirty="0">
                <a:latin typeface="Arial"/>
                <a:cs typeface="Arial"/>
              </a:rPr>
              <a:t> </a:t>
            </a:r>
            <a:r>
              <a:rPr sz="1050" dirty="0">
                <a:latin typeface="Arial"/>
                <a:cs typeface="Arial"/>
              </a:rPr>
              <a:t>Rio</a:t>
            </a:r>
            <a:r>
              <a:rPr sz="1050" spc="75" dirty="0">
                <a:latin typeface="Arial"/>
                <a:cs typeface="Arial"/>
              </a:rPr>
              <a:t> </a:t>
            </a:r>
            <a:r>
              <a:rPr sz="1050" dirty="0">
                <a:latin typeface="Arial"/>
                <a:cs typeface="Arial"/>
              </a:rPr>
              <a:t>Grande</a:t>
            </a:r>
            <a:r>
              <a:rPr sz="1050" spc="80" dirty="0">
                <a:latin typeface="Arial"/>
                <a:cs typeface="Arial"/>
              </a:rPr>
              <a:t> </a:t>
            </a:r>
            <a:r>
              <a:rPr sz="1050" dirty="0">
                <a:latin typeface="Arial"/>
                <a:cs typeface="Arial"/>
              </a:rPr>
              <a:t>do</a:t>
            </a:r>
            <a:r>
              <a:rPr sz="1050" spc="75" dirty="0">
                <a:latin typeface="Arial"/>
                <a:cs typeface="Arial"/>
              </a:rPr>
              <a:t> </a:t>
            </a:r>
            <a:r>
              <a:rPr sz="1050" dirty="0">
                <a:latin typeface="Arial"/>
                <a:cs typeface="Arial"/>
              </a:rPr>
              <a:t>Norte;</a:t>
            </a:r>
            <a:r>
              <a:rPr sz="1050" spc="175" dirty="0">
                <a:latin typeface="Arial"/>
                <a:cs typeface="Arial"/>
              </a:rPr>
              <a:t> </a:t>
            </a:r>
            <a:r>
              <a:rPr sz="1050" u="sng" spc="-10" dirty="0">
                <a:solidFill>
                  <a:srgbClr val="009999"/>
                </a:solidFill>
                <a:uFill>
                  <a:solidFill>
                    <a:srgbClr val="009999"/>
                  </a:solidFill>
                </a:uFill>
                <a:latin typeface="Arial"/>
                <a:cs typeface="Arial"/>
                <a:hlinkClick r:id="rId3"/>
              </a:rPr>
              <a:t>Hadijasouzaofc@gmail.com</a:t>
            </a:r>
            <a:r>
              <a:rPr sz="1050" u="none" spc="-10" dirty="0">
                <a:latin typeface="Arial"/>
                <a:cs typeface="Arial"/>
              </a:rPr>
              <a:t>;</a:t>
            </a:r>
            <a:endParaRPr sz="1050">
              <a:latin typeface="Arial"/>
              <a:cs typeface="Arial"/>
            </a:endParaRPr>
          </a:p>
          <a:p>
            <a:pPr marL="2642870" indent="-206375">
              <a:lnSpc>
                <a:spcPct val="100000"/>
              </a:lnSpc>
              <a:spcBef>
                <a:spcPts val="30"/>
              </a:spcBef>
              <a:buAutoNum type="arabicParenBoth"/>
              <a:tabLst>
                <a:tab pos="2642870" algn="l"/>
              </a:tabLst>
            </a:pPr>
            <a:r>
              <a:rPr sz="1050" dirty="0">
                <a:latin typeface="Arial"/>
                <a:cs typeface="Arial"/>
              </a:rPr>
              <a:t>Discente</a:t>
            </a:r>
            <a:r>
              <a:rPr sz="1050" spc="75" dirty="0">
                <a:latin typeface="Arial"/>
                <a:cs typeface="Arial"/>
              </a:rPr>
              <a:t> </a:t>
            </a:r>
            <a:r>
              <a:rPr sz="1050" dirty="0">
                <a:latin typeface="Arial"/>
                <a:cs typeface="Arial"/>
              </a:rPr>
              <a:t>de</a:t>
            </a:r>
            <a:r>
              <a:rPr sz="1050" spc="80" dirty="0">
                <a:latin typeface="Arial"/>
                <a:cs typeface="Arial"/>
              </a:rPr>
              <a:t> </a:t>
            </a:r>
            <a:r>
              <a:rPr sz="1050" dirty="0">
                <a:latin typeface="Arial"/>
                <a:cs typeface="Arial"/>
              </a:rPr>
              <a:t>Enfermagem;</a:t>
            </a:r>
            <a:r>
              <a:rPr sz="1050" spc="60" dirty="0">
                <a:latin typeface="Arial"/>
                <a:cs typeface="Arial"/>
              </a:rPr>
              <a:t> </a:t>
            </a:r>
            <a:r>
              <a:rPr sz="1050" dirty="0">
                <a:latin typeface="Arial"/>
                <a:cs typeface="Arial"/>
              </a:rPr>
              <a:t>Faculdade</a:t>
            </a:r>
            <a:r>
              <a:rPr sz="1050" spc="80" dirty="0">
                <a:latin typeface="Arial"/>
                <a:cs typeface="Arial"/>
              </a:rPr>
              <a:t> </a:t>
            </a:r>
            <a:r>
              <a:rPr sz="1050" dirty="0">
                <a:latin typeface="Arial"/>
                <a:cs typeface="Arial"/>
              </a:rPr>
              <a:t>Evolução</a:t>
            </a:r>
            <a:r>
              <a:rPr sz="1050" spc="75" dirty="0">
                <a:latin typeface="Arial"/>
                <a:cs typeface="Arial"/>
              </a:rPr>
              <a:t> </a:t>
            </a:r>
            <a:r>
              <a:rPr sz="1050" dirty="0">
                <a:latin typeface="Arial"/>
                <a:cs typeface="Arial"/>
              </a:rPr>
              <a:t>do</a:t>
            </a:r>
            <a:r>
              <a:rPr sz="1050" spc="-5" dirty="0">
                <a:latin typeface="Arial"/>
                <a:cs typeface="Arial"/>
              </a:rPr>
              <a:t> </a:t>
            </a:r>
            <a:r>
              <a:rPr sz="1050" dirty="0">
                <a:latin typeface="Arial"/>
                <a:cs typeface="Arial"/>
              </a:rPr>
              <a:t>Alto</a:t>
            </a:r>
            <a:r>
              <a:rPr sz="1050" spc="75" dirty="0">
                <a:latin typeface="Arial"/>
                <a:cs typeface="Arial"/>
              </a:rPr>
              <a:t> </a:t>
            </a:r>
            <a:r>
              <a:rPr sz="1050" dirty="0">
                <a:latin typeface="Arial"/>
                <a:cs typeface="Arial"/>
              </a:rPr>
              <a:t>Oeste</a:t>
            </a:r>
            <a:r>
              <a:rPr sz="1050" spc="80" dirty="0">
                <a:latin typeface="Arial"/>
                <a:cs typeface="Arial"/>
              </a:rPr>
              <a:t> </a:t>
            </a:r>
            <a:r>
              <a:rPr sz="1050" dirty="0">
                <a:latin typeface="Arial"/>
                <a:cs typeface="Arial"/>
              </a:rPr>
              <a:t>Potiguar;</a:t>
            </a:r>
            <a:r>
              <a:rPr sz="1050" spc="60" dirty="0">
                <a:latin typeface="Arial"/>
                <a:cs typeface="Arial"/>
              </a:rPr>
              <a:t> </a:t>
            </a:r>
            <a:r>
              <a:rPr sz="1050" dirty="0">
                <a:latin typeface="Arial"/>
                <a:cs typeface="Arial"/>
              </a:rPr>
              <a:t>Pau</a:t>
            </a:r>
            <a:r>
              <a:rPr sz="1050" spc="80" dirty="0">
                <a:latin typeface="Arial"/>
                <a:cs typeface="Arial"/>
              </a:rPr>
              <a:t> </a:t>
            </a:r>
            <a:r>
              <a:rPr sz="1050" dirty="0">
                <a:latin typeface="Arial"/>
                <a:cs typeface="Arial"/>
              </a:rPr>
              <a:t>dos</a:t>
            </a:r>
            <a:r>
              <a:rPr sz="1050" spc="65" dirty="0">
                <a:latin typeface="Arial"/>
                <a:cs typeface="Arial"/>
              </a:rPr>
              <a:t> </a:t>
            </a:r>
            <a:r>
              <a:rPr sz="1050" dirty="0">
                <a:latin typeface="Arial"/>
                <a:cs typeface="Arial"/>
              </a:rPr>
              <a:t>Ferros,</a:t>
            </a:r>
            <a:r>
              <a:rPr sz="1050" spc="60" dirty="0">
                <a:latin typeface="Arial"/>
                <a:cs typeface="Arial"/>
              </a:rPr>
              <a:t> </a:t>
            </a:r>
            <a:r>
              <a:rPr sz="1050" dirty="0">
                <a:latin typeface="Arial"/>
                <a:cs typeface="Arial"/>
              </a:rPr>
              <a:t>Rio</a:t>
            </a:r>
            <a:r>
              <a:rPr sz="1050" spc="80" dirty="0">
                <a:latin typeface="Arial"/>
                <a:cs typeface="Arial"/>
              </a:rPr>
              <a:t> </a:t>
            </a:r>
            <a:r>
              <a:rPr sz="1050" dirty="0">
                <a:latin typeface="Arial"/>
                <a:cs typeface="Arial"/>
              </a:rPr>
              <a:t>Grande</a:t>
            </a:r>
            <a:r>
              <a:rPr sz="1050" spc="80" dirty="0">
                <a:latin typeface="Arial"/>
                <a:cs typeface="Arial"/>
              </a:rPr>
              <a:t> </a:t>
            </a:r>
            <a:r>
              <a:rPr sz="1050" dirty="0">
                <a:latin typeface="Arial"/>
                <a:cs typeface="Arial"/>
              </a:rPr>
              <a:t>do</a:t>
            </a:r>
            <a:r>
              <a:rPr sz="1050" spc="75" dirty="0">
                <a:latin typeface="Arial"/>
                <a:cs typeface="Arial"/>
              </a:rPr>
              <a:t> </a:t>
            </a:r>
            <a:r>
              <a:rPr sz="1050" dirty="0">
                <a:latin typeface="Arial"/>
                <a:cs typeface="Arial"/>
              </a:rPr>
              <a:t>Norte;</a:t>
            </a:r>
            <a:r>
              <a:rPr sz="1050" spc="60" dirty="0">
                <a:latin typeface="Arial"/>
                <a:cs typeface="Arial"/>
              </a:rPr>
              <a:t> </a:t>
            </a:r>
            <a:r>
              <a:rPr sz="1050" spc="-10" dirty="0">
                <a:latin typeface="Arial"/>
                <a:cs typeface="Arial"/>
                <a:hlinkClick r:id="rId4"/>
              </a:rPr>
              <a:t>luiz.jr4312@gmail.com;</a:t>
            </a:r>
            <a:endParaRPr sz="1050">
              <a:latin typeface="Arial"/>
              <a:cs typeface="Arial"/>
            </a:endParaRPr>
          </a:p>
          <a:p>
            <a:pPr marL="2378075" indent="-205740">
              <a:lnSpc>
                <a:spcPct val="100000"/>
              </a:lnSpc>
              <a:spcBef>
                <a:spcPts val="30"/>
              </a:spcBef>
              <a:buAutoNum type="arabicParenBoth"/>
              <a:tabLst>
                <a:tab pos="2378075" algn="l"/>
              </a:tabLst>
            </a:pPr>
            <a:r>
              <a:rPr sz="1050" dirty="0">
                <a:latin typeface="Arial"/>
                <a:cs typeface="Arial"/>
              </a:rPr>
              <a:t>Docente</a:t>
            </a:r>
            <a:r>
              <a:rPr sz="1050" spc="80" dirty="0">
                <a:latin typeface="Arial"/>
                <a:cs typeface="Arial"/>
              </a:rPr>
              <a:t> </a:t>
            </a:r>
            <a:r>
              <a:rPr sz="1050" dirty="0">
                <a:latin typeface="Arial"/>
                <a:cs typeface="Arial"/>
              </a:rPr>
              <a:t>de</a:t>
            </a:r>
            <a:r>
              <a:rPr sz="1050" spc="80" dirty="0">
                <a:latin typeface="Arial"/>
                <a:cs typeface="Arial"/>
              </a:rPr>
              <a:t> </a:t>
            </a:r>
            <a:r>
              <a:rPr sz="1050" dirty="0">
                <a:latin typeface="Arial"/>
                <a:cs typeface="Arial"/>
              </a:rPr>
              <a:t>Enfermagem;</a:t>
            </a:r>
            <a:r>
              <a:rPr sz="1050" spc="60" dirty="0">
                <a:latin typeface="Arial"/>
                <a:cs typeface="Arial"/>
              </a:rPr>
              <a:t> </a:t>
            </a:r>
            <a:r>
              <a:rPr sz="1050" dirty="0">
                <a:latin typeface="Arial"/>
                <a:cs typeface="Arial"/>
              </a:rPr>
              <a:t>Faculdade</a:t>
            </a:r>
            <a:r>
              <a:rPr sz="1050" spc="80" dirty="0">
                <a:latin typeface="Arial"/>
                <a:cs typeface="Arial"/>
              </a:rPr>
              <a:t> </a:t>
            </a:r>
            <a:r>
              <a:rPr sz="1050" dirty="0">
                <a:latin typeface="Arial"/>
                <a:cs typeface="Arial"/>
              </a:rPr>
              <a:t>Evolução</a:t>
            </a:r>
            <a:r>
              <a:rPr sz="1050" spc="85" dirty="0">
                <a:latin typeface="Arial"/>
                <a:cs typeface="Arial"/>
              </a:rPr>
              <a:t> </a:t>
            </a:r>
            <a:r>
              <a:rPr sz="1050" dirty="0">
                <a:latin typeface="Arial"/>
                <a:cs typeface="Arial"/>
              </a:rPr>
              <a:t>do</a:t>
            </a:r>
            <a:r>
              <a:rPr sz="1050" spc="-10" dirty="0">
                <a:latin typeface="Arial"/>
                <a:cs typeface="Arial"/>
              </a:rPr>
              <a:t> </a:t>
            </a:r>
            <a:r>
              <a:rPr sz="1050" dirty="0">
                <a:latin typeface="Arial"/>
                <a:cs typeface="Arial"/>
              </a:rPr>
              <a:t>Alto</a:t>
            </a:r>
            <a:r>
              <a:rPr sz="1050" spc="85" dirty="0">
                <a:latin typeface="Arial"/>
                <a:cs typeface="Arial"/>
              </a:rPr>
              <a:t> </a:t>
            </a:r>
            <a:r>
              <a:rPr sz="1050" dirty="0">
                <a:latin typeface="Arial"/>
                <a:cs typeface="Arial"/>
              </a:rPr>
              <a:t>Oeste</a:t>
            </a:r>
            <a:r>
              <a:rPr sz="1050" spc="80" dirty="0">
                <a:latin typeface="Arial"/>
                <a:cs typeface="Arial"/>
              </a:rPr>
              <a:t> </a:t>
            </a:r>
            <a:r>
              <a:rPr sz="1050" dirty="0">
                <a:latin typeface="Arial"/>
                <a:cs typeface="Arial"/>
              </a:rPr>
              <a:t>Potiguar;</a:t>
            </a:r>
            <a:r>
              <a:rPr sz="1050" spc="60" dirty="0">
                <a:latin typeface="Arial"/>
                <a:cs typeface="Arial"/>
              </a:rPr>
              <a:t> </a:t>
            </a:r>
            <a:r>
              <a:rPr sz="1050" dirty="0">
                <a:latin typeface="Arial"/>
                <a:cs typeface="Arial"/>
              </a:rPr>
              <a:t>Pau</a:t>
            </a:r>
            <a:r>
              <a:rPr sz="1050" spc="80" dirty="0">
                <a:latin typeface="Arial"/>
                <a:cs typeface="Arial"/>
              </a:rPr>
              <a:t> </a:t>
            </a:r>
            <a:r>
              <a:rPr sz="1050" dirty="0">
                <a:latin typeface="Arial"/>
                <a:cs typeface="Arial"/>
              </a:rPr>
              <a:t>dos</a:t>
            </a:r>
            <a:r>
              <a:rPr sz="1050" spc="70" dirty="0">
                <a:latin typeface="Arial"/>
                <a:cs typeface="Arial"/>
              </a:rPr>
              <a:t> </a:t>
            </a:r>
            <a:r>
              <a:rPr sz="1050" dirty="0">
                <a:latin typeface="Arial"/>
                <a:cs typeface="Arial"/>
              </a:rPr>
              <a:t>Ferros,</a:t>
            </a:r>
            <a:r>
              <a:rPr sz="1050" spc="65" dirty="0">
                <a:latin typeface="Arial"/>
                <a:cs typeface="Arial"/>
              </a:rPr>
              <a:t> </a:t>
            </a:r>
            <a:r>
              <a:rPr sz="1050" dirty="0">
                <a:latin typeface="Arial"/>
                <a:cs typeface="Arial"/>
              </a:rPr>
              <a:t>Rio</a:t>
            </a:r>
            <a:r>
              <a:rPr sz="1050" spc="80" dirty="0">
                <a:latin typeface="Arial"/>
                <a:cs typeface="Arial"/>
              </a:rPr>
              <a:t> </a:t>
            </a:r>
            <a:r>
              <a:rPr sz="1050" dirty="0">
                <a:latin typeface="Arial"/>
                <a:cs typeface="Arial"/>
              </a:rPr>
              <a:t>Grande</a:t>
            </a:r>
            <a:r>
              <a:rPr sz="1050" spc="80" dirty="0">
                <a:latin typeface="Arial"/>
                <a:cs typeface="Arial"/>
              </a:rPr>
              <a:t> </a:t>
            </a:r>
            <a:r>
              <a:rPr sz="1050" dirty="0">
                <a:latin typeface="Arial"/>
                <a:cs typeface="Arial"/>
              </a:rPr>
              <a:t>do</a:t>
            </a:r>
            <a:r>
              <a:rPr sz="1050" spc="80" dirty="0">
                <a:latin typeface="Arial"/>
                <a:cs typeface="Arial"/>
              </a:rPr>
              <a:t> </a:t>
            </a:r>
            <a:r>
              <a:rPr sz="1050" dirty="0">
                <a:latin typeface="Arial"/>
                <a:cs typeface="Arial"/>
              </a:rPr>
              <a:t>Norte;</a:t>
            </a:r>
            <a:r>
              <a:rPr sz="1050" spc="70" dirty="0">
                <a:latin typeface="Arial"/>
                <a:cs typeface="Arial"/>
              </a:rPr>
              <a:t> </a:t>
            </a:r>
            <a:r>
              <a:rPr sz="1050" spc="-10" dirty="0">
                <a:latin typeface="Arial"/>
                <a:cs typeface="Arial"/>
                <a:hlinkClick r:id="rId5"/>
              </a:rPr>
              <a:t>ligiafernandasilveira@gmail.com</a:t>
            </a:r>
            <a:endParaRPr sz="1050">
              <a:latin typeface="Arial"/>
              <a:cs typeface="Arial"/>
            </a:endParaRPr>
          </a:p>
        </p:txBody>
      </p:sp>
      <p:pic>
        <p:nvPicPr>
          <p:cNvPr id="4" name="object 4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3980044" y="4565143"/>
            <a:ext cx="5444889" cy="737918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5983368" y="4659671"/>
            <a:ext cx="1442085" cy="4140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550" b="1" spc="-10" dirty="0">
                <a:solidFill>
                  <a:srgbClr val="FFFFFF"/>
                </a:solidFill>
                <a:latin typeface="Arial"/>
                <a:cs typeface="Arial"/>
              </a:rPr>
              <a:t>RESUMO</a:t>
            </a:r>
            <a:endParaRPr sz="255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99689" y="5793256"/>
            <a:ext cx="12044045" cy="12396855"/>
          </a:xfrm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pPr marL="12700" marR="5080" algn="just">
              <a:lnSpc>
                <a:spcPct val="116700"/>
              </a:lnSpc>
              <a:spcBef>
                <a:spcPts val="85"/>
              </a:spcBef>
            </a:pPr>
            <a:r>
              <a:rPr sz="1650" b="1" dirty="0" err="1">
                <a:latin typeface="Arial"/>
                <a:cs typeface="Arial"/>
              </a:rPr>
              <a:t>Introdução</a:t>
            </a:r>
            <a:r>
              <a:rPr sz="1650" dirty="0">
                <a:latin typeface="Arial"/>
                <a:cs typeface="Arial"/>
              </a:rPr>
              <a:t>:</a:t>
            </a:r>
            <a:r>
              <a:rPr lang="pt-BR" sz="1650" dirty="0">
                <a:latin typeface="Arial"/>
                <a:cs typeface="Arial"/>
              </a:rPr>
              <a:t> Segundo Silva </a:t>
            </a:r>
            <a:r>
              <a:rPr lang="pt-BR" sz="1650" i="1" dirty="0">
                <a:latin typeface="Arial"/>
                <a:cs typeface="Arial"/>
              </a:rPr>
              <a:t>et</a:t>
            </a:r>
            <a:r>
              <a:rPr lang="pt-BR" sz="1650" dirty="0">
                <a:latin typeface="Arial"/>
                <a:cs typeface="Arial"/>
              </a:rPr>
              <a:t> </a:t>
            </a:r>
            <a:r>
              <a:rPr lang="pt-BR" sz="1650" i="1" dirty="0">
                <a:latin typeface="Arial"/>
                <a:cs typeface="Arial"/>
              </a:rPr>
              <a:t>al</a:t>
            </a:r>
            <a:r>
              <a:rPr lang="pt-BR" sz="1650" dirty="0">
                <a:latin typeface="Arial"/>
                <a:cs typeface="Arial"/>
              </a:rPr>
              <a:t>. (2023)</a:t>
            </a:r>
            <a:r>
              <a:rPr sz="1650" spc="80" dirty="0">
                <a:latin typeface="Arial"/>
                <a:cs typeface="Arial"/>
              </a:rPr>
              <a:t> </a:t>
            </a:r>
            <a:r>
              <a:rPr sz="1650" dirty="0">
                <a:latin typeface="Arial"/>
                <a:cs typeface="Arial"/>
              </a:rPr>
              <a:t>O</a:t>
            </a:r>
            <a:r>
              <a:rPr sz="1650" spc="85" dirty="0">
                <a:latin typeface="Arial"/>
                <a:cs typeface="Arial"/>
              </a:rPr>
              <a:t> </a:t>
            </a:r>
            <a:r>
              <a:rPr sz="1650" dirty="0">
                <a:latin typeface="Arial"/>
                <a:cs typeface="Arial"/>
              </a:rPr>
              <a:t>aleitamento</a:t>
            </a:r>
            <a:r>
              <a:rPr sz="1650" spc="105" dirty="0">
                <a:latin typeface="Arial"/>
                <a:cs typeface="Arial"/>
              </a:rPr>
              <a:t> </a:t>
            </a:r>
            <a:r>
              <a:rPr sz="1650" dirty="0">
                <a:latin typeface="Arial"/>
                <a:cs typeface="Arial"/>
              </a:rPr>
              <a:t>materno</a:t>
            </a:r>
            <a:r>
              <a:rPr sz="1650" spc="95" dirty="0">
                <a:latin typeface="Arial"/>
                <a:cs typeface="Arial"/>
              </a:rPr>
              <a:t> </a:t>
            </a:r>
            <a:r>
              <a:rPr sz="1650" dirty="0">
                <a:latin typeface="Arial"/>
                <a:cs typeface="Arial"/>
              </a:rPr>
              <a:t>exclusivo</a:t>
            </a:r>
            <a:r>
              <a:rPr sz="1650" spc="75" dirty="0">
                <a:latin typeface="Arial"/>
                <a:cs typeface="Arial"/>
              </a:rPr>
              <a:t> </a:t>
            </a:r>
            <a:r>
              <a:rPr sz="1650" dirty="0">
                <a:latin typeface="Arial"/>
                <a:cs typeface="Arial"/>
              </a:rPr>
              <a:t>é</a:t>
            </a:r>
            <a:r>
              <a:rPr sz="1650" spc="80" dirty="0">
                <a:latin typeface="Arial"/>
                <a:cs typeface="Arial"/>
              </a:rPr>
              <a:t> </a:t>
            </a:r>
            <a:r>
              <a:rPr sz="1650" dirty="0">
                <a:latin typeface="Arial"/>
                <a:cs typeface="Arial"/>
              </a:rPr>
              <a:t>uma</a:t>
            </a:r>
            <a:r>
              <a:rPr sz="1650" spc="75" dirty="0">
                <a:latin typeface="Arial"/>
                <a:cs typeface="Arial"/>
              </a:rPr>
              <a:t> </a:t>
            </a:r>
            <a:r>
              <a:rPr sz="1650" dirty="0">
                <a:latin typeface="Arial"/>
                <a:cs typeface="Arial"/>
              </a:rPr>
              <a:t>prática</a:t>
            </a:r>
            <a:r>
              <a:rPr sz="1650" spc="95" dirty="0">
                <a:latin typeface="Arial"/>
                <a:cs typeface="Arial"/>
              </a:rPr>
              <a:t> </a:t>
            </a:r>
            <a:r>
              <a:rPr sz="1650" dirty="0">
                <a:latin typeface="Arial"/>
                <a:cs typeface="Arial"/>
              </a:rPr>
              <a:t>essencial</a:t>
            </a:r>
            <a:r>
              <a:rPr sz="1650" spc="105" dirty="0">
                <a:latin typeface="Arial"/>
                <a:cs typeface="Arial"/>
              </a:rPr>
              <a:t> </a:t>
            </a:r>
            <a:r>
              <a:rPr sz="1650" dirty="0">
                <a:latin typeface="Arial"/>
                <a:cs typeface="Arial"/>
              </a:rPr>
              <a:t>para</a:t>
            </a:r>
            <a:r>
              <a:rPr sz="1650" spc="100" dirty="0">
                <a:latin typeface="Arial"/>
                <a:cs typeface="Arial"/>
              </a:rPr>
              <a:t> </a:t>
            </a:r>
            <a:r>
              <a:rPr sz="1650" dirty="0">
                <a:latin typeface="Arial"/>
                <a:cs typeface="Arial"/>
              </a:rPr>
              <a:t>a</a:t>
            </a:r>
            <a:r>
              <a:rPr sz="1650" spc="85" dirty="0">
                <a:latin typeface="Arial"/>
                <a:cs typeface="Arial"/>
              </a:rPr>
              <a:t> </a:t>
            </a:r>
            <a:r>
              <a:rPr sz="1650" dirty="0">
                <a:latin typeface="Arial"/>
                <a:cs typeface="Arial"/>
              </a:rPr>
              <a:t>promoção</a:t>
            </a:r>
            <a:r>
              <a:rPr sz="1650" spc="75" dirty="0">
                <a:latin typeface="Arial"/>
                <a:cs typeface="Arial"/>
              </a:rPr>
              <a:t> </a:t>
            </a:r>
            <a:r>
              <a:rPr sz="1650" dirty="0">
                <a:latin typeface="Arial"/>
                <a:cs typeface="Arial"/>
              </a:rPr>
              <a:t>da</a:t>
            </a:r>
            <a:r>
              <a:rPr sz="1650" spc="75" dirty="0">
                <a:latin typeface="Arial"/>
                <a:cs typeface="Arial"/>
              </a:rPr>
              <a:t> </a:t>
            </a:r>
            <a:r>
              <a:rPr sz="1650" dirty="0">
                <a:latin typeface="Arial"/>
                <a:cs typeface="Arial"/>
              </a:rPr>
              <a:t>saúde</a:t>
            </a:r>
            <a:r>
              <a:rPr sz="1650" spc="85" dirty="0">
                <a:latin typeface="Arial"/>
                <a:cs typeface="Arial"/>
              </a:rPr>
              <a:t> </a:t>
            </a:r>
            <a:r>
              <a:rPr sz="1650" dirty="0">
                <a:latin typeface="Arial"/>
                <a:cs typeface="Arial"/>
              </a:rPr>
              <a:t>infantil,</a:t>
            </a:r>
            <a:r>
              <a:rPr sz="1650" spc="85" dirty="0">
                <a:latin typeface="Arial"/>
                <a:cs typeface="Arial"/>
              </a:rPr>
              <a:t> </a:t>
            </a:r>
            <a:r>
              <a:rPr sz="1650" dirty="0">
                <a:latin typeface="Arial"/>
                <a:cs typeface="Arial"/>
              </a:rPr>
              <a:t>sendo</a:t>
            </a:r>
            <a:r>
              <a:rPr sz="1650" spc="85" dirty="0">
                <a:latin typeface="Arial"/>
                <a:cs typeface="Arial"/>
              </a:rPr>
              <a:t> </a:t>
            </a:r>
            <a:r>
              <a:rPr sz="1650" spc="-10" dirty="0">
                <a:latin typeface="Arial"/>
                <a:cs typeface="Arial"/>
              </a:rPr>
              <a:t>recomendado </a:t>
            </a:r>
            <a:r>
              <a:rPr sz="1650" dirty="0">
                <a:latin typeface="Arial"/>
                <a:cs typeface="Arial"/>
              </a:rPr>
              <a:t>até</a:t>
            </a:r>
            <a:r>
              <a:rPr sz="1650" spc="110" dirty="0">
                <a:latin typeface="Arial"/>
                <a:cs typeface="Arial"/>
              </a:rPr>
              <a:t> </a:t>
            </a:r>
            <a:r>
              <a:rPr sz="1650" dirty="0">
                <a:latin typeface="Arial"/>
                <a:cs typeface="Arial"/>
              </a:rPr>
              <a:t>os</a:t>
            </a:r>
            <a:r>
              <a:rPr sz="1650" spc="95" dirty="0">
                <a:latin typeface="Arial"/>
                <a:cs typeface="Arial"/>
              </a:rPr>
              <a:t> </a:t>
            </a:r>
            <a:r>
              <a:rPr sz="1650" dirty="0">
                <a:latin typeface="Arial"/>
                <a:cs typeface="Arial"/>
              </a:rPr>
              <a:t>seis</a:t>
            </a:r>
            <a:r>
              <a:rPr sz="1650" spc="120" dirty="0">
                <a:latin typeface="Arial"/>
                <a:cs typeface="Arial"/>
              </a:rPr>
              <a:t> </a:t>
            </a:r>
            <a:r>
              <a:rPr sz="1650" dirty="0">
                <a:latin typeface="Arial"/>
                <a:cs typeface="Arial"/>
              </a:rPr>
              <a:t>meses</a:t>
            </a:r>
            <a:r>
              <a:rPr sz="1650" spc="125" dirty="0">
                <a:latin typeface="Arial"/>
                <a:cs typeface="Arial"/>
              </a:rPr>
              <a:t> </a:t>
            </a:r>
            <a:r>
              <a:rPr sz="1650" dirty="0">
                <a:latin typeface="Arial"/>
                <a:cs typeface="Arial"/>
              </a:rPr>
              <a:t>de</a:t>
            </a:r>
            <a:r>
              <a:rPr sz="1650" spc="95" dirty="0">
                <a:latin typeface="Arial"/>
                <a:cs typeface="Arial"/>
              </a:rPr>
              <a:t> </a:t>
            </a:r>
            <a:r>
              <a:rPr sz="1650" dirty="0">
                <a:latin typeface="Arial"/>
                <a:cs typeface="Arial"/>
              </a:rPr>
              <a:t>vida</a:t>
            </a:r>
            <a:r>
              <a:rPr sz="1650" spc="120" dirty="0">
                <a:latin typeface="Arial"/>
                <a:cs typeface="Arial"/>
              </a:rPr>
              <a:t> </a:t>
            </a:r>
            <a:r>
              <a:rPr sz="1650" dirty="0">
                <a:latin typeface="Arial"/>
                <a:cs typeface="Arial"/>
              </a:rPr>
              <a:t>por</a:t>
            </a:r>
            <a:r>
              <a:rPr sz="1650" spc="130" dirty="0">
                <a:latin typeface="Arial"/>
                <a:cs typeface="Arial"/>
              </a:rPr>
              <a:t> </a:t>
            </a:r>
            <a:r>
              <a:rPr sz="1650" dirty="0">
                <a:latin typeface="Arial"/>
                <a:cs typeface="Arial"/>
              </a:rPr>
              <a:t>fornecer</a:t>
            </a:r>
            <a:r>
              <a:rPr sz="1650" spc="114" dirty="0">
                <a:latin typeface="Arial"/>
                <a:cs typeface="Arial"/>
              </a:rPr>
              <a:t> </a:t>
            </a:r>
            <a:r>
              <a:rPr sz="1650" dirty="0">
                <a:latin typeface="Arial"/>
                <a:cs typeface="Arial"/>
              </a:rPr>
              <a:t>nutrientes</a:t>
            </a:r>
            <a:r>
              <a:rPr sz="1650" spc="110" dirty="0">
                <a:latin typeface="Arial"/>
                <a:cs typeface="Arial"/>
              </a:rPr>
              <a:t> </a:t>
            </a:r>
            <a:r>
              <a:rPr sz="1650" dirty="0">
                <a:latin typeface="Arial"/>
                <a:cs typeface="Arial"/>
              </a:rPr>
              <a:t>necessários</a:t>
            </a:r>
            <a:r>
              <a:rPr sz="1650" spc="120" dirty="0">
                <a:latin typeface="Arial"/>
                <a:cs typeface="Arial"/>
              </a:rPr>
              <a:t> </a:t>
            </a:r>
            <a:r>
              <a:rPr sz="1650" dirty="0">
                <a:latin typeface="Arial"/>
                <a:cs typeface="Arial"/>
              </a:rPr>
              <a:t>ao</a:t>
            </a:r>
            <a:r>
              <a:rPr sz="1650" spc="95" dirty="0">
                <a:latin typeface="Arial"/>
                <a:cs typeface="Arial"/>
              </a:rPr>
              <a:t> </a:t>
            </a:r>
            <a:r>
              <a:rPr sz="1650" dirty="0">
                <a:latin typeface="Arial"/>
                <a:cs typeface="Arial"/>
              </a:rPr>
              <a:t>crescimento</a:t>
            </a:r>
            <a:r>
              <a:rPr sz="1650" spc="120" dirty="0">
                <a:latin typeface="Arial"/>
                <a:cs typeface="Arial"/>
              </a:rPr>
              <a:t> </a:t>
            </a:r>
            <a:r>
              <a:rPr sz="1650" dirty="0">
                <a:latin typeface="Arial"/>
                <a:cs typeface="Arial"/>
              </a:rPr>
              <a:t>e</a:t>
            </a:r>
            <a:r>
              <a:rPr sz="1650" spc="110" dirty="0">
                <a:latin typeface="Arial"/>
                <a:cs typeface="Arial"/>
              </a:rPr>
              <a:t> </a:t>
            </a:r>
            <a:r>
              <a:rPr sz="1650" dirty="0">
                <a:latin typeface="Arial"/>
                <a:cs typeface="Arial"/>
              </a:rPr>
              <a:t>desenvolvimento</a:t>
            </a:r>
            <a:r>
              <a:rPr sz="1650" spc="135" dirty="0">
                <a:latin typeface="Arial"/>
                <a:cs typeface="Arial"/>
              </a:rPr>
              <a:t> </a:t>
            </a:r>
            <a:r>
              <a:rPr sz="1650" dirty="0">
                <a:latin typeface="Arial"/>
                <a:cs typeface="Arial"/>
              </a:rPr>
              <a:t>saudável</a:t>
            </a:r>
            <a:r>
              <a:rPr sz="1650" spc="135" dirty="0">
                <a:latin typeface="Arial"/>
                <a:cs typeface="Arial"/>
              </a:rPr>
              <a:t> </a:t>
            </a:r>
            <a:r>
              <a:rPr sz="1650" dirty="0">
                <a:latin typeface="Arial"/>
                <a:cs typeface="Arial"/>
              </a:rPr>
              <a:t>da</a:t>
            </a:r>
            <a:r>
              <a:rPr sz="1650" spc="95" dirty="0">
                <a:latin typeface="Arial"/>
                <a:cs typeface="Arial"/>
              </a:rPr>
              <a:t> </a:t>
            </a:r>
            <a:r>
              <a:rPr sz="1650" dirty="0">
                <a:latin typeface="Arial"/>
                <a:cs typeface="Arial"/>
              </a:rPr>
              <a:t>criança.</a:t>
            </a:r>
            <a:r>
              <a:rPr sz="1650" spc="110" dirty="0">
                <a:latin typeface="Arial"/>
                <a:cs typeface="Arial"/>
              </a:rPr>
              <a:t> </a:t>
            </a:r>
            <a:r>
              <a:rPr sz="1650" dirty="0">
                <a:latin typeface="Arial"/>
                <a:cs typeface="Arial"/>
              </a:rPr>
              <a:t>O</a:t>
            </a:r>
            <a:r>
              <a:rPr sz="1650" spc="110" dirty="0">
                <a:latin typeface="Arial"/>
                <a:cs typeface="Arial"/>
              </a:rPr>
              <a:t> </a:t>
            </a:r>
            <a:r>
              <a:rPr sz="1650" spc="-10" dirty="0">
                <a:latin typeface="Arial"/>
                <a:cs typeface="Arial"/>
              </a:rPr>
              <a:t>leite </a:t>
            </a:r>
            <a:r>
              <a:rPr sz="1650" dirty="0">
                <a:latin typeface="Arial"/>
                <a:cs typeface="Arial"/>
              </a:rPr>
              <a:t>materno</a:t>
            </a:r>
            <a:r>
              <a:rPr sz="1650" spc="30" dirty="0">
                <a:latin typeface="Arial"/>
                <a:cs typeface="Arial"/>
              </a:rPr>
              <a:t>  </a:t>
            </a:r>
            <a:r>
              <a:rPr sz="1650" dirty="0">
                <a:latin typeface="Arial"/>
                <a:cs typeface="Arial"/>
              </a:rPr>
              <a:t>também</a:t>
            </a:r>
            <a:r>
              <a:rPr sz="1650" spc="30" dirty="0">
                <a:latin typeface="Arial"/>
                <a:cs typeface="Arial"/>
              </a:rPr>
              <a:t>  </a:t>
            </a:r>
            <a:r>
              <a:rPr sz="1650" dirty="0">
                <a:latin typeface="Arial"/>
                <a:cs typeface="Arial"/>
              </a:rPr>
              <a:t>contribui</a:t>
            </a:r>
            <a:r>
              <a:rPr sz="1650" spc="20" dirty="0">
                <a:latin typeface="Arial"/>
                <a:cs typeface="Arial"/>
              </a:rPr>
              <a:t>  </a:t>
            </a:r>
            <a:r>
              <a:rPr sz="1650" dirty="0">
                <a:latin typeface="Arial"/>
                <a:cs typeface="Arial"/>
              </a:rPr>
              <a:t>para</a:t>
            </a:r>
            <a:r>
              <a:rPr sz="1650" spc="30" dirty="0">
                <a:latin typeface="Arial"/>
                <a:cs typeface="Arial"/>
              </a:rPr>
              <a:t>  </a:t>
            </a:r>
            <a:r>
              <a:rPr sz="1650" dirty="0">
                <a:latin typeface="Arial"/>
                <a:cs typeface="Arial"/>
              </a:rPr>
              <a:t>o</a:t>
            </a:r>
            <a:r>
              <a:rPr sz="1650" spc="25" dirty="0">
                <a:latin typeface="Arial"/>
                <a:cs typeface="Arial"/>
              </a:rPr>
              <a:t>  </a:t>
            </a:r>
            <a:r>
              <a:rPr sz="1650" dirty="0">
                <a:latin typeface="Arial"/>
                <a:cs typeface="Arial"/>
              </a:rPr>
              <a:t>fortalecimento</a:t>
            </a:r>
            <a:r>
              <a:rPr sz="1650" spc="25" dirty="0">
                <a:latin typeface="Arial"/>
                <a:cs typeface="Arial"/>
              </a:rPr>
              <a:t>  </a:t>
            </a:r>
            <a:r>
              <a:rPr sz="1650" dirty="0">
                <a:latin typeface="Arial"/>
                <a:cs typeface="Arial"/>
              </a:rPr>
              <a:t>do</a:t>
            </a:r>
            <a:r>
              <a:rPr sz="1650" spc="20" dirty="0">
                <a:latin typeface="Arial"/>
                <a:cs typeface="Arial"/>
              </a:rPr>
              <a:t>  </a:t>
            </a:r>
            <a:r>
              <a:rPr sz="1650" dirty="0">
                <a:latin typeface="Arial"/>
                <a:cs typeface="Arial"/>
              </a:rPr>
              <a:t>sistema</a:t>
            </a:r>
            <a:r>
              <a:rPr sz="1650" spc="495" dirty="0">
                <a:latin typeface="Arial"/>
                <a:cs typeface="Arial"/>
              </a:rPr>
              <a:t> </a:t>
            </a:r>
            <a:r>
              <a:rPr sz="1650" dirty="0">
                <a:latin typeface="Arial"/>
                <a:cs typeface="Arial"/>
              </a:rPr>
              <a:t>imunológico,</a:t>
            </a:r>
            <a:r>
              <a:rPr sz="1650" spc="30" dirty="0">
                <a:latin typeface="Arial"/>
                <a:cs typeface="Arial"/>
              </a:rPr>
              <a:t>  </a:t>
            </a:r>
            <a:r>
              <a:rPr sz="1650" dirty="0">
                <a:latin typeface="Arial"/>
                <a:cs typeface="Arial"/>
              </a:rPr>
              <a:t>reduzindo</a:t>
            </a:r>
            <a:r>
              <a:rPr sz="1650" spc="25" dirty="0">
                <a:latin typeface="Arial"/>
                <a:cs typeface="Arial"/>
              </a:rPr>
              <a:t>  </a:t>
            </a:r>
            <a:r>
              <a:rPr sz="1650" dirty="0">
                <a:latin typeface="Arial"/>
                <a:cs typeface="Arial"/>
              </a:rPr>
              <a:t>os</a:t>
            </a:r>
            <a:r>
              <a:rPr sz="1650" spc="20" dirty="0">
                <a:latin typeface="Arial"/>
                <a:cs typeface="Arial"/>
              </a:rPr>
              <a:t>  </a:t>
            </a:r>
            <a:r>
              <a:rPr sz="1650" dirty="0">
                <a:latin typeface="Arial"/>
                <a:cs typeface="Arial"/>
              </a:rPr>
              <a:t>riscos</a:t>
            </a:r>
            <a:r>
              <a:rPr sz="1650" spc="25" dirty="0">
                <a:latin typeface="Arial"/>
                <a:cs typeface="Arial"/>
              </a:rPr>
              <a:t>  </a:t>
            </a:r>
            <a:r>
              <a:rPr sz="1650" dirty="0">
                <a:latin typeface="Arial"/>
                <a:cs typeface="Arial"/>
              </a:rPr>
              <a:t>de</a:t>
            </a:r>
            <a:r>
              <a:rPr sz="1650" spc="20" dirty="0">
                <a:latin typeface="Arial"/>
                <a:cs typeface="Arial"/>
              </a:rPr>
              <a:t>  </a:t>
            </a:r>
            <a:r>
              <a:rPr sz="1650" dirty="0">
                <a:latin typeface="Arial"/>
                <a:cs typeface="Arial"/>
              </a:rPr>
              <a:t>doenças</a:t>
            </a:r>
            <a:r>
              <a:rPr sz="1650" spc="30" dirty="0">
                <a:latin typeface="Arial"/>
                <a:cs typeface="Arial"/>
              </a:rPr>
              <a:t>  </a:t>
            </a:r>
            <a:r>
              <a:rPr sz="1650" spc="-10" dirty="0">
                <a:latin typeface="Arial"/>
                <a:cs typeface="Arial"/>
              </a:rPr>
              <a:t>respiratórias, </a:t>
            </a:r>
            <a:r>
              <a:rPr sz="1650" dirty="0">
                <a:latin typeface="Arial"/>
                <a:cs typeface="Arial"/>
              </a:rPr>
              <a:t>gastrointestinais,</a:t>
            </a:r>
            <a:r>
              <a:rPr sz="1650" spc="190" dirty="0">
                <a:latin typeface="Arial"/>
                <a:cs typeface="Arial"/>
              </a:rPr>
              <a:t> </a:t>
            </a:r>
            <a:r>
              <a:rPr sz="1650" dirty="0">
                <a:latin typeface="Arial"/>
                <a:cs typeface="Arial"/>
              </a:rPr>
              <a:t>alergias</a:t>
            </a:r>
            <a:r>
              <a:rPr sz="1650" spc="195" dirty="0">
                <a:latin typeface="Arial"/>
                <a:cs typeface="Arial"/>
              </a:rPr>
              <a:t> </a:t>
            </a:r>
            <a:r>
              <a:rPr sz="1650" dirty="0">
                <a:latin typeface="Arial"/>
                <a:cs typeface="Arial"/>
              </a:rPr>
              <a:t>e</a:t>
            </a:r>
            <a:r>
              <a:rPr sz="1650" spc="190" dirty="0">
                <a:latin typeface="Arial"/>
                <a:cs typeface="Arial"/>
              </a:rPr>
              <a:t> </a:t>
            </a:r>
            <a:r>
              <a:rPr sz="1650" dirty="0">
                <a:latin typeface="Arial"/>
                <a:cs typeface="Arial"/>
              </a:rPr>
              <a:t>infecções</a:t>
            </a:r>
            <a:r>
              <a:rPr sz="1650" spc="180" dirty="0">
                <a:latin typeface="Arial"/>
                <a:cs typeface="Arial"/>
              </a:rPr>
              <a:t> </a:t>
            </a:r>
            <a:r>
              <a:rPr sz="1650" dirty="0">
                <a:latin typeface="Arial"/>
                <a:cs typeface="Arial"/>
              </a:rPr>
              <a:t>comuns</a:t>
            </a:r>
            <a:r>
              <a:rPr sz="1650" spc="190" dirty="0">
                <a:latin typeface="Arial"/>
                <a:cs typeface="Arial"/>
              </a:rPr>
              <a:t> </a:t>
            </a:r>
            <a:r>
              <a:rPr sz="1650" dirty="0">
                <a:latin typeface="Arial"/>
                <a:cs typeface="Arial"/>
              </a:rPr>
              <a:t>na</a:t>
            </a:r>
            <a:r>
              <a:rPr sz="1650" spc="175" dirty="0">
                <a:latin typeface="Arial"/>
                <a:cs typeface="Arial"/>
              </a:rPr>
              <a:t> </a:t>
            </a:r>
            <a:r>
              <a:rPr sz="1650" dirty="0">
                <a:latin typeface="Arial"/>
                <a:cs typeface="Arial"/>
              </a:rPr>
              <a:t>infância.</a:t>
            </a:r>
            <a:r>
              <a:rPr sz="1650" spc="185" dirty="0">
                <a:latin typeface="Arial"/>
                <a:cs typeface="Arial"/>
              </a:rPr>
              <a:t> </a:t>
            </a:r>
            <a:r>
              <a:rPr sz="1650" b="1" dirty="0">
                <a:latin typeface="Arial"/>
                <a:cs typeface="Arial"/>
              </a:rPr>
              <a:t>Objetivo</a:t>
            </a:r>
            <a:r>
              <a:rPr sz="1650" dirty="0">
                <a:latin typeface="Arial"/>
                <a:cs typeface="Arial"/>
              </a:rPr>
              <a:t>:</a:t>
            </a:r>
            <a:r>
              <a:rPr sz="1650" spc="185" dirty="0">
                <a:latin typeface="Arial"/>
                <a:cs typeface="Arial"/>
              </a:rPr>
              <a:t> </a:t>
            </a:r>
            <a:r>
              <a:rPr sz="1650" dirty="0">
                <a:latin typeface="Arial"/>
                <a:cs typeface="Arial"/>
              </a:rPr>
              <a:t>Discutir</a:t>
            </a:r>
            <a:r>
              <a:rPr sz="1650" spc="185" dirty="0">
                <a:latin typeface="Arial"/>
                <a:cs typeface="Arial"/>
              </a:rPr>
              <a:t> </a:t>
            </a:r>
            <a:r>
              <a:rPr sz="1650" dirty="0">
                <a:latin typeface="Arial"/>
                <a:cs typeface="Arial"/>
              </a:rPr>
              <a:t>a</a:t>
            </a:r>
            <a:r>
              <a:rPr sz="1650" spc="195" dirty="0">
                <a:latin typeface="Arial"/>
                <a:cs typeface="Arial"/>
              </a:rPr>
              <a:t> </a:t>
            </a:r>
            <a:r>
              <a:rPr sz="1650" dirty="0">
                <a:latin typeface="Arial"/>
                <a:cs typeface="Arial"/>
              </a:rPr>
              <a:t>importância</a:t>
            </a:r>
            <a:r>
              <a:rPr sz="1650" spc="204" dirty="0">
                <a:latin typeface="Arial"/>
                <a:cs typeface="Arial"/>
              </a:rPr>
              <a:t> </a:t>
            </a:r>
            <a:r>
              <a:rPr sz="1650" dirty="0">
                <a:latin typeface="Arial"/>
                <a:cs typeface="Arial"/>
              </a:rPr>
              <a:t>do</a:t>
            </a:r>
            <a:r>
              <a:rPr sz="1650" spc="175" dirty="0">
                <a:latin typeface="Arial"/>
                <a:cs typeface="Arial"/>
              </a:rPr>
              <a:t> </a:t>
            </a:r>
            <a:r>
              <a:rPr sz="1650" dirty="0">
                <a:latin typeface="Arial"/>
                <a:cs typeface="Arial"/>
              </a:rPr>
              <a:t>aleitamento</a:t>
            </a:r>
            <a:r>
              <a:rPr sz="1650" spc="200" dirty="0">
                <a:latin typeface="Arial"/>
                <a:cs typeface="Arial"/>
              </a:rPr>
              <a:t> </a:t>
            </a:r>
            <a:r>
              <a:rPr sz="1650" dirty="0">
                <a:latin typeface="Arial"/>
                <a:cs typeface="Arial"/>
              </a:rPr>
              <a:t>materno</a:t>
            </a:r>
            <a:r>
              <a:rPr sz="1650" spc="210" dirty="0">
                <a:latin typeface="Arial"/>
                <a:cs typeface="Arial"/>
              </a:rPr>
              <a:t> </a:t>
            </a:r>
            <a:r>
              <a:rPr sz="1650" spc="-10" dirty="0">
                <a:latin typeface="Arial"/>
                <a:cs typeface="Arial"/>
              </a:rPr>
              <a:t>exclusivo </a:t>
            </a:r>
            <a:r>
              <a:rPr sz="1650" dirty="0">
                <a:latin typeface="Arial"/>
                <a:cs typeface="Arial"/>
              </a:rPr>
              <a:t>na</a:t>
            </a:r>
            <a:r>
              <a:rPr sz="1650" spc="70" dirty="0">
                <a:latin typeface="Arial"/>
                <a:cs typeface="Arial"/>
              </a:rPr>
              <a:t> </a:t>
            </a:r>
            <a:r>
              <a:rPr sz="1650" dirty="0">
                <a:latin typeface="Arial"/>
                <a:cs typeface="Arial"/>
              </a:rPr>
              <a:t>prevenção</a:t>
            </a:r>
            <a:r>
              <a:rPr sz="1650" spc="100" dirty="0">
                <a:latin typeface="Arial"/>
                <a:cs typeface="Arial"/>
              </a:rPr>
              <a:t> </a:t>
            </a:r>
            <a:r>
              <a:rPr sz="1650" dirty="0">
                <a:latin typeface="Arial"/>
                <a:cs typeface="Arial"/>
              </a:rPr>
              <a:t>de</a:t>
            </a:r>
            <a:r>
              <a:rPr sz="1650" spc="75" dirty="0">
                <a:latin typeface="Arial"/>
                <a:cs typeface="Arial"/>
              </a:rPr>
              <a:t> </a:t>
            </a:r>
            <a:r>
              <a:rPr sz="1650" dirty="0">
                <a:latin typeface="Arial"/>
                <a:cs typeface="Arial"/>
              </a:rPr>
              <a:t>doenças</a:t>
            </a:r>
            <a:r>
              <a:rPr sz="1650" spc="100" dirty="0">
                <a:latin typeface="Arial"/>
                <a:cs typeface="Arial"/>
              </a:rPr>
              <a:t> </a:t>
            </a:r>
            <a:r>
              <a:rPr sz="1650" dirty="0">
                <a:latin typeface="Arial"/>
                <a:cs typeface="Arial"/>
              </a:rPr>
              <a:t>infantis</a:t>
            </a:r>
            <a:r>
              <a:rPr sz="1650" spc="90" dirty="0">
                <a:latin typeface="Arial"/>
                <a:cs typeface="Arial"/>
              </a:rPr>
              <a:t> </a:t>
            </a:r>
            <a:r>
              <a:rPr sz="1650" dirty="0">
                <a:latin typeface="Arial"/>
                <a:cs typeface="Arial"/>
              </a:rPr>
              <a:t>e</a:t>
            </a:r>
            <a:r>
              <a:rPr sz="1650" spc="85" dirty="0">
                <a:latin typeface="Arial"/>
                <a:cs typeface="Arial"/>
              </a:rPr>
              <a:t> </a:t>
            </a:r>
            <a:r>
              <a:rPr sz="1650" dirty="0">
                <a:latin typeface="Arial"/>
                <a:cs typeface="Arial"/>
              </a:rPr>
              <a:t>destacar</a:t>
            </a:r>
            <a:r>
              <a:rPr sz="1650" spc="90" dirty="0">
                <a:latin typeface="Arial"/>
                <a:cs typeface="Arial"/>
              </a:rPr>
              <a:t> </a:t>
            </a:r>
            <a:r>
              <a:rPr sz="1650" dirty="0">
                <a:latin typeface="Arial"/>
                <a:cs typeface="Arial"/>
              </a:rPr>
              <a:t>a</a:t>
            </a:r>
            <a:r>
              <a:rPr sz="1650" spc="85" dirty="0">
                <a:latin typeface="Arial"/>
                <a:cs typeface="Arial"/>
              </a:rPr>
              <a:t> </a:t>
            </a:r>
            <a:r>
              <a:rPr sz="1650" dirty="0">
                <a:latin typeface="Arial"/>
                <a:cs typeface="Arial"/>
              </a:rPr>
              <a:t>atuação</a:t>
            </a:r>
            <a:r>
              <a:rPr sz="1650" spc="90" dirty="0">
                <a:latin typeface="Arial"/>
                <a:cs typeface="Arial"/>
              </a:rPr>
              <a:t> </a:t>
            </a:r>
            <a:r>
              <a:rPr sz="1650" dirty="0">
                <a:latin typeface="Arial"/>
                <a:cs typeface="Arial"/>
              </a:rPr>
              <a:t>da</a:t>
            </a:r>
            <a:r>
              <a:rPr sz="1650" spc="70" dirty="0">
                <a:latin typeface="Arial"/>
                <a:cs typeface="Arial"/>
              </a:rPr>
              <a:t> </a:t>
            </a:r>
            <a:r>
              <a:rPr sz="1650" dirty="0">
                <a:latin typeface="Arial"/>
                <a:cs typeface="Arial"/>
              </a:rPr>
              <a:t>enfermagem</a:t>
            </a:r>
            <a:r>
              <a:rPr sz="1650" spc="110" dirty="0">
                <a:latin typeface="Arial"/>
                <a:cs typeface="Arial"/>
              </a:rPr>
              <a:t> </a:t>
            </a:r>
            <a:r>
              <a:rPr sz="1650" dirty="0">
                <a:latin typeface="Arial"/>
                <a:cs typeface="Arial"/>
              </a:rPr>
              <a:t>na</a:t>
            </a:r>
            <a:r>
              <a:rPr sz="1650" spc="65" dirty="0">
                <a:latin typeface="Arial"/>
                <a:cs typeface="Arial"/>
              </a:rPr>
              <a:t> </a:t>
            </a:r>
            <a:r>
              <a:rPr sz="1650" dirty="0">
                <a:latin typeface="Arial"/>
                <a:cs typeface="Arial"/>
              </a:rPr>
              <a:t>promoção</a:t>
            </a:r>
            <a:r>
              <a:rPr sz="1650" spc="75" dirty="0">
                <a:latin typeface="Arial"/>
                <a:cs typeface="Arial"/>
              </a:rPr>
              <a:t> </a:t>
            </a:r>
            <a:r>
              <a:rPr sz="1650" dirty="0">
                <a:latin typeface="Arial"/>
                <a:cs typeface="Arial"/>
              </a:rPr>
              <a:t>dessa</a:t>
            </a:r>
            <a:r>
              <a:rPr sz="1650" spc="100" dirty="0">
                <a:latin typeface="Arial"/>
                <a:cs typeface="Arial"/>
              </a:rPr>
              <a:t> </a:t>
            </a:r>
            <a:r>
              <a:rPr sz="1650" dirty="0">
                <a:latin typeface="Arial"/>
                <a:cs typeface="Arial"/>
              </a:rPr>
              <a:t>prática.</a:t>
            </a:r>
            <a:r>
              <a:rPr sz="1650" spc="85" dirty="0">
                <a:latin typeface="Arial"/>
                <a:cs typeface="Arial"/>
              </a:rPr>
              <a:t> </a:t>
            </a:r>
            <a:r>
              <a:rPr sz="1650" b="1" dirty="0">
                <a:latin typeface="Arial"/>
                <a:cs typeface="Arial"/>
              </a:rPr>
              <a:t>Método</a:t>
            </a:r>
            <a:r>
              <a:rPr sz="1650" dirty="0">
                <a:latin typeface="Arial"/>
                <a:cs typeface="Arial"/>
              </a:rPr>
              <a:t>:</a:t>
            </a:r>
            <a:r>
              <a:rPr sz="1650" spc="85" dirty="0">
                <a:latin typeface="Arial"/>
                <a:cs typeface="Arial"/>
              </a:rPr>
              <a:t> </a:t>
            </a:r>
            <a:r>
              <a:rPr sz="1650" spc="-10" dirty="0">
                <a:latin typeface="Arial"/>
                <a:cs typeface="Arial"/>
              </a:rPr>
              <a:t>Trata-</a:t>
            </a:r>
            <a:r>
              <a:rPr sz="1650" dirty="0">
                <a:latin typeface="Arial"/>
                <a:cs typeface="Arial"/>
              </a:rPr>
              <a:t>se</a:t>
            </a:r>
            <a:r>
              <a:rPr sz="1650" spc="85" dirty="0">
                <a:latin typeface="Arial"/>
                <a:cs typeface="Arial"/>
              </a:rPr>
              <a:t> </a:t>
            </a:r>
            <a:r>
              <a:rPr sz="1650" dirty="0">
                <a:latin typeface="Arial"/>
                <a:cs typeface="Arial"/>
              </a:rPr>
              <a:t>de</a:t>
            </a:r>
            <a:r>
              <a:rPr sz="1650" spc="70" dirty="0">
                <a:latin typeface="Arial"/>
                <a:cs typeface="Arial"/>
              </a:rPr>
              <a:t> </a:t>
            </a:r>
            <a:r>
              <a:rPr sz="1650" spc="-25" dirty="0">
                <a:latin typeface="Arial"/>
                <a:cs typeface="Arial"/>
              </a:rPr>
              <a:t>uma </a:t>
            </a:r>
            <a:r>
              <a:rPr sz="1650" dirty="0">
                <a:latin typeface="Arial"/>
                <a:cs typeface="Arial"/>
              </a:rPr>
              <a:t>revisão</a:t>
            </a:r>
            <a:r>
              <a:rPr sz="1650" spc="170" dirty="0">
                <a:latin typeface="Arial"/>
                <a:cs typeface="Arial"/>
              </a:rPr>
              <a:t> </a:t>
            </a:r>
            <a:r>
              <a:rPr sz="1650" dirty="0">
                <a:latin typeface="Arial"/>
                <a:cs typeface="Arial"/>
              </a:rPr>
              <a:t>bibliográfica</a:t>
            </a:r>
            <a:r>
              <a:rPr sz="1650" spc="190" dirty="0">
                <a:latin typeface="Arial"/>
                <a:cs typeface="Arial"/>
              </a:rPr>
              <a:t> </a:t>
            </a:r>
            <a:r>
              <a:rPr sz="1650" dirty="0">
                <a:latin typeface="Arial"/>
                <a:cs typeface="Arial"/>
              </a:rPr>
              <a:t>descritiva,</a:t>
            </a:r>
            <a:r>
              <a:rPr sz="1650" spc="170" dirty="0">
                <a:latin typeface="Arial"/>
                <a:cs typeface="Arial"/>
              </a:rPr>
              <a:t> </a:t>
            </a:r>
            <a:r>
              <a:rPr sz="1650" dirty="0">
                <a:latin typeface="Arial"/>
                <a:cs typeface="Arial"/>
              </a:rPr>
              <a:t>realizada</a:t>
            </a:r>
            <a:r>
              <a:rPr sz="1650" spc="175" dirty="0">
                <a:latin typeface="Arial"/>
                <a:cs typeface="Arial"/>
              </a:rPr>
              <a:t> </a:t>
            </a:r>
            <a:r>
              <a:rPr sz="1650" dirty="0">
                <a:latin typeface="Arial"/>
                <a:cs typeface="Arial"/>
              </a:rPr>
              <a:t>por</a:t>
            </a:r>
            <a:r>
              <a:rPr sz="1650" spc="185" dirty="0">
                <a:latin typeface="Arial"/>
                <a:cs typeface="Arial"/>
              </a:rPr>
              <a:t> </a:t>
            </a:r>
            <a:r>
              <a:rPr sz="1650" dirty="0">
                <a:latin typeface="Arial"/>
                <a:cs typeface="Arial"/>
              </a:rPr>
              <a:t>meio</a:t>
            </a:r>
            <a:r>
              <a:rPr sz="1650" spc="180" dirty="0">
                <a:latin typeface="Arial"/>
                <a:cs typeface="Arial"/>
              </a:rPr>
              <a:t> </a:t>
            </a:r>
            <a:r>
              <a:rPr sz="1650" dirty="0">
                <a:latin typeface="Arial"/>
                <a:cs typeface="Arial"/>
              </a:rPr>
              <a:t>da</a:t>
            </a:r>
            <a:r>
              <a:rPr sz="1650" spc="155" dirty="0">
                <a:latin typeface="Arial"/>
                <a:cs typeface="Arial"/>
              </a:rPr>
              <a:t> </a:t>
            </a:r>
            <a:r>
              <a:rPr sz="1650" dirty="0">
                <a:latin typeface="Arial"/>
                <a:cs typeface="Arial"/>
              </a:rPr>
              <a:t>análise</a:t>
            </a:r>
            <a:r>
              <a:rPr sz="1650" spc="190" dirty="0">
                <a:latin typeface="Arial"/>
                <a:cs typeface="Arial"/>
              </a:rPr>
              <a:t> </a:t>
            </a:r>
            <a:r>
              <a:rPr sz="1650" dirty="0">
                <a:latin typeface="Arial"/>
                <a:cs typeface="Arial"/>
              </a:rPr>
              <a:t>de</a:t>
            </a:r>
            <a:r>
              <a:rPr sz="1650" spc="155" dirty="0">
                <a:latin typeface="Arial"/>
                <a:cs typeface="Arial"/>
              </a:rPr>
              <a:t> </a:t>
            </a:r>
            <a:r>
              <a:rPr sz="1650" dirty="0">
                <a:latin typeface="Arial"/>
                <a:cs typeface="Arial"/>
              </a:rPr>
              <a:t>artigos</a:t>
            </a:r>
            <a:r>
              <a:rPr sz="1650" spc="170" dirty="0">
                <a:latin typeface="Arial"/>
                <a:cs typeface="Arial"/>
              </a:rPr>
              <a:t> </a:t>
            </a:r>
            <a:r>
              <a:rPr sz="1650" dirty="0">
                <a:latin typeface="Arial"/>
                <a:cs typeface="Arial"/>
              </a:rPr>
              <a:t>científicos</a:t>
            </a:r>
            <a:r>
              <a:rPr sz="1650" spc="185" dirty="0">
                <a:latin typeface="Arial"/>
                <a:cs typeface="Arial"/>
              </a:rPr>
              <a:t> </a:t>
            </a:r>
            <a:r>
              <a:rPr sz="1650" dirty="0">
                <a:latin typeface="Arial"/>
                <a:cs typeface="Arial"/>
              </a:rPr>
              <a:t>publicados</a:t>
            </a:r>
            <a:r>
              <a:rPr sz="1650" spc="190" dirty="0">
                <a:latin typeface="Arial"/>
                <a:cs typeface="Arial"/>
              </a:rPr>
              <a:t> </a:t>
            </a:r>
            <a:r>
              <a:rPr sz="1650" dirty="0">
                <a:latin typeface="Arial"/>
                <a:cs typeface="Arial"/>
              </a:rPr>
              <a:t>entre</a:t>
            </a:r>
            <a:r>
              <a:rPr sz="1650" spc="160" dirty="0">
                <a:latin typeface="Arial"/>
                <a:cs typeface="Arial"/>
              </a:rPr>
              <a:t> </a:t>
            </a:r>
            <a:r>
              <a:rPr sz="1650" dirty="0">
                <a:latin typeface="Arial"/>
                <a:cs typeface="Arial"/>
              </a:rPr>
              <a:t>2020</a:t>
            </a:r>
            <a:r>
              <a:rPr sz="1650" spc="170" dirty="0">
                <a:latin typeface="Arial"/>
                <a:cs typeface="Arial"/>
              </a:rPr>
              <a:t> </a:t>
            </a:r>
            <a:r>
              <a:rPr sz="1650" dirty="0">
                <a:latin typeface="Arial"/>
                <a:cs typeface="Arial"/>
              </a:rPr>
              <a:t>e</a:t>
            </a:r>
            <a:r>
              <a:rPr sz="1650" spc="170" dirty="0">
                <a:latin typeface="Arial"/>
                <a:cs typeface="Arial"/>
              </a:rPr>
              <a:t> </a:t>
            </a:r>
            <a:r>
              <a:rPr sz="1650" dirty="0">
                <a:latin typeface="Arial"/>
                <a:cs typeface="Arial"/>
              </a:rPr>
              <a:t>2025,</a:t>
            </a:r>
            <a:r>
              <a:rPr sz="1650" spc="170" dirty="0">
                <a:latin typeface="Arial"/>
                <a:cs typeface="Arial"/>
              </a:rPr>
              <a:t> </a:t>
            </a:r>
            <a:r>
              <a:rPr sz="1650" spc="-10" dirty="0">
                <a:latin typeface="Arial"/>
                <a:cs typeface="Arial"/>
              </a:rPr>
              <a:t>disponíveis </a:t>
            </a:r>
            <a:r>
              <a:rPr sz="1650" dirty="0">
                <a:latin typeface="Arial"/>
                <a:cs typeface="Arial"/>
              </a:rPr>
              <a:t>na</a:t>
            </a:r>
            <a:r>
              <a:rPr sz="1650" spc="385" dirty="0">
                <a:latin typeface="Arial"/>
                <a:cs typeface="Arial"/>
              </a:rPr>
              <a:t> </a:t>
            </a:r>
            <a:r>
              <a:rPr sz="1650" dirty="0">
                <a:latin typeface="Arial"/>
                <a:cs typeface="Arial"/>
              </a:rPr>
              <a:t>íntegra,</a:t>
            </a:r>
            <a:r>
              <a:rPr sz="1650" spc="420" dirty="0">
                <a:latin typeface="Arial"/>
                <a:cs typeface="Arial"/>
              </a:rPr>
              <a:t> </a:t>
            </a:r>
            <a:r>
              <a:rPr sz="1650" dirty="0">
                <a:latin typeface="Arial"/>
                <a:cs typeface="Arial"/>
              </a:rPr>
              <a:t>nos</a:t>
            </a:r>
            <a:r>
              <a:rPr sz="1650" spc="415" dirty="0">
                <a:latin typeface="Arial"/>
                <a:cs typeface="Arial"/>
              </a:rPr>
              <a:t> </a:t>
            </a:r>
            <a:r>
              <a:rPr sz="1650" dirty="0">
                <a:latin typeface="Arial"/>
                <a:cs typeface="Arial"/>
              </a:rPr>
              <a:t>idiomas</a:t>
            </a:r>
            <a:r>
              <a:rPr sz="1650" spc="420" dirty="0">
                <a:latin typeface="Arial"/>
                <a:cs typeface="Arial"/>
              </a:rPr>
              <a:t> </a:t>
            </a:r>
            <a:r>
              <a:rPr sz="1650" dirty="0">
                <a:latin typeface="Arial"/>
                <a:cs typeface="Arial"/>
              </a:rPr>
              <a:t>português</a:t>
            </a:r>
            <a:r>
              <a:rPr sz="1650" spc="420" dirty="0">
                <a:latin typeface="Arial"/>
                <a:cs typeface="Arial"/>
              </a:rPr>
              <a:t> </a:t>
            </a:r>
            <a:r>
              <a:rPr sz="1650" dirty="0">
                <a:latin typeface="Arial"/>
                <a:cs typeface="Arial"/>
              </a:rPr>
              <a:t>e</a:t>
            </a:r>
            <a:r>
              <a:rPr sz="1650" spc="400" dirty="0">
                <a:latin typeface="Arial"/>
                <a:cs typeface="Arial"/>
              </a:rPr>
              <a:t> </a:t>
            </a:r>
            <a:r>
              <a:rPr sz="1650" dirty="0">
                <a:latin typeface="Arial"/>
                <a:cs typeface="Arial"/>
              </a:rPr>
              <a:t>inglês,</a:t>
            </a:r>
            <a:r>
              <a:rPr sz="1650" spc="420" dirty="0">
                <a:latin typeface="Arial"/>
                <a:cs typeface="Arial"/>
              </a:rPr>
              <a:t> </a:t>
            </a:r>
            <a:r>
              <a:rPr sz="1650" dirty="0">
                <a:latin typeface="Arial"/>
                <a:cs typeface="Arial"/>
              </a:rPr>
              <a:t>nas</a:t>
            </a:r>
            <a:r>
              <a:rPr sz="1650" spc="415" dirty="0">
                <a:latin typeface="Arial"/>
                <a:cs typeface="Arial"/>
              </a:rPr>
              <a:t> </a:t>
            </a:r>
            <a:r>
              <a:rPr sz="1650" dirty="0">
                <a:latin typeface="Arial"/>
                <a:cs typeface="Arial"/>
              </a:rPr>
              <a:t>bases</a:t>
            </a:r>
            <a:r>
              <a:rPr sz="1650" spc="405" dirty="0">
                <a:latin typeface="Arial"/>
                <a:cs typeface="Arial"/>
              </a:rPr>
              <a:t> </a:t>
            </a:r>
            <a:r>
              <a:rPr sz="1650" dirty="0">
                <a:latin typeface="Arial"/>
                <a:cs typeface="Arial"/>
              </a:rPr>
              <a:t>de</a:t>
            </a:r>
            <a:r>
              <a:rPr sz="1650" spc="390" dirty="0">
                <a:latin typeface="Arial"/>
                <a:cs typeface="Arial"/>
              </a:rPr>
              <a:t> </a:t>
            </a:r>
            <a:r>
              <a:rPr sz="1650" dirty="0">
                <a:latin typeface="Arial"/>
                <a:cs typeface="Arial"/>
              </a:rPr>
              <a:t>dados</a:t>
            </a:r>
            <a:r>
              <a:rPr sz="1650" spc="395" dirty="0">
                <a:latin typeface="Arial"/>
                <a:cs typeface="Arial"/>
              </a:rPr>
              <a:t> </a:t>
            </a:r>
            <a:r>
              <a:rPr sz="1650" dirty="0">
                <a:latin typeface="Arial"/>
                <a:cs typeface="Arial"/>
              </a:rPr>
              <a:t>SciELO</a:t>
            </a:r>
            <a:r>
              <a:rPr sz="1650" spc="415" dirty="0">
                <a:latin typeface="Arial"/>
                <a:cs typeface="Arial"/>
              </a:rPr>
              <a:t> </a:t>
            </a:r>
            <a:r>
              <a:rPr sz="1650" dirty="0">
                <a:latin typeface="Arial"/>
                <a:cs typeface="Arial"/>
              </a:rPr>
              <a:t>e</a:t>
            </a:r>
            <a:r>
              <a:rPr sz="1650" spc="400" dirty="0">
                <a:latin typeface="Arial"/>
                <a:cs typeface="Arial"/>
              </a:rPr>
              <a:t> </a:t>
            </a:r>
            <a:r>
              <a:rPr sz="1650" dirty="0">
                <a:latin typeface="Arial"/>
                <a:cs typeface="Arial"/>
              </a:rPr>
              <a:t>Biblioteca</a:t>
            </a:r>
            <a:r>
              <a:rPr sz="1650" spc="420" dirty="0">
                <a:latin typeface="Arial"/>
                <a:cs typeface="Arial"/>
              </a:rPr>
              <a:t> </a:t>
            </a:r>
            <a:r>
              <a:rPr sz="1650" dirty="0">
                <a:latin typeface="Arial"/>
                <a:cs typeface="Arial"/>
              </a:rPr>
              <a:t>Virtual</a:t>
            </a:r>
            <a:r>
              <a:rPr sz="1650" spc="420" dirty="0">
                <a:latin typeface="Arial"/>
                <a:cs typeface="Arial"/>
              </a:rPr>
              <a:t> </a:t>
            </a:r>
            <a:r>
              <a:rPr sz="1650" dirty="0">
                <a:latin typeface="Arial"/>
                <a:cs typeface="Arial"/>
              </a:rPr>
              <a:t>em</a:t>
            </a:r>
            <a:r>
              <a:rPr sz="1650" spc="385" dirty="0">
                <a:latin typeface="Arial"/>
                <a:cs typeface="Arial"/>
              </a:rPr>
              <a:t> </a:t>
            </a:r>
            <a:r>
              <a:rPr sz="1650" dirty="0">
                <a:latin typeface="Arial"/>
                <a:cs typeface="Arial"/>
              </a:rPr>
              <a:t>Saúde</a:t>
            </a:r>
            <a:r>
              <a:rPr sz="1650" spc="405" dirty="0">
                <a:latin typeface="Arial"/>
                <a:cs typeface="Arial"/>
              </a:rPr>
              <a:t> </a:t>
            </a:r>
            <a:r>
              <a:rPr sz="1650" dirty="0">
                <a:latin typeface="Arial"/>
                <a:cs typeface="Arial"/>
              </a:rPr>
              <a:t>(BVS),</a:t>
            </a:r>
            <a:r>
              <a:rPr sz="1650" spc="400" dirty="0">
                <a:latin typeface="Arial"/>
                <a:cs typeface="Arial"/>
              </a:rPr>
              <a:t> </a:t>
            </a:r>
            <a:r>
              <a:rPr sz="1650" dirty="0">
                <a:latin typeface="Arial"/>
                <a:cs typeface="Arial"/>
              </a:rPr>
              <a:t>além</a:t>
            </a:r>
            <a:r>
              <a:rPr sz="1650" spc="405" dirty="0">
                <a:latin typeface="Arial"/>
                <a:cs typeface="Arial"/>
              </a:rPr>
              <a:t> </a:t>
            </a:r>
            <a:r>
              <a:rPr sz="1650" spc="-25" dirty="0">
                <a:latin typeface="Arial"/>
                <a:cs typeface="Arial"/>
              </a:rPr>
              <a:t>de </a:t>
            </a:r>
            <a:r>
              <a:rPr sz="1650" dirty="0">
                <a:latin typeface="Arial"/>
                <a:cs typeface="Arial"/>
              </a:rPr>
              <a:t>documentos</a:t>
            </a:r>
            <a:r>
              <a:rPr sz="1650" spc="385" dirty="0">
                <a:latin typeface="Arial"/>
                <a:cs typeface="Arial"/>
              </a:rPr>
              <a:t> </a:t>
            </a:r>
            <a:r>
              <a:rPr sz="1650" dirty="0">
                <a:latin typeface="Arial"/>
                <a:cs typeface="Arial"/>
              </a:rPr>
              <a:t>do</a:t>
            </a:r>
            <a:r>
              <a:rPr sz="1650" spc="360" dirty="0">
                <a:latin typeface="Arial"/>
                <a:cs typeface="Arial"/>
              </a:rPr>
              <a:t> </a:t>
            </a:r>
            <a:r>
              <a:rPr sz="1650" dirty="0">
                <a:latin typeface="Arial"/>
                <a:cs typeface="Arial"/>
              </a:rPr>
              <a:t>Ministério</a:t>
            </a:r>
            <a:r>
              <a:rPr sz="1650" spc="365" dirty="0">
                <a:latin typeface="Arial"/>
                <a:cs typeface="Arial"/>
              </a:rPr>
              <a:t> </a:t>
            </a:r>
            <a:r>
              <a:rPr sz="1650" dirty="0">
                <a:latin typeface="Arial"/>
                <a:cs typeface="Arial"/>
              </a:rPr>
              <a:t>da</a:t>
            </a:r>
            <a:r>
              <a:rPr sz="1650" spc="360" dirty="0">
                <a:latin typeface="Arial"/>
                <a:cs typeface="Arial"/>
              </a:rPr>
              <a:t> </a:t>
            </a:r>
            <a:r>
              <a:rPr sz="1650" dirty="0">
                <a:latin typeface="Arial"/>
                <a:cs typeface="Arial"/>
              </a:rPr>
              <a:t>Saúde</a:t>
            </a:r>
            <a:r>
              <a:rPr sz="1650" spc="370" dirty="0">
                <a:latin typeface="Arial"/>
                <a:cs typeface="Arial"/>
              </a:rPr>
              <a:t> </a:t>
            </a:r>
            <a:r>
              <a:rPr sz="1650" dirty="0">
                <a:latin typeface="Arial"/>
                <a:cs typeface="Arial"/>
              </a:rPr>
              <a:t>relacionados</a:t>
            </a:r>
            <a:r>
              <a:rPr sz="1650" spc="380" dirty="0">
                <a:latin typeface="Arial"/>
                <a:cs typeface="Arial"/>
              </a:rPr>
              <a:t> </a:t>
            </a:r>
            <a:r>
              <a:rPr sz="1650" dirty="0">
                <a:latin typeface="Arial"/>
                <a:cs typeface="Arial"/>
              </a:rPr>
              <a:t>ao</a:t>
            </a:r>
            <a:r>
              <a:rPr sz="1650" spc="355" dirty="0">
                <a:latin typeface="Arial"/>
                <a:cs typeface="Arial"/>
              </a:rPr>
              <a:t> </a:t>
            </a:r>
            <a:r>
              <a:rPr sz="1650" dirty="0">
                <a:latin typeface="Arial"/>
                <a:cs typeface="Arial"/>
              </a:rPr>
              <a:t>tema.</a:t>
            </a:r>
            <a:r>
              <a:rPr sz="1650" spc="370" dirty="0">
                <a:latin typeface="Arial"/>
                <a:cs typeface="Arial"/>
              </a:rPr>
              <a:t> </a:t>
            </a:r>
            <a:r>
              <a:rPr sz="1650" dirty="0">
                <a:latin typeface="Arial"/>
                <a:cs typeface="Arial"/>
              </a:rPr>
              <a:t>Foram</a:t>
            </a:r>
            <a:r>
              <a:rPr sz="1650" spc="360" dirty="0">
                <a:latin typeface="Arial"/>
                <a:cs typeface="Arial"/>
              </a:rPr>
              <a:t> </a:t>
            </a:r>
            <a:r>
              <a:rPr sz="1650" dirty="0">
                <a:latin typeface="Arial"/>
                <a:cs typeface="Arial"/>
              </a:rPr>
              <a:t>incluídos</a:t>
            </a:r>
            <a:r>
              <a:rPr sz="1650" spc="385" dirty="0">
                <a:latin typeface="Arial"/>
                <a:cs typeface="Arial"/>
              </a:rPr>
              <a:t> </a:t>
            </a:r>
            <a:r>
              <a:rPr sz="1650" dirty="0">
                <a:latin typeface="Arial"/>
                <a:cs typeface="Arial"/>
              </a:rPr>
              <a:t>estudos</a:t>
            </a:r>
            <a:r>
              <a:rPr sz="1650" spc="370" dirty="0">
                <a:latin typeface="Arial"/>
                <a:cs typeface="Arial"/>
              </a:rPr>
              <a:t> </a:t>
            </a:r>
            <a:r>
              <a:rPr sz="1650" dirty="0">
                <a:latin typeface="Arial"/>
                <a:cs typeface="Arial"/>
              </a:rPr>
              <a:t>relacionados</a:t>
            </a:r>
            <a:r>
              <a:rPr sz="1650" spc="380" dirty="0">
                <a:latin typeface="Arial"/>
                <a:cs typeface="Arial"/>
              </a:rPr>
              <a:t> </a:t>
            </a:r>
            <a:r>
              <a:rPr sz="1650" dirty="0">
                <a:latin typeface="Arial"/>
                <a:cs typeface="Arial"/>
              </a:rPr>
              <a:t>ao</a:t>
            </a:r>
            <a:r>
              <a:rPr sz="1650" spc="355" dirty="0">
                <a:latin typeface="Arial"/>
                <a:cs typeface="Arial"/>
              </a:rPr>
              <a:t> </a:t>
            </a:r>
            <a:r>
              <a:rPr sz="1650" dirty="0">
                <a:latin typeface="Arial"/>
                <a:cs typeface="Arial"/>
              </a:rPr>
              <a:t>aleitamento</a:t>
            </a:r>
            <a:r>
              <a:rPr sz="1650" spc="385" dirty="0">
                <a:latin typeface="Arial"/>
                <a:cs typeface="Arial"/>
              </a:rPr>
              <a:t> </a:t>
            </a:r>
            <a:r>
              <a:rPr sz="1650" spc="-10" dirty="0">
                <a:latin typeface="Arial"/>
                <a:cs typeface="Arial"/>
              </a:rPr>
              <a:t>materno </a:t>
            </a:r>
            <a:r>
              <a:rPr sz="1650" dirty="0">
                <a:latin typeface="Arial"/>
                <a:cs typeface="Arial"/>
              </a:rPr>
              <a:t>exclusivo</a:t>
            </a:r>
            <a:r>
              <a:rPr sz="1650" spc="245" dirty="0">
                <a:latin typeface="Arial"/>
                <a:cs typeface="Arial"/>
              </a:rPr>
              <a:t> </a:t>
            </a:r>
            <a:r>
              <a:rPr sz="1650" dirty="0">
                <a:latin typeface="Arial"/>
                <a:cs typeface="Arial"/>
              </a:rPr>
              <a:t>e</a:t>
            </a:r>
            <a:r>
              <a:rPr sz="1650" spc="245" dirty="0">
                <a:latin typeface="Arial"/>
                <a:cs typeface="Arial"/>
              </a:rPr>
              <a:t> </a:t>
            </a:r>
            <a:r>
              <a:rPr sz="1650" dirty="0">
                <a:latin typeface="Arial"/>
                <a:cs typeface="Arial"/>
              </a:rPr>
              <a:t>à</a:t>
            </a:r>
            <a:r>
              <a:rPr sz="1650" spc="245" dirty="0">
                <a:latin typeface="Arial"/>
                <a:cs typeface="Arial"/>
              </a:rPr>
              <a:t> </a:t>
            </a:r>
            <a:r>
              <a:rPr sz="1650" dirty="0">
                <a:latin typeface="Arial"/>
                <a:cs typeface="Arial"/>
              </a:rPr>
              <a:t>atuação</a:t>
            </a:r>
            <a:r>
              <a:rPr sz="1650" spc="250" dirty="0">
                <a:latin typeface="Arial"/>
                <a:cs typeface="Arial"/>
              </a:rPr>
              <a:t> </a:t>
            </a:r>
            <a:r>
              <a:rPr sz="1650" dirty="0">
                <a:latin typeface="Arial"/>
                <a:cs typeface="Arial"/>
              </a:rPr>
              <a:t>da</a:t>
            </a:r>
            <a:r>
              <a:rPr sz="1650" spc="235" dirty="0">
                <a:latin typeface="Arial"/>
                <a:cs typeface="Arial"/>
              </a:rPr>
              <a:t> </a:t>
            </a:r>
            <a:r>
              <a:rPr sz="1650" dirty="0">
                <a:latin typeface="Arial"/>
                <a:cs typeface="Arial"/>
              </a:rPr>
              <a:t>enfermagem</a:t>
            </a:r>
            <a:r>
              <a:rPr sz="1650" spc="265" dirty="0">
                <a:latin typeface="Arial"/>
                <a:cs typeface="Arial"/>
              </a:rPr>
              <a:t> </a:t>
            </a:r>
            <a:r>
              <a:rPr sz="1650" dirty="0">
                <a:latin typeface="Arial"/>
                <a:cs typeface="Arial"/>
              </a:rPr>
              <a:t>no</a:t>
            </a:r>
            <a:r>
              <a:rPr sz="1650" spc="235" dirty="0">
                <a:latin typeface="Arial"/>
                <a:cs typeface="Arial"/>
              </a:rPr>
              <a:t> </a:t>
            </a:r>
            <a:r>
              <a:rPr sz="1650" dirty="0">
                <a:latin typeface="Arial"/>
                <a:cs typeface="Arial"/>
              </a:rPr>
              <a:t>incentivo</a:t>
            </a:r>
            <a:r>
              <a:rPr sz="1650" spc="250" dirty="0">
                <a:latin typeface="Arial"/>
                <a:cs typeface="Arial"/>
              </a:rPr>
              <a:t> </a:t>
            </a:r>
            <a:r>
              <a:rPr sz="1650" dirty="0">
                <a:latin typeface="Arial"/>
                <a:cs typeface="Arial"/>
              </a:rPr>
              <a:t>à</a:t>
            </a:r>
            <a:r>
              <a:rPr sz="1650" spc="245" dirty="0">
                <a:latin typeface="Arial"/>
                <a:cs typeface="Arial"/>
              </a:rPr>
              <a:t> </a:t>
            </a:r>
            <a:r>
              <a:rPr sz="1650" dirty="0">
                <a:latin typeface="Arial"/>
                <a:cs typeface="Arial"/>
              </a:rPr>
              <a:t>amamentação.</a:t>
            </a:r>
            <a:r>
              <a:rPr sz="1650" spc="250" dirty="0">
                <a:latin typeface="Arial"/>
                <a:cs typeface="Arial"/>
              </a:rPr>
              <a:t> </a:t>
            </a:r>
            <a:r>
              <a:rPr sz="1650" b="1" dirty="0">
                <a:latin typeface="Arial"/>
                <a:cs typeface="Arial"/>
              </a:rPr>
              <a:t>Resultados</a:t>
            </a:r>
            <a:r>
              <a:rPr sz="1650" dirty="0">
                <a:latin typeface="Arial"/>
                <a:cs typeface="Arial"/>
              </a:rPr>
              <a:t>:</a:t>
            </a:r>
            <a:r>
              <a:rPr sz="1650" spc="250" dirty="0">
                <a:latin typeface="Arial"/>
                <a:cs typeface="Arial"/>
              </a:rPr>
              <a:t> </a:t>
            </a:r>
            <a:r>
              <a:rPr sz="1650" dirty="0">
                <a:latin typeface="Arial"/>
                <a:cs typeface="Arial"/>
              </a:rPr>
              <a:t>Os</a:t>
            </a:r>
            <a:r>
              <a:rPr sz="1650" spc="260" dirty="0">
                <a:latin typeface="Arial"/>
                <a:cs typeface="Arial"/>
              </a:rPr>
              <a:t> </a:t>
            </a:r>
            <a:r>
              <a:rPr sz="1650" dirty="0">
                <a:latin typeface="Arial"/>
                <a:cs typeface="Arial"/>
              </a:rPr>
              <a:t>estudos</a:t>
            </a:r>
            <a:r>
              <a:rPr sz="1650" spc="260" dirty="0">
                <a:latin typeface="Arial"/>
                <a:cs typeface="Arial"/>
              </a:rPr>
              <a:t> </a:t>
            </a:r>
            <a:r>
              <a:rPr sz="1650" dirty="0">
                <a:latin typeface="Arial"/>
                <a:cs typeface="Arial"/>
              </a:rPr>
              <a:t>analisados</a:t>
            </a:r>
            <a:r>
              <a:rPr sz="1650" spc="270" dirty="0">
                <a:latin typeface="Arial"/>
                <a:cs typeface="Arial"/>
              </a:rPr>
              <a:t> </a:t>
            </a:r>
            <a:r>
              <a:rPr sz="1650" dirty="0">
                <a:latin typeface="Arial"/>
                <a:cs typeface="Arial"/>
              </a:rPr>
              <a:t>evidenciaram</a:t>
            </a:r>
            <a:r>
              <a:rPr sz="1650" spc="270" dirty="0">
                <a:latin typeface="Arial"/>
                <a:cs typeface="Arial"/>
              </a:rPr>
              <a:t> </a:t>
            </a:r>
            <a:r>
              <a:rPr sz="1650" spc="-25" dirty="0">
                <a:latin typeface="Arial"/>
                <a:cs typeface="Arial"/>
              </a:rPr>
              <a:t>que </a:t>
            </a:r>
            <a:r>
              <a:rPr sz="1650" dirty="0">
                <a:latin typeface="Arial"/>
                <a:cs typeface="Arial"/>
              </a:rPr>
              <a:t>crianças</a:t>
            </a:r>
            <a:r>
              <a:rPr sz="1650" spc="320" dirty="0">
                <a:latin typeface="Arial"/>
                <a:cs typeface="Arial"/>
              </a:rPr>
              <a:t> </a:t>
            </a:r>
            <a:r>
              <a:rPr sz="1650" dirty="0">
                <a:latin typeface="Arial"/>
                <a:cs typeface="Arial"/>
              </a:rPr>
              <a:t>alimentadas</a:t>
            </a:r>
            <a:r>
              <a:rPr sz="1650" spc="330" dirty="0">
                <a:latin typeface="Arial"/>
                <a:cs typeface="Arial"/>
              </a:rPr>
              <a:t> </a:t>
            </a:r>
            <a:r>
              <a:rPr sz="1650" dirty="0">
                <a:latin typeface="Arial"/>
                <a:cs typeface="Arial"/>
              </a:rPr>
              <a:t>exclusivamente</a:t>
            </a:r>
            <a:r>
              <a:rPr sz="1650" spc="340" dirty="0">
                <a:latin typeface="Arial"/>
                <a:cs typeface="Arial"/>
              </a:rPr>
              <a:t> </a:t>
            </a:r>
            <a:r>
              <a:rPr sz="1650" dirty="0">
                <a:latin typeface="Arial"/>
                <a:cs typeface="Arial"/>
              </a:rPr>
              <a:t>com</a:t>
            </a:r>
            <a:r>
              <a:rPr sz="1650" spc="325" dirty="0">
                <a:latin typeface="Arial"/>
                <a:cs typeface="Arial"/>
              </a:rPr>
              <a:t> </a:t>
            </a:r>
            <a:r>
              <a:rPr sz="1650" dirty="0">
                <a:latin typeface="Arial"/>
                <a:cs typeface="Arial"/>
              </a:rPr>
              <a:t>leite</a:t>
            </a:r>
            <a:r>
              <a:rPr sz="1650" spc="340" dirty="0">
                <a:latin typeface="Arial"/>
                <a:cs typeface="Arial"/>
              </a:rPr>
              <a:t> </a:t>
            </a:r>
            <a:r>
              <a:rPr sz="1650" dirty="0">
                <a:latin typeface="Arial"/>
                <a:cs typeface="Arial"/>
              </a:rPr>
              <a:t>materno</a:t>
            </a:r>
            <a:r>
              <a:rPr sz="1650" spc="345" dirty="0">
                <a:latin typeface="Arial"/>
                <a:cs typeface="Arial"/>
              </a:rPr>
              <a:t> </a:t>
            </a:r>
            <a:r>
              <a:rPr sz="1650" dirty="0">
                <a:latin typeface="Arial"/>
                <a:cs typeface="Arial"/>
              </a:rPr>
              <a:t>apresentam</a:t>
            </a:r>
            <a:r>
              <a:rPr sz="1650" spc="345" dirty="0">
                <a:latin typeface="Arial"/>
                <a:cs typeface="Arial"/>
              </a:rPr>
              <a:t> </a:t>
            </a:r>
            <a:r>
              <a:rPr sz="1650" dirty="0">
                <a:latin typeface="Arial"/>
                <a:cs typeface="Arial"/>
              </a:rPr>
              <a:t>menor</a:t>
            </a:r>
            <a:r>
              <a:rPr sz="1650" spc="335" dirty="0">
                <a:latin typeface="Arial"/>
                <a:cs typeface="Arial"/>
              </a:rPr>
              <a:t> </a:t>
            </a:r>
            <a:r>
              <a:rPr sz="1650" dirty="0">
                <a:latin typeface="Arial"/>
                <a:cs typeface="Arial"/>
              </a:rPr>
              <a:t>incidência</a:t>
            </a:r>
            <a:r>
              <a:rPr sz="1650" spc="330" dirty="0">
                <a:latin typeface="Arial"/>
                <a:cs typeface="Arial"/>
              </a:rPr>
              <a:t> </a:t>
            </a:r>
            <a:r>
              <a:rPr sz="1650" dirty="0">
                <a:latin typeface="Arial"/>
                <a:cs typeface="Arial"/>
              </a:rPr>
              <a:t>de</a:t>
            </a:r>
            <a:r>
              <a:rPr sz="1650" spc="315" dirty="0">
                <a:latin typeface="Arial"/>
                <a:cs typeface="Arial"/>
              </a:rPr>
              <a:t> </a:t>
            </a:r>
            <a:r>
              <a:rPr sz="1650" dirty="0">
                <a:latin typeface="Arial"/>
                <a:cs typeface="Arial"/>
              </a:rPr>
              <a:t>doenças</a:t>
            </a:r>
            <a:r>
              <a:rPr sz="1650" spc="355" dirty="0">
                <a:latin typeface="Arial"/>
                <a:cs typeface="Arial"/>
              </a:rPr>
              <a:t> </a:t>
            </a:r>
            <a:r>
              <a:rPr sz="1650" dirty="0">
                <a:latin typeface="Arial"/>
                <a:cs typeface="Arial"/>
              </a:rPr>
              <a:t>infecciosas,</a:t>
            </a:r>
            <a:r>
              <a:rPr sz="1650" spc="350" dirty="0">
                <a:latin typeface="Arial"/>
                <a:cs typeface="Arial"/>
              </a:rPr>
              <a:t> </a:t>
            </a:r>
            <a:r>
              <a:rPr sz="1650" spc="-10" dirty="0">
                <a:latin typeface="Arial"/>
                <a:cs typeface="Arial"/>
              </a:rPr>
              <a:t>internações </a:t>
            </a:r>
            <a:r>
              <a:rPr sz="1650" dirty="0">
                <a:latin typeface="Arial"/>
                <a:cs typeface="Arial"/>
              </a:rPr>
              <a:t>hospitalares</a:t>
            </a:r>
            <a:r>
              <a:rPr sz="1650" spc="90" dirty="0">
                <a:latin typeface="Arial"/>
                <a:cs typeface="Arial"/>
              </a:rPr>
              <a:t> </a:t>
            </a:r>
            <a:r>
              <a:rPr sz="1650" dirty="0">
                <a:latin typeface="Arial"/>
                <a:cs typeface="Arial"/>
              </a:rPr>
              <a:t>e</a:t>
            </a:r>
            <a:r>
              <a:rPr sz="1650" spc="90" dirty="0">
                <a:latin typeface="Arial"/>
                <a:cs typeface="Arial"/>
              </a:rPr>
              <a:t> </a:t>
            </a:r>
            <a:r>
              <a:rPr sz="1650" dirty="0">
                <a:latin typeface="Arial"/>
                <a:cs typeface="Arial"/>
              </a:rPr>
              <a:t>mortalidade</a:t>
            </a:r>
            <a:r>
              <a:rPr sz="1650" spc="105" dirty="0">
                <a:latin typeface="Arial"/>
                <a:cs typeface="Arial"/>
              </a:rPr>
              <a:t> </a:t>
            </a:r>
            <a:r>
              <a:rPr sz="1650" dirty="0">
                <a:latin typeface="Arial"/>
                <a:cs typeface="Arial"/>
              </a:rPr>
              <a:t>infantil.</a:t>
            </a:r>
            <a:r>
              <a:rPr sz="1650" spc="90" dirty="0">
                <a:latin typeface="Arial"/>
                <a:cs typeface="Arial"/>
              </a:rPr>
              <a:t> </a:t>
            </a:r>
            <a:r>
              <a:rPr sz="1650" dirty="0">
                <a:latin typeface="Arial"/>
                <a:cs typeface="Arial"/>
              </a:rPr>
              <a:t>Observou-se</a:t>
            </a:r>
            <a:r>
              <a:rPr sz="1650" spc="90" dirty="0">
                <a:latin typeface="Arial"/>
                <a:cs typeface="Arial"/>
              </a:rPr>
              <a:t> </a:t>
            </a:r>
            <a:r>
              <a:rPr sz="1650" dirty="0">
                <a:latin typeface="Arial"/>
                <a:cs typeface="Arial"/>
              </a:rPr>
              <a:t>também</a:t>
            </a:r>
            <a:r>
              <a:rPr sz="1650" spc="110" dirty="0">
                <a:latin typeface="Arial"/>
                <a:cs typeface="Arial"/>
              </a:rPr>
              <a:t> </a:t>
            </a:r>
            <a:r>
              <a:rPr sz="1650" dirty="0">
                <a:latin typeface="Arial"/>
                <a:cs typeface="Arial"/>
              </a:rPr>
              <a:t>que</a:t>
            </a:r>
            <a:r>
              <a:rPr sz="1650" spc="100" dirty="0">
                <a:latin typeface="Arial"/>
                <a:cs typeface="Arial"/>
              </a:rPr>
              <a:t> </a:t>
            </a:r>
            <a:r>
              <a:rPr sz="1650" dirty="0">
                <a:latin typeface="Arial"/>
                <a:cs typeface="Arial"/>
              </a:rPr>
              <a:t>o</a:t>
            </a:r>
            <a:r>
              <a:rPr sz="1650" spc="95" dirty="0">
                <a:latin typeface="Arial"/>
                <a:cs typeface="Arial"/>
              </a:rPr>
              <a:t> </a:t>
            </a:r>
            <a:r>
              <a:rPr sz="1650" dirty="0">
                <a:latin typeface="Arial"/>
                <a:cs typeface="Arial"/>
              </a:rPr>
              <a:t>acompanhamento</a:t>
            </a:r>
            <a:r>
              <a:rPr sz="1650" spc="114" dirty="0">
                <a:latin typeface="Arial"/>
                <a:cs typeface="Arial"/>
              </a:rPr>
              <a:t> </a:t>
            </a:r>
            <a:r>
              <a:rPr sz="1650" dirty="0">
                <a:latin typeface="Arial"/>
                <a:cs typeface="Arial"/>
              </a:rPr>
              <a:t>realizado</a:t>
            </a:r>
            <a:r>
              <a:rPr sz="1650" spc="105" dirty="0">
                <a:latin typeface="Arial"/>
                <a:cs typeface="Arial"/>
              </a:rPr>
              <a:t> </a:t>
            </a:r>
            <a:r>
              <a:rPr sz="1650" dirty="0">
                <a:latin typeface="Arial"/>
                <a:cs typeface="Arial"/>
              </a:rPr>
              <a:t>pelos</a:t>
            </a:r>
            <a:r>
              <a:rPr sz="1650" spc="80" dirty="0">
                <a:latin typeface="Arial"/>
                <a:cs typeface="Arial"/>
              </a:rPr>
              <a:t> </a:t>
            </a:r>
            <a:r>
              <a:rPr sz="1650" dirty="0">
                <a:latin typeface="Arial"/>
                <a:cs typeface="Arial"/>
              </a:rPr>
              <a:t>profissionais</a:t>
            </a:r>
            <a:r>
              <a:rPr sz="1650" spc="95" dirty="0">
                <a:latin typeface="Arial"/>
                <a:cs typeface="Arial"/>
              </a:rPr>
              <a:t> </a:t>
            </a:r>
            <a:r>
              <a:rPr sz="1650" dirty="0">
                <a:latin typeface="Arial"/>
                <a:cs typeface="Arial"/>
              </a:rPr>
              <a:t>de</a:t>
            </a:r>
            <a:r>
              <a:rPr sz="1650" spc="75" dirty="0">
                <a:latin typeface="Arial"/>
                <a:cs typeface="Arial"/>
              </a:rPr>
              <a:t> </a:t>
            </a:r>
            <a:r>
              <a:rPr sz="1650" spc="-10" dirty="0">
                <a:latin typeface="Arial"/>
                <a:cs typeface="Arial"/>
              </a:rPr>
              <a:t>enfermagem </a:t>
            </a:r>
            <a:r>
              <a:rPr sz="1650" dirty="0">
                <a:latin typeface="Arial"/>
                <a:cs typeface="Arial"/>
              </a:rPr>
              <a:t>durante</a:t>
            </a:r>
            <a:r>
              <a:rPr sz="1650" spc="229" dirty="0">
                <a:latin typeface="Arial"/>
                <a:cs typeface="Arial"/>
              </a:rPr>
              <a:t> </a:t>
            </a:r>
            <a:r>
              <a:rPr sz="1650" dirty="0">
                <a:latin typeface="Arial"/>
                <a:cs typeface="Arial"/>
              </a:rPr>
              <a:t>o</a:t>
            </a:r>
            <a:r>
              <a:rPr sz="1650" spc="225" dirty="0">
                <a:latin typeface="Arial"/>
                <a:cs typeface="Arial"/>
              </a:rPr>
              <a:t> </a:t>
            </a:r>
            <a:r>
              <a:rPr sz="1650" dirty="0">
                <a:latin typeface="Arial"/>
                <a:cs typeface="Arial"/>
              </a:rPr>
              <a:t>pré-natal,</a:t>
            </a:r>
            <a:r>
              <a:rPr sz="1650" spc="229" dirty="0">
                <a:latin typeface="Arial"/>
                <a:cs typeface="Arial"/>
              </a:rPr>
              <a:t> </a:t>
            </a:r>
            <a:r>
              <a:rPr sz="1650" dirty="0">
                <a:latin typeface="Arial"/>
                <a:cs typeface="Arial"/>
              </a:rPr>
              <a:t>parto</a:t>
            </a:r>
            <a:r>
              <a:rPr sz="1650" spc="215" dirty="0">
                <a:latin typeface="Arial"/>
                <a:cs typeface="Arial"/>
              </a:rPr>
              <a:t> </a:t>
            </a:r>
            <a:r>
              <a:rPr sz="1650" dirty="0">
                <a:latin typeface="Arial"/>
                <a:cs typeface="Arial"/>
              </a:rPr>
              <a:t>e</a:t>
            </a:r>
            <a:r>
              <a:rPr sz="1650" spc="225" dirty="0">
                <a:latin typeface="Arial"/>
                <a:cs typeface="Arial"/>
              </a:rPr>
              <a:t> </a:t>
            </a:r>
            <a:r>
              <a:rPr sz="1650" dirty="0">
                <a:latin typeface="Arial"/>
                <a:cs typeface="Arial"/>
              </a:rPr>
              <a:t>puerpério</a:t>
            </a:r>
            <a:r>
              <a:rPr sz="1650" spc="229" dirty="0">
                <a:latin typeface="Arial"/>
                <a:cs typeface="Arial"/>
              </a:rPr>
              <a:t> </a:t>
            </a:r>
            <a:r>
              <a:rPr sz="1650" dirty="0">
                <a:latin typeface="Arial"/>
                <a:cs typeface="Arial"/>
              </a:rPr>
              <a:t>contribui</a:t>
            </a:r>
            <a:r>
              <a:rPr sz="1650" spc="220" dirty="0">
                <a:latin typeface="Arial"/>
                <a:cs typeface="Arial"/>
              </a:rPr>
              <a:t> </a:t>
            </a:r>
            <a:r>
              <a:rPr sz="1650" dirty="0">
                <a:latin typeface="Arial"/>
                <a:cs typeface="Arial"/>
              </a:rPr>
              <a:t>significativamente</a:t>
            </a:r>
            <a:r>
              <a:rPr sz="1650" spc="229" dirty="0">
                <a:latin typeface="Arial"/>
                <a:cs typeface="Arial"/>
              </a:rPr>
              <a:t> </a:t>
            </a:r>
            <a:r>
              <a:rPr sz="1650" dirty="0">
                <a:latin typeface="Arial"/>
                <a:cs typeface="Arial"/>
              </a:rPr>
              <a:t>para</a:t>
            </a:r>
            <a:r>
              <a:rPr sz="1650" spc="240" dirty="0">
                <a:latin typeface="Arial"/>
                <a:cs typeface="Arial"/>
              </a:rPr>
              <a:t> </a:t>
            </a:r>
            <a:r>
              <a:rPr sz="1650" dirty="0">
                <a:latin typeface="Arial"/>
                <a:cs typeface="Arial"/>
              </a:rPr>
              <a:t>o</a:t>
            </a:r>
            <a:r>
              <a:rPr sz="1650" spc="225" dirty="0">
                <a:latin typeface="Arial"/>
                <a:cs typeface="Arial"/>
              </a:rPr>
              <a:t> </a:t>
            </a:r>
            <a:r>
              <a:rPr sz="1650" dirty="0">
                <a:latin typeface="Arial"/>
                <a:cs typeface="Arial"/>
              </a:rPr>
              <a:t>aumento</a:t>
            </a:r>
            <a:r>
              <a:rPr sz="1650" spc="229" dirty="0">
                <a:latin typeface="Arial"/>
                <a:cs typeface="Arial"/>
              </a:rPr>
              <a:t> </a:t>
            </a:r>
            <a:r>
              <a:rPr sz="1650" dirty="0">
                <a:latin typeface="Arial"/>
                <a:cs typeface="Arial"/>
              </a:rPr>
              <a:t>das</a:t>
            </a:r>
            <a:r>
              <a:rPr sz="1650" spc="235" dirty="0">
                <a:latin typeface="Arial"/>
                <a:cs typeface="Arial"/>
              </a:rPr>
              <a:t> </a:t>
            </a:r>
            <a:r>
              <a:rPr sz="1650" dirty="0">
                <a:latin typeface="Arial"/>
                <a:cs typeface="Arial"/>
              </a:rPr>
              <a:t>taxas</a:t>
            </a:r>
            <a:r>
              <a:rPr sz="1650" spc="215" dirty="0">
                <a:latin typeface="Arial"/>
                <a:cs typeface="Arial"/>
              </a:rPr>
              <a:t> </a:t>
            </a:r>
            <a:r>
              <a:rPr sz="1650" dirty="0">
                <a:latin typeface="Arial"/>
                <a:cs typeface="Arial"/>
              </a:rPr>
              <a:t>de</a:t>
            </a:r>
            <a:r>
              <a:rPr sz="1650" spc="215" dirty="0">
                <a:latin typeface="Arial"/>
                <a:cs typeface="Arial"/>
              </a:rPr>
              <a:t> </a:t>
            </a:r>
            <a:r>
              <a:rPr sz="1650" dirty="0" err="1">
                <a:latin typeface="Arial"/>
                <a:cs typeface="Arial"/>
              </a:rPr>
              <a:t>amamentação</a:t>
            </a:r>
            <a:r>
              <a:rPr sz="1650" spc="245" dirty="0">
                <a:latin typeface="Arial"/>
                <a:cs typeface="Arial"/>
              </a:rPr>
              <a:t> </a:t>
            </a:r>
            <a:r>
              <a:rPr sz="1650" dirty="0">
                <a:latin typeface="Arial"/>
                <a:cs typeface="Arial"/>
              </a:rPr>
              <a:t>ex</a:t>
            </a:r>
            <a:r>
              <a:rPr lang="pt-BR" sz="1650" dirty="0">
                <a:latin typeface="Arial"/>
                <a:cs typeface="Arial"/>
              </a:rPr>
              <a:t>c</a:t>
            </a:r>
            <a:r>
              <a:rPr sz="1650" dirty="0" err="1">
                <a:latin typeface="Arial"/>
                <a:cs typeface="Arial"/>
              </a:rPr>
              <a:t>lusiva</a:t>
            </a:r>
            <a:r>
              <a:rPr lang="pt-BR" sz="1650" dirty="0">
                <a:latin typeface="Arial"/>
                <a:cs typeface="Arial"/>
              </a:rPr>
              <a:t> ( Souza </a:t>
            </a:r>
            <a:r>
              <a:rPr lang="pt-BR" sz="1650" i="1" dirty="0">
                <a:latin typeface="Arial"/>
                <a:cs typeface="Arial"/>
              </a:rPr>
              <a:t>et al</a:t>
            </a:r>
            <a:r>
              <a:rPr lang="pt-BR" sz="1650" dirty="0">
                <a:latin typeface="Arial"/>
                <a:cs typeface="Arial"/>
              </a:rPr>
              <a:t>., 2022)</a:t>
            </a:r>
            <a:r>
              <a:rPr sz="1650" dirty="0">
                <a:latin typeface="Arial"/>
                <a:cs typeface="Arial"/>
              </a:rPr>
              <a:t>.</a:t>
            </a:r>
            <a:r>
              <a:rPr sz="1650" spc="225" dirty="0">
                <a:latin typeface="Arial"/>
                <a:cs typeface="Arial"/>
              </a:rPr>
              <a:t> </a:t>
            </a:r>
            <a:r>
              <a:rPr sz="1650" spc="-25" dirty="0">
                <a:latin typeface="Arial"/>
                <a:cs typeface="Arial"/>
              </a:rPr>
              <a:t>As </a:t>
            </a:r>
            <a:r>
              <a:rPr sz="1650" dirty="0">
                <a:latin typeface="Arial"/>
                <a:cs typeface="Arial"/>
              </a:rPr>
              <a:t>orientações</a:t>
            </a:r>
            <a:r>
              <a:rPr sz="1650" spc="310" dirty="0">
                <a:latin typeface="Arial"/>
                <a:cs typeface="Arial"/>
              </a:rPr>
              <a:t> </a:t>
            </a:r>
            <a:r>
              <a:rPr sz="1650" dirty="0">
                <a:latin typeface="Arial"/>
                <a:cs typeface="Arial"/>
              </a:rPr>
              <a:t>sobre</a:t>
            </a:r>
            <a:r>
              <a:rPr sz="1650" spc="315" dirty="0">
                <a:latin typeface="Arial"/>
                <a:cs typeface="Arial"/>
              </a:rPr>
              <a:t> </a:t>
            </a:r>
            <a:r>
              <a:rPr sz="1650" dirty="0">
                <a:latin typeface="Arial"/>
                <a:cs typeface="Arial"/>
              </a:rPr>
              <a:t>pega</a:t>
            </a:r>
            <a:r>
              <a:rPr sz="1650" spc="310" dirty="0">
                <a:latin typeface="Arial"/>
                <a:cs typeface="Arial"/>
              </a:rPr>
              <a:t> </a:t>
            </a:r>
            <a:r>
              <a:rPr sz="1650" dirty="0">
                <a:latin typeface="Arial"/>
                <a:cs typeface="Arial"/>
              </a:rPr>
              <a:t>correta,</a:t>
            </a:r>
            <a:r>
              <a:rPr sz="1650" spc="325" dirty="0">
                <a:latin typeface="Arial"/>
                <a:cs typeface="Arial"/>
              </a:rPr>
              <a:t> </a:t>
            </a:r>
            <a:r>
              <a:rPr sz="1650" dirty="0">
                <a:latin typeface="Arial"/>
                <a:cs typeface="Arial"/>
              </a:rPr>
              <a:t>posição</a:t>
            </a:r>
            <a:r>
              <a:rPr sz="1650" spc="295" dirty="0">
                <a:latin typeface="Arial"/>
                <a:cs typeface="Arial"/>
              </a:rPr>
              <a:t> </a:t>
            </a:r>
            <a:r>
              <a:rPr sz="1650" dirty="0">
                <a:latin typeface="Arial"/>
                <a:cs typeface="Arial"/>
              </a:rPr>
              <a:t>adequada</a:t>
            </a:r>
            <a:r>
              <a:rPr sz="1650" spc="305" dirty="0">
                <a:latin typeface="Arial"/>
                <a:cs typeface="Arial"/>
              </a:rPr>
              <a:t> </a:t>
            </a:r>
            <a:r>
              <a:rPr sz="1650" dirty="0">
                <a:latin typeface="Arial"/>
                <a:cs typeface="Arial"/>
              </a:rPr>
              <a:t>e</a:t>
            </a:r>
            <a:r>
              <a:rPr sz="1650" spc="295" dirty="0">
                <a:latin typeface="Arial"/>
                <a:cs typeface="Arial"/>
              </a:rPr>
              <a:t> </a:t>
            </a:r>
            <a:r>
              <a:rPr sz="1650" dirty="0">
                <a:latin typeface="Arial"/>
                <a:cs typeface="Arial"/>
              </a:rPr>
              <a:t>manejo</a:t>
            </a:r>
            <a:r>
              <a:rPr sz="1650" spc="295" dirty="0">
                <a:latin typeface="Arial"/>
                <a:cs typeface="Arial"/>
              </a:rPr>
              <a:t> </a:t>
            </a:r>
            <a:r>
              <a:rPr sz="1650" dirty="0">
                <a:latin typeface="Arial"/>
                <a:cs typeface="Arial"/>
              </a:rPr>
              <a:t>das</a:t>
            </a:r>
            <a:r>
              <a:rPr sz="1650" spc="310" dirty="0">
                <a:latin typeface="Arial"/>
                <a:cs typeface="Arial"/>
              </a:rPr>
              <a:t> </a:t>
            </a:r>
            <a:r>
              <a:rPr sz="1650" dirty="0">
                <a:latin typeface="Arial"/>
                <a:cs typeface="Arial"/>
              </a:rPr>
              <a:t>dificuldades</a:t>
            </a:r>
            <a:r>
              <a:rPr sz="1650" spc="330" dirty="0">
                <a:latin typeface="Arial"/>
                <a:cs typeface="Arial"/>
              </a:rPr>
              <a:t> </a:t>
            </a:r>
            <a:r>
              <a:rPr sz="1650" dirty="0">
                <a:latin typeface="Arial"/>
                <a:cs typeface="Arial"/>
              </a:rPr>
              <a:t>maternas</a:t>
            </a:r>
            <a:r>
              <a:rPr sz="1650" spc="305" dirty="0">
                <a:latin typeface="Arial"/>
                <a:cs typeface="Arial"/>
              </a:rPr>
              <a:t> </a:t>
            </a:r>
            <a:r>
              <a:rPr sz="1650" dirty="0">
                <a:latin typeface="Arial"/>
                <a:cs typeface="Arial"/>
              </a:rPr>
              <a:t>demonstraram</a:t>
            </a:r>
            <a:r>
              <a:rPr sz="1650" spc="330" dirty="0">
                <a:latin typeface="Arial"/>
                <a:cs typeface="Arial"/>
              </a:rPr>
              <a:t> </a:t>
            </a:r>
            <a:r>
              <a:rPr sz="1650" dirty="0">
                <a:latin typeface="Arial"/>
                <a:cs typeface="Arial"/>
              </a:rPr>
              <a:t>impacto</a:t>
            </a:r>
            <a:r>
              <a:rPr sz="1650" spc="320" dirty="0">
                <a:latin typeface="Arial"/>
                <a:cs typeface="Arial"/>
              </a:rPr>
              <a:t> </a:t>
            </a:r>
            <a:r>
              <a:rPr sz="1650" dirty="0">
                <a:latin typeface="Arial"/>
                <a:cs typeface="Arial"/>
              </a:rPr>
              <a:t>positivo</a:t>
            </a:r>
            <a:r>
              <a:rPr sz="1650" spc="305" dirty="0">
                <a:latin typeface="Arial"/>
                <a:cs typeface="Arial"/>
              </a:rPr>
              <a:t> </a:t>
            </a:r>
            <a:r>
              <a:rPr sz="1650" spc="-25" dirty="0">
                <a:latin typeface="Arial"/>
                <a:cs typeface="Arial"/>
              </a:rPr>
              <a:t>na </a:t>
            </a:r>
            <a:r>
              <a:rPr sz="1650" dirty="0">
                <a:latin typeface="Arial"/>
                <a:cs typeface="Arial"/>
              </a:rPr>
              <a:t>continuidade</a:t>
            </a:r>
            <a:r>
              <a:rPr sz="1650" spc="45" dirty="0">
                <a:latin typeface="Arial"/>
                <a:cs typeface="Arial"/>
              </a:rPr>
              <a:t>  </a:t>
            </a:r>
            <a:r>
              <a:rPr sz="1650" dirty="0">
                <a:latin typeface="Arial"/>
                <a:cs typeface="Arial"/>
              </a:rPr>
              <a:t>da</a:t>
            </a:r>
            <a:r>
              <a:rPr sz="1650" spc="25" dirty="0">
                <a:latin typeface="Arial"/>
                <a:cs typeface="Arial"/>
              </a:rPr>
              <a:t>  </a:t>
            </a:r>
            <a:r>
              <a:rPr sz="1650" dirty="0">
                <a:latin typeface="Arial"/>
                <a:cs typeface="Arial"/>
              </a:rPr>
              <a:t>amamentação.</a:t>
            </a:r>
            <a:r>
              <a:rPr sz="1650" spc="35" dirty="0">
                <a:latin typeface="Arial"/>
                <a:cs typeface="Arial"/>
              </a:rPr>
              <a:t>  </a:t>
            </a:r>
            <a:r>
              <a:rPr sz="1650" dirty="0">
                <a:latin typeface="Arial"/>
                <a:cs typeface="Arial"/>
              </a:rPr>
              <a:t>A</a:t>
            </a:r>
            <a:r>
              <a:rPr sz="1650" spc="434" dirty="0">
                <a:latin typeface="Arial"/>
                <a:cs typeface="Arial"/>
              </a:rPr>
              <a:t> </a:t>
            </a:r>
            <a:r>
              <a:rPr sz="1650" dirty="0">
                <a:latin typeface="Arial"/>
                <a:cs typeface="Arial"/>
              </a:rPr>
              <a:t>educação</a:t>
            </a:r>
            <a:r>
              <a:rPr sz="1650" spc="40" dirty="0">
                <a:latin typeface="Arial"/>
                <a:cs typeface="Arial"/>
              </a:rPr>
              <a:t>  </a:t>
            </a:r>
            <a:r>
              <a:rPr sz="1650" dirty="0">
                <a:latin typeface="Arial"/>
                <a:cs typeface="Arial"/>
              </a:rPr>
              <a:t>em</a:t>
            </a:r>
            <a:r>
              <a:rPr sz="1650" spc="30" dirty="0">
                <a:latin typeface="Arial"/>
                <a:cs typeface="Arial"/>
              </a:rPr>
              <a:t>  </a:t>
            </a:r>
            <a:r>
              <a:rPr sz="1650" dirty="0">
                <a:latin typeface="Arial"/>
                <a:cs typeface="Arial"/>
              </a:rPr>
              <a:t>saúde</a:t>
            </a:r>
            <a:r>
              <a:rPr sz="1650" spc="35" dirty="0">
                <a:latin typeface="Arial"/>
                <a:cs typeface="Arial"/>
              </a:rPr>
              <a:t>  </a:t>
            </a:r>
            <a:r>
              <a:rPr sz="1650" dirty="0">
                <a:latin typeface="Arial"/>
                <a:cs typeface="Arial"/>
              </a:rPr>
              <a:t>desenvolvida</a:t>
            </a:r>
            <a:r>
              <a:rPr sz="1650" spc="45" dirty="0">
                <a:latin typeface="Arial"/>
                <a:cs typeface="Arial"/>
              </a:rPr>
              <a:t>  </a:t>
            </a:r>
            <a:r>
              <a:rPr sz="1650" dirty="0">
                <a:latin typeface="Arial"/>
                <a:cs typeface="Arial"/>
              </a:rPr>
              <a:t>pela</a:t>
            </a:r>
            <a:r>
              <a:rPr sz="1650" spc="35" dirty="0">
                <a:latin typeface="Arial"/>
                <a:cs typeface="Arial"/>
              </a:rPr>
              <a:t>  </a:t>
            </a:r>
            <a:r>
              <a:rPr sz="1650" dirty="0">
                <a:latin typeface="Arial"/>
                <a:cs typeface="Arial"/>
              </a:rPr>
              <a:t>enfermagem</a:t>
            </a:r>
            <a:r>
              <a:rPr sz="1650" spc="40" dirty="0">
                <a:latin typeface="Arial"/>
                <a:cs typeface="Arial"/>
              </a:rPr>
              <a:t>  </a:t>
            </a:r>
            <a:r>
              <a:rPr sz="1650" dirty="0">
                <a:latin typeface="Arial"/>
                <a:cs typeface="Arial"/>
              </a:rPr>
              <a:t>fortalece</a:t>
            </a:r>
            <a:r>
              <a:rPr sz="1650" spc="45" dirty="0">
                <a:latin typeface="Arial"/>
                <a:cs typeface="Arial"/>
              </a:rPr>
              <a:t>  </a:t>
            </a:r>
            <a:r>
              <a:rPr sz="1650" dirty="0">
                <a:latin typeface="Arial"/>
                <a:cs typeface="Arial"/>
              </a:rPr>
              <a:t>a</a:t>
            </a:r>
            <a:r>
              <a:rPr sz="1650" spc="30" dirty="0">
                <a:latin typeface="Arial"/>
                <a:cs typeface="Arial"/>
              </a:rPr>
              <a:t>  </a:t>
            </a:r>
            <a:r>
              <a:rPr sz="1650" dirty="0">
                <a:latin typeface="Arial"/>
                <a:cs typeface="Arial"/>
              </a:rPr>
              <a:t>confiança</a:t>
            </a:r>
            <a:r>
              <a:rPr sz="1650" spc="30" dirty="0">
                <a:latin typeface="Arial"/>
                <a:cs typeface="Arial"/>
              </a:rPr>
              <a:t>  </a:t>
            </a:r>
            <a:r>
              <a:rPr sz="1650" dirty="0">
                <a:latin typeface="Arial"/>
                <a:cs typeface="Arial"/>
              </a:rPr>
              <a:t>materna</a:t>
            </a:r>
            <a:r>
              <a:rPr sz="1650" spc="45" dirty="0">
                <a:latin typeface="Arial"/>
                <a:cs typeface="Arial"/>
              </a:rPr>
              <a:t>  </a:t>
            </a:r>
            <a:r>
              <a:rPr sz="1650" spc="-50" dirty="0">
                <a:latin typeface="Arial"/>
                <a:cs typeface="Arial"/>
              </a:rPr>
              <a:t>e </a:t>
            </a:r>
            <a:r>
              <a:rPr sz="1650" dirty="0">
                <a:latin typeface="Arial"/>
                <a:cs typeface="Arial"/>
              </a:rPr>
              <a:t>favorece</a:t>
            </a:r>
            <a:r>
              <a:rPr sz="1650" spc="80" dirty="0">
                <a:latin typeface="Arial"/>
                <a:cs typeface="Arial"/>
              </a:rPr>
              <a:t>  </a:t>
            </a:r>
            <a:r>
              <a:rPr sz="1650" dirty="0">
                <a:latin typeface="Arial"/>
                <a:cs typeface="Arial"/>
              </a:rPr>
              <a:t>maior</a:t>
            </a:r>
            <a:r>
              <a:rPr sz="1650" spc="75" dirty="0">
                <a:latin typeface="Arial"/>
                <a:cs typeface="Arial"/>
              </a:rPr>
              <a:t>  </a:t>
            </a:r>
            <a:r>
              <a:rPr sz="1650" dirty="0">
                <a:latin typeface="Arial"/>
                <a:cs typeface="Arial"/>
              </a:rPr>
              <a:t>adesão</a:t>
            </a:r>
            <a:r>
              <a:rPr sz="1650" spc="70" dirty="0">
                <a:latin typeface="Arial"/>
                <a:cs typeface="Arial"/>
              </a:rPr>
              <a:t>  </a:t>
            </a:r>
            <a:r>
              <a:rPr sz="1650" dirty="0">
                <a:latin typeface="Arial"/>
                <a:cs typeface="Arial"/>
              </a:rPr>
              <a:t>às</a:t>
            </a:r>
            <a:r>
              <a:rPr sz="1650" spc="70" dirty="0">
                <a:latin typeface="Arial"/>
                <a:cs typeface="Arial"/>
              </a:rPr>
              <a:t>  </a:t>
            </a:r>
            <a:r>
              <a:rPr sz="1650" dirty="0">
                <a:latin typeface="Arial"/>
                <a:cs typeface="Arial"/>
              </a:rPr>
              <a:t>recomendações</a:t>
            </a:r>
            <a:r>
              <a:rPr sz="1650" spc="85" dirty="0">
                <a:latin typeface="Arial"/>
                <a:cs typeface="Arial"/>
              </a:rPr>
              <a:t>  </a:t>
            </a:r>
            <a:r>
              <a:rPr sz="1650" dirty="0">
                <a:latin typeface="Arial"/>
                <a:cs typeface="Arial"/>
              </a:rPr>
              <a:t>relacionadas</a:t>
            </a:r>
            <a:r>
              <a:rPr sz="1650" spc="80" dirty="0">
                <a:latin typeface="Arial"/>
                <a:cs typeface="Arial"/>
              </a:rPr>
              <a:t>  </a:t>
            </a:r>
            <a:r>
              <a:rPr sz="1650" dirty="0">
                <a:latin typeface="Arial"/>
                <a:cs typeface="Arial"/>
              </a:rPr>
              <a:t>à</a:t>
            </a:r>
            <a:r>
              <a:rPr sz="1650" spc="75" dirty="0">
                <a:latin typeface="Arial"/>
                <a:cs typeface="Arial"/>
              </a:rPr>
              <a:t>  </a:t>
            </a:r>
            <a:r>
              <a:rPr sz="1650" dirty="0">
                <a:latin typeface="Arial"/>
                <a:cs typeface="Arial"/>
              </a:rPr>
              <a:t>prática</a:t>
            </a:r>
            <a:r>
              <a:rPr sz="1650" spc="80" dirty="0">
                <a:latin typeface="Arial"/>
                <a:cs typeface="Arial"/>
              </a:rPr>
              <a:t>  </a:t>
            </a:r>
            <a:r>
              <a:rPr sz="1650" dirty="0">
                <a:latin typeface="Arial"/>
                <a:cs typeface="Arial"/>
              </a:rPr>
              <a:t>do</a:t>
            </a:r>
            <a:r>
              <a:rPr sz="1650" spc="70" dirty="0">
                <a:latin typeface="Arial"/>
                <a:cs typeface="Arial"/>
              </a:rPr>
              <a:t>  </a:t>
            </a:r>
            <a:r>
              <a:rPr sz="1650" dirty="0" err="1">
                <a:latin typeface="Arial"/>
                <a:cs typeface="Arial"/>
              </a:rPr>
              <a:t>aleitamento</a:t>
            </a:r>
            <a:r>
              <a:rPr lang="pt-BR" sz="1650" dirty="0">
                <a:latin typeface="Arial"/>
                <a:cs typeface="Arial"/>
              </a:rPr>
              <a:t> (Miranda </a:t>
            </a:r>
            <a:r>
              <a:rPr lang="pt-BR" sz="1650" i="1" dirty="0">
                <a:latin typeface="Arial"/>
                <a:cs typeface="Arial"/>
              </a:rPr>
              <a:t>et al</a:t>
            </a:r>
            <a:r>
              <a:rPr lang="pt-BR" sz="1650" dirty="0">
                <a:latin typeface="Arial"/>
                <a:cs typeface="Arial"/>
              </a:rPr>
              <a:t>., 2024)</a:t>
            </a:r>
            <a:r>
              <a:rPr sz="1650" dirty="0">
                <a:latin typeface="Arial"/>
                <a:cs typeface="Arial"/>
              </a:rPr>
              <a:t>.</a:t>
            </a:r>
            <a:r>
              <a:rPr sz="1650" spc="70" dirty="0">
                <a:latin typeface="Arial"/>
                <a:cs typeface="Arial"/>
              </a:rPr>
              <a:t>  </a:t>
            </a:r>
            <a:r>
              <a:rPr sz="1650" b="1" dirty="0">
                <a:latin typeface="Arial"/>
                <a:cs typeface="Arial"/>
              </a:rPr>
              <a:t>Conclusão</a:t>
            </a:r>
            <a:r>
              <a:rPr sz="1650" dirty="0">
                <a:latin typeface="Arial"/>
                <a:cs typeface="Arial"/>
              </a:rPr>
              <a:t>:</a:t>
            </a:r>
            <a:r>
              <a:rPr sz="1650" spc="75" dirty="0">
                <a:latin typeface="Arial"/>
                <a:cs typeface="Arial"/>
              </a:rPr>
              <a:t>  </a:t>
            </a:r>
            <a:r>
              <a:rPr sz="1650" dirty="0">
                <a:latin typeface="Arial"/>
                <a:cs typeface="Arial"/>
              </a:rPr>
              <a:t>O</a:t>
            </a:r>
            <a:r>
              <a:rPr sz="1650" spc="75" dirty="0">
                <a:latin typeface="Arial"/>
                <a:cs typeface="Arial"/>
              </a:rPr>
              <a:t>  </a:t>
            </a:r>
            <a:r>
              <a:rPr sz="1650" dirty="0">
                <a:latin typeface="Arial"/>
                <a:cs typeface="Arial"/>
              </a:rPr>
              <a:t>aleitamento</a:t>
            </a:r>
            <a:r>
              <a:rPr sz="1650" spc="85" dirty="0">
                <a:latin typeface="Arial"/>
                <a:cs typeface="Arial"/>
              </a:rPr>
              <a:t>  </a:t>
            </a:r>
            <a:r>
              <a:rPr sz="1650" spc="-10" dirty="0">
                <a:latin typeface="Arial"/>
                <a:cs typeface="Arial"/>
              </a:rPr>
              <a:t>materno </a:t>
            </a:r>
            <a:r>
              <a:rPr sz="1650" dirty="0">
                <a:latin typeface="Arial"/>
                <a:cs typeface="Arial"/>
              </a:rPr>
              <a:t>exclusivo</a:t>
            </a:r>
            <a:r>
              <a:rPr sz="1650" spc="105" dirty="0">
                <a:latin typeface="Arial"/>
                <a:cs typeface="Arial"/>
              </a:rPr>
              <a:t> </a:t>
            </a:r>
            <a:r>
              <a:rPr sz="1650" dirty="0">
                <a:latin typeface="Arial"/>
                <a:cs typeface="Arial"/>
              </a:rPr>
              <a:t>mostrou-se</a:t>
            </a:r>
            <a:r>
              <a:rPr sz="1650" spc="105" dirty="0">
                <a:latin typeface="Arial"/>
                <a:cs typeface="Arial"/>
              </a:rPr>
              <a:t> </a:t>
            </a:r>
            <a:r>
              <a:rPr sz="1650" dirty="0">
                <a:latin typeface="Arial"/>
                <a:cs typeface="Arial"/>
              </a:rPr>
              <a:t>fundamental</a:t>
            </a:r>
            <a:r>
              <a:rPr sz="1650" spc="125" dirty="0">
                <a:latin typeface="Arial"/>
                <a:cs typeface="Arial"/>
              </a:rPr>
              <a:t> </a:t>
            </a:r>
            <a:r>
              <a:rPr sz="1650" dirty="0">
                <a:latin typeface="Arial"/>
                <a:cs typeface="Arial"/>
              </a:rPr>
              <a:t>para</a:t>
            </a:r>
            <a:r>
              <a:rPr sz="1650" spc="120" dirty="0">
                <a:latin typeface="Arial"/>
                <a:cs typeface="Arial"/>
              </a:rPr>
              <a:t> </a:t>
            </a:r>
            <a:r>
              <a:rPr sz="1650" dirty="0">
                <a:latin typeface="Arial"/>
                <a:cs typeface="Arial"/>
              </a:rPr>
              <a:t>a</a:t>
            </a:r>
            <a:r>
              <a:rPr sz="1650" spc="105" dirty="0">
                <a:latin typeface="Arial"/>
                <a:cs typeface="Arial"/>
              </a:rPr>
              <a:t> </a:t>
            </a:r>
            <a:r>
              <a:rPr sz="1650" dirty="0">
                <a:latin typeface="Arial"/>
                <a:cs typeface="Arial"/>
              </a:rPr>
              <a:t>prevenção</a:t>
            </a:r>
            <a:r>
              <a:rPr sz="1650" spc="130" dirty="0">
                <a:latin typeface="Arial"/>
                <a:cs typeface="Arial"/>
              </a:rPr>
              <a:t> </a:t>
            </a:r>
            <a:r>
              <a:rPr sz="1650" dirty="0">
                <a:latin typeface="Arial"/>
                <a:cs typeface="Arial"/>
              </a:rPr>
              <a:t>de</a:t>
            </a:r>
            <a:r>
              <a:rPr sz="1650" spc="95" dirty="0">
                <a:latin typeface="Arial"/>
                <a:cs typeface="Arial"/>
              </a:rPr>
              <a:t> </a:t>
            </a:r>
            <a:r>
              <a:rPr sz="1650" dirty="0">
                <a:latin typeface="Arial"/>
                <a:cs typeface="Arial"/>
              </a:rPr>
              <a:t>doenças</a:t>
            </a:r>
            <a:r>
              <a:rPr sz="1650" spc="125" dirty="0">
                <a:latin typeface="Arial"/>
                <a:cs typeface="Arial"/>
              </a:rPr>
              <a:t> </a:t>
            </a:r>
            <a:r>
              <a:rPr sz="1650" dirty="0">
                <a:latin typeface="Arial"/>
                <a:cs typeface="Arial"/>
              </a:rPr>
              <a:t>infantis</a:t>
            </a:r>
            <a:r>
              <a:rPr sz="1650" spc="110" dirty="0">
                <a:latin typeface="Arial"/>
                <a:cs typeface="Arial"/>
              </a:rPr>
              <a:t> </a:t>
            </a:r>
            <a:r>
              <a:rPr sz="1650" dirty="0">
                <a:latin typeface="Arial"/>
                <a:cs typeface="Arial"/>
              </a:rPr>
              <a:t>e</a:t>
            </a:r>
            <a:r>
              <a:rPr sz="1650" spc="114" dirty="0">
                <a:latin typeface="Arial"/>
                <a:cs typeface="Arial"/>
              </a:rPr>
              <a:t> </a:t>
            </a:r>
            <a:r>
              <a:rPr sz="1650" dirty="0">
                <a:latin typeface="Arial"/>
                <a:cs typeface="Arial"/>
              </a:rPr>
              <a:t>para</a:t>
            </a:r>
            <a:r>
              <a:rPr sz="1650" spc="120" dirty="0">
                <a:latin typeface="Arial"/>
                <a:cs typeface="Arial"/>
              </a:rPr>
              <a:t> </a:t>
            </a:r>
            <a:r>
              <a:rPr sz="1650" dirty="0">
                <a:latin typeface="Arial"/>
                <a:cs typeface="Arial"/>
              </a:rPr>
              <a:t>a</a:t>
            </a:r>
            <a:r>
              <a:rPr sz="1650" spc="105" dirty="0">
                <a:latin typeface="Arial"/>
                <a:cs typeface="Arial"/>
              </a:rPr>
              <a:t> </a:t>
            </a:r>
            <a:r>
              <a:rPr sz="1650" dirty="0">
                <a:latin typeface="Arial"/>
                <a:cs typeface="Arial"/>
              </a:rPr>
              <a:t>melhoria</a:t>
            </a:r>
            <a:r>
              <a:rPr sz="1650" spc="120" dirty="0">
                <a:latin typeface="Arial"/>
                <a:cs typeface="Arial"/>
              </a:rPr>
              <a:t> </a:t>
            </a:r>
            <a:r>
              <a:rPr sz="1650" dirty="0">
                <a:latin typeface="Arial"/>
                <a:cs typeface="Arial"/>
              </a:rPr>
              <a:t>da</a:t>
            </a:r>
            <a:r>
              <a:rPr sz="1650" spc="95" dirty="0">
                <a:latin typeface="Arial"/>
                <a:cs typeface="Arial"/>
              </a:rPr>
              <a:t> </a:t>
            </a:r>
            <a:r>
              <a:rPr sz="1650" dirty="0">
                <a:latin typeface="Arial"/>
                <a:cs typeface="Arial"/>
              </a:rPr>
              <a:t>qualidade</a:t>
            </a:r>
            <a:r>
              <a:rPr sz="1650" spc="130" dirty="0">
                <a:latin typeface="Arial"/>
                <a:cs typeface="Arial"/>
              </a:rPr>
              <a:t> </a:t>
            </a:r>
            <a:r>
              <a:rPr sz="1650" dirty="0">
                <a:latin typeface="Arial"/>
                <a:cs typeface="Arial"/>
              </a:rPr>
              <a:t>de</a:t>
            </a:r>
            <a:r>
              <a:rPr sz="1650" spc="90" dirty="0">
                <a:latin typeface="Arial"/>
                <a:cs typeface="Arial"/>
              </a:rPr>
              <a:t> </a:t>
            </a:r>
            <a:r>
              <a:rPr sz="1650" dirty="0">
                <a:latin typeface="Arial"/>
                <a:cs typeface="Arial"/>
              </a:rPr>
              <a:t>vida</a:t>
            </a:r>
            <a:r>
              <a:rPr sz="1650" spc="125" dirty="0">
                <a:latin typeface="Arial"/>
                <a:cs typeface="Arial"/>
              </a:rPr>
              <a:t> </a:t>
            </a:r>
            <a:r>
              <a:rPr sz="1650" dirty="0">
                <a:latin typeface="Arial"/>
                <a:cs typeface="Arial"/>
              </a:rPr>
              <a:t>das</a:t>
            </a:r>
            <a:r>
              <a:rPr sz="1650" spc="120" dirty="0">
                <a:latin typeface="Arial"/>
                <a:cs typeface="Arial"/>
              </a:rPr>
              <a:t> </a:t>
            </a:r>
            <a:r>
              <a:rPr sz="1650" spc="-10" dirty="0">
                <a:latin typeface="Arial"/>
                <a:cs typeface="Arial"/>
              </a:rPr>
              <a:t>crianças. </a:t>
            </a:r>
            <a:r>
              <a:rPr sz="1650" dirty="0">
                <a:latin typeface="Arial"/>
                <a:cs typeface="Arial"/>
              </a:rPr>
              <a:t>A</a:t>
            </a:r>
            <a:r>
              <a:rPr sz="1650" spc="20" dirty="0">
                <a:latin typeface="Arial"/>
                <a:cs typeface="Arial"/>
              </a:rPr>
              <a:t> </a:t>
            </a:r>
            <a:r>
              <a:rPr sz="1650" dirty="0">
                <a:latin typeface="Arial"/>
                <a:cs typeface="Arial"/>
              </a:rPr>
              <a:t>atuação</a:t>
            </a:r>
            <a:r>
              <a:rPr sz="1650" spc="130" dirty="0">
                <a:latin typeface="Arial"/>
                <a:cs typeface="Arial"/>
              </a:rPr>
              <a:t> </a:t>
            </a:r>
            <a:r>
              <a:rPr sz="1650" dirty="0">
                <a:latin typeface="Arial"/>
                <a:cs typeface="Arial"/>
              </a:rPr>
              <a:t>da</a:t>
            </a:r>
            <a:r>
              <a:rPr sz="1650" spc="114" dirty="0">
                <a:latin typeface="Arial"/>
                <a:cs typeface="Arial"/>
              </a:rPr>
              <a:t> </a:t>
            </a:r>
            <a:r>
              <a:rPr sz="1650" dirty="0">
                <a:latin typeface="Arial"/>
                <a:cs typeface="Arial"/>
              </a:rPr>
              <a:t>enfermagem</a:t>
            </a:r>
            <a:r>
              <a:rPr sz="1650" spc="145" dirty="0">
                <a:latin typeface="Arial"/>
                <a:cs typeface="Arial"/>
              </a:rPr>
              <a:t> </a:t>
            </a:r>
            <a:r>
              <a:rPr sz="1650" dirty="0">
                <a:latin typeface="Arial"/>
                <a:cs typeface="Arial"/>
              </a:rPr>
              <a:t>é</a:t>
            </a:r>
            <a:r>
              <a:rPr sz="1650" spc="125" dirty="0">
                <a:latin typeface="Arial"/>
                <a:cs typeface="Arial"/>
              </a:rPr>
              <a:t> </a:t>
            </a:r>
            <a:r>
              <a:rPr sz="1650" dirty="0">
                <a:latin typeface="Arial"/>
                <a:cs typeface="Arial"/>
              </a:rPr>
              <a:t>indispensável</a:t>
            </a:r>
            <a:r>
              <a:rPr sz="1650" spc="140" dirty="0">
                <a:latin typeface="Arial"/>
                <a:cs typeface="Arial"/>
              </a:rPr>
              <a:t> </a:t>
            </a:r>
            <a:r>
              <a:rPr sz="1650" dirty="0">
                <a:latin typeface="Arial"/>
                <a:cs typeface="Arial"/>
              </a:rPr>
              <a:t>nesse</a:t>
            </a:r>
            <a:r>
              <a:rPr sz="1650" spc="140" dirty="0">
                <a:latin typeface="Arial"/>
                <a:cs typeface="Arial"/>
              </a:rPr>
              <a:t> </a:t>
            </a:r>
            <a:r>
              <a:rPr sz="1650" dirty="0">
                <a:latin typeface="Arial"/>
                <a:cs typeface="Arial"/>
              </a:rPr>
              <a:t>processo,</a:t>
            </a:r>
            <a:r>
              <a:rPr sz="1650" spc="120" dirty="0">
                <a:latin typeface="Arial"/>
                <a:cs typeface="Arial"/>
              </a:rPr>
              <a:t> </a:t>
            </a:r>
            <a:r>
              <a:rPr sz="1650" dirty="0">
                <a:latin typeface="Arial"/>
                <a:cs typeface="Arial"/>
              </a:rPr>
              <a:t>pois</a:t>
            </a:r>
            <a:r>
              <a:rPr sz="1650" spc="130" dirty="0">
                <a:latin typeface="Arial"/>
                <a:cs typeface="Arial"/>
              </a:rPr>
              <a:t> </a:t>
            </a:r>
            <a:r>
              <a:rPr sz="1650" dirty="0">
                <a:latin typeface="Arial"/>
                <a:cs typeface="Arial"/>
              </a:rPr>
              <a:t>favorece</a:t>
            </a:r>
            <a:r>
              <a:rPr sz="1650" spc="145" dirty="0">
                <a:latin typeface="Arial"/>
                <a:cs typeface="Arial"/>
              </a:rPr>
              <a:t> </a:t>
            </a:r>
            <a:r>
              <a:rPr sz="1650" dirty="0">
                <a:latin typeface="Arial"/>
                <a:cs typeface="Arial"/>
              </a:rPr>
              <a:t>o</a:t>
            </a:r>
            <a:r>
              <a:rPr sz="1650" spc="125" dirty="0">
                <a:latin typeface="Arial"/>
                <a:cs typeface="Arial"/>
              </a:rPr>
              <a:t> </a:t>
            </a:r>
            <a:r>
              <a:rPr sz="1650" dirty="0">
                <a:latin typeface="Arial"/>
                <a:cs typeface="Arial"/>
              </a:rPr>
              <a:t>acolhimento,</a:t>
            </a:r>
            <a:r>
              <a:rPr sz="1650" spc="120" dirty="0">
                <a:latin typeface="Arial"/>
                <a:cs typeface="Arial"/>
              </a:rPr>
              <a:t> </a:t>
            </a:r>
            <a:r>
              <a:rPr sz="1650" dirty="0">
                <a:latin typeface="Arial"/>
                <a:cs typeface="Arial"/>
              </a:rPr>
              <a:t>o</a:t>
            </a:r>
            <a:r>
              <a:rPr sz="1650" spc="130" dirty="0">
                <a:latin typeface="Arial"/>
                <a:cs typeface="Arial"/>
              </a:rPr>
              <a:t> </a:t>
            </a:r>
            <a:r>
              <a:rPr sz="1650" dirty="0">
                <a:latin typeface="Arial"/>
                <a:cs typeface="Arial"/>
              </a:rPr>
              <a:t>apoio</a:t>
            </a:r>
            <a:r>
              <a:rPr sz="1650" spc="114" dirty="0">
                <a:latin typeface="Arial"/>
                <a:cs typeface="Arial"/>
              </a:rPr>
              <a:t> </a:t>
            </a:r>
            <a:r>
              <a:rPr sz="1650" dirty="0">
                <a:latin typeface="Arial"/>
                <a:cs typeface="Arial"/>
              </a:rPr>
              <a:t>e</a:t>
            </a:r>
            <a:r>
              <a:rPr sz="1650" spc="130" dirty="0">
                <a:latin typeface="Arial"/>
                <a:cs typeface="Arial"/>
              </a:rPr>
              <a:t> </a:t>
            </a:r>
            <a:r>
              <a:rPr sz="1650" dirty="0">
                <a:latin typeface="Arial"/>
                <a:cs typeface="Arial"/>
              </a:rPr>
              <a:t>a</a:t>
            </a:r>
            <a:r>
              <a:rPr sz="1650" spc="130" dirty="0">
                <a:latin typeface="Arial"/>
                <a:cs typeface="Arial"/>
              </a:rPr>
              <a:t> </a:t>
            </a:r>
            <a:r>
              <a:rPr sz="1650" dirty="0">
                <a:latin typeface="Arial"/>
                <a:cs typeface="Arial"/>
              </a:rPr>
              <a:t>orientação</a:t>
            </a:r>
            <a:r>
              <a:rPr sz="1650" spc="145" dirty="0">
                <a:latin typeface="Arial"/>
                <a:cs typeface="Arial"/>
              </a:rPr>
              <a:t> </a:t>
            </a:r>
            <a:r>
              <a:rPr sz="1650" dirty="0">
                <a:latin typeface="Arial"/>
                <a:cs typeface="Arial"/>
              </a:rPr>
              <a:t>adequada</a:t>
            </a:r>
            <a:r>
              <a:rPr sz="1650" spc="114" dirty="0">
                <a:latin typeface="Arial"/>
                <a:cs typeface="Arial"/>
              </a:rPr>
              <a:t> </a:t>
            </a:r>
            <a:r>
              <a:rPr sz="1650" spc="-25" dirty="0">
                <a:latin typeface="Arial"/>
                <a:cs typeface="Arial"/>
              </a:rPr>
              <a:t>às </a:t>
            </a:r>
            <a:r>
              <a:rPr sz="1650" dirty="0">
                <a:latin typeface="Arial"/>
                <a:cs typeface="Arial"/>
              </a:rPr>
              <a:t>mães.</a:t>
            </a:r>
            <a:r>
              <a:rPr sz="1650" spc="420" dirty="0">
                <a:latin typeface="Arial"/>
                <a:cs typeface="Arial"/>
              </a:rPr>
              <a:t> </a:t>
            </a:r>
            <a:r>
              <a:rPr sz="1650" spc="-30" dirty="0">
                <a:latin typeface="Arial"/>
                <a:cs typeface="Arial"/>
              </a:rPr>
              <a:t>Torna-</a:t>
            </a:r>
            <a:r>
              <a:rPr sz="1650" dirty="0">
                <a:latin typeface="Arial"/>
                <a:cs typeface="Arial"/>
              </a:rPr>
              <a:t>se</a:t>
            </a:r>
            <a:r>
              <a:rPr sz="1650" spc="420" dirty="0">
                <a:latin typeface="Arial"/>
                <a:cs typeface="Arial"/>
              </a:rPr>
              <a:t> </a:t>
            </a:r>
            <a:r>
              <a:rPr sz="1650" dirty="0">
                <a:latin typeface="Arial"/>
                <a:cs typeface="Arial"/>
              </a:rPr>
              <a:t>necessário</a:t>
            </a:r>
            <a:r>
              <a:rPr sz="1650" spc="445" dirty="0">
                <a:latin typeface="Arial"/>
                <a:cs typeface="Arial"/>
              </a:rPr>
              <a:t> </a:t>
            </a:r>
            <a:r>
              <a:rPr sz="1650" dirty="0">
                <a:latin typeface="Arial"/>
                <a:cs typeface="Arial"/>
              </a:rPr>
              <a:t>ampliar</a:t>
            </a:r>
            <a:r>
              <a:rPr sz="1650" spc="434" dirty="0">
                <a:latin typeface="Arial"/>
                <a:cs typeface="Arial"/>
              </a:rPr>
              <a:t> </a:t>
            </a:r>
            <a:r>
              <a:rPr sz="1650" dirty="0">
                <a:latin typeface="Arial"/>
                <a:cs typeface="Arial"/>
              </a:rPr>
              <a:t>ações</a:t>
            </a:r>
            <a:r>
              <a:rPr sz="1650" spc="425" dirty="0">
                <a:latin typeface="Arial"/>
                <a:cs typeface="Arial"/>
              </a:rPr>
              <a:t> </a:t>
            </a:r>
            <a:r>
              <a:rPr sz="1650" dirty="0">
                <a:latin typeface="Arial"/>
                <a:cs typeface="Arial"/>
              </a:rPr>
              <a:t>educativas</a:t>
            </a:r>
            <a:r>
              <a:rPr sz="1650" spc="445" dirty="0">
                <a:latin typeface="Arial"/>
                <a:cs typeface="Arial"/>
              </a:rPr>
              <a:t> </a:t>
            </a:r>
            <a:r>
              <a:rPr sz="1650" dirty="0">
                <a:latin typeface="Arial"/>
                <a:cs typeface="Arial"/>
              </a:rPr>
              <a:t>e</a:t>
            </a:r>
            <a:r>
              <a:rPr sz="1650" spc="425" dirty="0">
                <a:latin typeface="Arial"/>
                <a:cs typeface="Arial"/>
              </a:rPr>
              <a:t> </a:t>
            </a:r>
            <a:r>
              <a:rPr sz="1650" dirty="0">
                <a:latin typeface="Arial"/>
                <a:cs typeface="Arial"/>
              </a:rPr>
              <a:t>estratégias</a:t>
            </a:r>
            <a:r>
              <a:rPr sz="1650" spc="420" dirty="0">
                <a:latin typeface="Arial"/>
                <a:cs typeface="Arial"/>
              </a:rPr>
              <a:t> </a:t>
            </a:r>
            <a:r>
              <a:rPr sz="1650" dirty="0">
                <a:latin typeface="Arial"/>
                <a:cs typeface="Arial"/>
              </a:rPr>
              <a:t>de</a:t>
            </a:r>
            <a:r>
              <a:rPr sz="1650" spc="405" dirty="0">
                <a:latin typeface="Arial"/>
                <a:cs typeface="Arial"/>
              </a:rPr>
              <a:t> </a:t>
            </a:r>
            <a:r>
              <a:rPr sz="1650" dirty="0">
                <a:latin typeface="Arial"/>
                <a:cs typeface="Arial"/>
              </a:rPr>
              <a:t>incentivo</a:t>
            </a:r>
            <a:r>
              <a:rPr sz="1650" spc="415" dirty="0">
                <a:latin typeface="Arial"/>
                <a:cs typeface="Arial"/>
              </a:rPr>
              <a:t> </a:t>
            </a:r>
            <a:r>
              <a:rPr sz="1650" dirty="0">
                <a:latin typeface="Arial"/>
                <a:cs typeface="Arial"/>
              </a:rPr>
              <a:t>à</a:t>
            </a:r>
            <a:r>
              <a:rPr sz="1650" spc="420" dirty="0">
                <a:latin typeface="Arial"/>
                <a:cs typeface="Arial"/>
              </a:rPr>
              <a:t> </a:t>
            </a:r>
            <a:r>
              <a:rPr sz="1650" dirty="0">
                <a:latin typeface="Arial"/>
                <a:cs typeface="Arial"/>
              </a:rPr>
              <a:t>amamentação</a:t>
            </a:r>
            <a:r>
              <a:rPr sz="1650" spc="445" dirty="0">
                <a:latin typeface="Arial"/>
                <a:cs typeface="Arial"/>
              </a:rPr>
              <a:t> </a:t>
            </a:r>
            <a:r>
              <a:rPr sz="1650" dirty="0">
                <a:latin typeface="Arial"/>
                <a:cs typeface="Arial"/>
              </a:rPr>
              <a:t>nos</a:t>
            </a:r>
            <a:r>
              <a:rPr sz="1650" spc="434" dirty="0">
                <a:latin typeface="Arial"/>
                <a:cs typeface="Arial"/>
              </a:rPr>
              <a:t> </a:t>
            </a:r>
            <a:r>
              <a:rPr sz="1650" dirty="0">
                <a:latin typeface="Arial"/>
                <a:cs typeface="Arial"/>
              </a:rPr>
              <a:t>serviços</a:t>
            </a:r>
            <a:r>
              <a:rPr sz="1650" spc="425" dirty="0">
                <a:latin typeface="Arial"/>
                <a:cs typeface="Arial"/>
              </a:rPr>
              <a:t> </a:t>
            </a:r>
            <a:r>
              <a:rPr sz="1650" dirty="0">
                <a:latin typeface="Arial"/>
                <a:cs typeface="Arial"/>
              </a:rPr>
              <a:t>de</a:t>
            </a:r>
            <a:r>
              <a:rPr sz="1650" spc="405" dirty="0">
                <a:latin typeface="Arial"/>
                <a:cs typeface="Arial"/>
              </a:rPr>
              <a:t> </a:t>
            </a:r>
            <a:r>
              <a:rPr sz="1650" spc="-10" dirty="0">
                <a:latin typeface="Arial"/>
                <a:cs typeface="Arial"/>
              </a:rPr>
              <a:t>saúde, </a:t>
            </a:r>
            <a:r>
              <a:rPr sz="1650" dirty="0">
                <a:latin typeface="Arial"/>
                <a:cs typeface="Arial"/>
              </a:rPr>
              <a:t>visando</a:t>
            </a:r>
            <a:r>
              <a:rPr sz="1650" spc="45" dirty="0">
                <a:latin typeface="Arial"/>
                <a:cs typeface="Arial"/>
              </a:rPr>
              <a:t> </a:t>
            </a:r>
            <a:r>
              <a:rPr sz="1650" dirty="0">
                <a:latin typeface="Arial"/>
                <a:cs typeface="Arial"/>
              </a:rPr>
              <a:t>fortalecer</a:t>
            </a:r>
            <a:r>
              <a:rPr sz="1650" spc="65" dirty="0">
                <a:latin typeface="Arial"/>
                <a:cs typeface="Arial"/>
              </a:rPr>
              <a:t> </a:t>
            </a:r>
            <a:r>
              <a:rPr sz="1650" dirty="0">
                <a:latin typeface="Arial"/>
                <a:cs typeface="Arial"/>
              </a:rPr>
              <a:t>a</a:t>
            </a:r>
            <a:r>
              <a:rPr sz="1650" spc="50" dirty="0">
                <a:latin typeface="Arial"/>
                <a:cs typeface="Arial"/>
              </a:rPr>
              <a:t> </a:t>
            </a:r>
            <a:r>
              <a:rPr sz="1650" dirty="0">
                <a:latin typeface="Arial"/>
                <a:cs typeface="Arial"/>
              </a:rPr>
              <a:t>saúde</a:t>
            </a:r>
            <a:r>
              <a:rPr sz="1650" spc="55" dirty="0">
                <a:latin typeface="Arial"/>
                <a:cs typeface="Arial"/>
              </a:rPr>
              <a:t> </a:t>
            </a:r>
            <a:r>
              <a:rPr sz="1650" dirty="0">
                <a:latin typeface="Arial"/>
                <a:cs typeface="Arial"/>
              </a:rPr>
              <a:t>infantil</a:t>
            </a:r>
            <a:r>
              <a:rPr sz="1650" spc="50" dirty="0">
                <a:latin typeface="Arial"/>
                <a:cs typeface="Arial"/>
              </a:rPr>
              <a:t> </a:t>
            </a:r>
            <a:r>
              <a:rPr sz="1650" dirty="0">
                <a:latin typeface="Arial"/>
                <a:cs typeface="Arial"/>
              </a:rPr>
              <a:t>e</a:t>
            </a:r>
            <a:r>
              <a:rPr sz="1650" spc="55" dirty="0">
                <a:latin typeface="Arial"/>
                <a:cs typeface="Arial"/>
              </a:rPr>
              <a:t> </a:t>
            </a:r>
            <a:r>
              <a:rPr sz="1650" dirty="0">
                <a:latin typeface="Arial"/>
                <a:cs typeface="Arial"/>
              </a:rPr>
              <a:t>reduzir</a:t>
            </a:r>
            <a:r>
              <a:rPr sz="1650" spc="45" dirty="0">
                <a:latin typeface="Arial"/>
                <a:cs typeface="Arial"/>
              </a:rPr>
              <a:t> </a:t>
            </a:r>
            <a:r>
              <a:rPr sz="1650" dirty="0">
                <a:latin typeface="Arial"/>
                <a:cs typeface="Arial"/>
              </a:rPr>
              <a:t>agravos</a:t>
            </a:r>
            <a:r>
              <a:rPr sz="1650" spc="45" dirty="0">
                <a:latin typeface="Arial"/>
                <a:cs typeface="Arial"/>
              </a:rPr>
              <a:t> </a:t>
            </a:r>
            <a:r>
              <a:rPr sz="1650" spc="-10" dirty="0">
                <a:latin typeface="Arial"/>
                <a:cs typeface="Arial"/>
              </a:rPr>
              <a:t>preveníveis.</a:t>
            </a:r>
            <a:endParaRPr sz="165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730"/>
              </a:spcBef>
            </a:pPr>
            <a:endParaRPr sz="165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650" b="1" spc="-25" dirty="0">
                <a:latin typeface="Arial"/>
                <a:cs typeface="Arial"/>
              </a:rPr>
              <a:t>PALAVRAS-</a:t>
            </a:r>
            <a:r>
              <a:rPr sz="1650" b="1" dirty="0">
                <a:latin typeface="Arial"/>
                <a:cs typeface="Arial"/>
              </a:rPr>
              <a:t>CHAVE</a:t>
            </a:r>
            <a:r>
              <a:rPr sz="1650" b="1" spc="50" dirty="0">
                <a:latin typeface="Arial"/>
                <a:cs typeface="Arial"/>
              </a:rPr>
              <a:t> </a:t>
            </a:r>
            <a:r>
              <a:rPr sz="1650" b="1" dirty="0">
                <a:latin typeface="Arial"/>
                <a:cs typeface="Arial"/>
              </a:rPr>
              <a:t>:</a:t>
            </a:r>
            <a:r>
              <a:rPr sz="1650" b="1" spc="30" dirty="0">
                <a:latin typeface="Arial"/>
                <a:cs typeface="Arial"/>
              </a:rPr>
              <a:t> </a:t>
            </a:r>
            <a:r>
              <a:rPr sz="1650" dirty="0">
                <a:latin typeface="Arial"/>
                <a:cs typeface="Arial"/>
              </a:rPr>
              <a:t>Saúde</a:t>
            </a:r>
            <a:r>
              <a:rPr sz="1650" spc="35" dirty="0">
                <a:latin typeface="Arial"/>
                <a:cs typeface="Arial"/>
              </a:rPr>
              <a:t> </a:t>
            </a:r>
            <a:r>
              <a:rPr sz="1650" dirty="0">
                <a:latin typeface="Arial"/>
                <a:cs typeface="Arial"/>
              </a:rPr>
              <a:t>infantil;</a:t>
            </a:r>
            <a:r>
              <a:rPr sz="1650" spc="-70" dirty="0">
                <a:latin typeface="Arial"/>
                <a:cs typeface="Arial"/>
              </a:rPr>
              <a:t> </a:t>
            </a:r>
            <a:r>
              <a:rPr sz="1650" dirty="0">
                <a:latin typeface="Arial"/>
                <a:cs typeface="Arial"/>
              </a:rPr>
              <a:t>Amamentação;</a:t>
            </a:r>
            <a:r>
              <a:rPr sz="1650" spc="40" dirty="0">
                <a:latin typeface="Arial"/>
                <a:cs typeface="Arial"/>
              </a:rPr>
              <a:t> </a:t>
            </a:r>
            <a:r>
              <a:rPr lang="pt-BR" sz="1650" spc="-10" dirty="0">
                <a:latin typeface="Arial"/>
                <a:cs typeface="Arial"/>
              </a:rPr>
              <a:t>E</a:t>
            </a:r>
            <a:r>
              <a:rPr sz="1650" spc="-10" dirty="0" err="1">
                <a:latin typeface="Arial"/>
                <a:cs typeface="Arial"/>
              </a:rPr>
              <a:t>nfermagem</a:t>
            </a:r>
            <a:endParaRPr sz="165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765"/>
              </a:spcBef>
            </a:pPr>
            <a:endParaRPr sz="165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650" b="1" spc="-10" dirty="0">
                <a:latin typeface="Arial"/>
                <a:cs typeface="Arial"/>
              </a:rPr>
              <a:t>REFERÊNCIAS:</a:t>
            </a:r>
            <a:endParaRPr sz="165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80"/>
              </a:spcBef>
            </a:pPr>
            <a:endParaRPr sz="1650" dirty="0">
              <a:latin typeface="Arial"/>
              <a:cs typeface="Arial"/>
            </a:endParaRPr>
          </a:p>
          <a:p>
            <a:pPr marL="12700" marR="259715">
              <a:lnSpc>
                <a:spcPct val="102200"/>
              </a:lnSpc>
            </a:pPr>
            <a:r>
              <a:rPr sz="1650" dirty="0">
                <a:latin typeface="Arial"/>
                <a:cs typeface="Arial"/>
              </a:rPr>
              <a:t>M</a:t>
            </a:r>
            <a:r>
              <a:rPr lang="pt-BR" sz="1650" dirty="0" err="1">
                <a:latin typeface="Arial"/>
                <a:cs typeface="Arial"/>
              </a:rPr>
              <a:t>iranda</a:t>
            </a:r>
            <a:r>
              <a:rPr sz="1650" dirty="0">
                <a:latin typeface="Arial"/>
                <a:cs typeface="Arial"/>
              </a:rPr>
              <a:t>,</a:t>
            </a:r>
            <a:r>
              <a:rPr sz="1650" spc="15" dirty="0">
                <a:latin typeface="Arial"/>
                <a:cs typeface="Arial"/>
              </a:rPr>
              <a:t> </a:t>
            </a:r>
            <a:r>
              <a:rPr sz="1650" spc="-10" dirty="0">
                <a:latin typeface="Arial"/>
                <a:cs typeface="Arial"/>
              </a:rPr>
              <a:t>Talita</a:t>
            </a:r>
            <a:r>
              <a:rPr sz="1650" spc="40" dirty="0">
                <a:latin typeface="Arial"/>
                <a:cs typeface="Arial"/>
              </a:rPr>
              <a:t> </a:t>
            </a:r>
            <a:r>
              <a:rPr sz="1650" dirty="0">
                <a:latin typeface="Arial"/>
                <a:cs typeface="Arial"/>
              </a:rPr>
              <a:t>Prado</a:t>
            </a:r>
            <a:r>
              <a:rPr sz="1650" spc="40" dirty="0">
                <a:latin typeface="Arial"/>
                <a:cs typeface="Arial"/>
              </a:rPr>
              <a:t> </a:t>
            </a:r>
            <a:r>
              <a:rPr sz="1650" dirty="0">
                <a:latin typeface="Arial"/>
                <a:cs typeface="Arial"/>
              </a:rPr>
              <a:t>Simão</a:t>
            </a:r>
            <a:r>
              <a:rPr sz="1650" spc="45" dirty="0">
                <a:latin typeface="Arial"/>
                <a:cs typeface="Arial"/>
              </a:rPr>
              <a:t> </a:t>
            </a:r>
            <a:r>
              <a:rPr sz="1650" dirty="0">
                <a:latin typeface="Arial"/>
                <a:cs typeface="Arial"/>
              </a:rPr>
              <a:t>et</a:t>
            </a:r>
            <a:r>
              <a:rPr sz="1650" spc="50" dirty="0">
                <a:latin typeface="Arial"/>
                <a:cs typeface="Arial"/>
              </a:rPr>
              <a:t> </a:t>
            </a:r>
            <a:r>
              <a:rPr sz="1650" dirty="0">
                <a:latin typeface="Arial"/>
                <a:cs typeface="Arial"/>
              </a:rPr>
              <a:t>al.</a:t>
            </a:r>
            <a:r>
              <a:rPr sz="1650" spc="55" dirty="0">
                <a:latin typeface="Arial"/>
                <a:cs typeface="Arial"/>
              </a:rPr>
              <a:t> </a:t>
            </a:r>
            <a:r>
              <a:rPr sz="1650" dirty="0">
                <a:latin typeface="Arial"/>
                <a:cs typeface="Arial"/>
              </a:rPr>
              <a:t>Estratégias</a:t>
            </a:r>
            <a:r>
              <a:rPr sz="1650" spc="30" dirty="0">
                <a:latin typeface="Arial"/>
                <a:cs typeface="Arial"/>
              </a:rPr>
              <a:t> </a:t>
            </a:r>
            <a:r>
              <a:rPr sz="1650" dirty="0">
                <a:latin typeface="Arial"/>
                <a:cs typeface="Arial"/>
              </a:rPr>
              <a:t>de</a:t>
            </a:r>
            <a:r>
              <a:rPr sz="1650" spc="45" dirty="0">
                <a:latin typeface="Arial"/>
                <a:cs typeface="Arial"/>
              </a:rPr>
              <a:t> </a:t>
            </a:r>
            <a:r>
              <a:rPr sz="1650" dirty="0">
                <a:latin typeface="Arial"/>
                <a:cs typeface="Arial"/>
              </a:rPr>
              <a:t>promoção</a:t>
            </a:r>
            <a:r>
              <a:rPr sz="1650" spc="40" dirty="0">
                <a:latin typeface="Arial"/>
                <a:cs typeface="Arial"/>
              </a:rPr>
              <a:t> </a:t>
            </a:r>
            <a:r>
              <a:rPr sz="1650" dirty="0">
                <a:latin typeface="Arial"/>
                <a:cs typeface="Arial"/>
              </a:rPr>
              <a:t>do</a:t>
            </a:r>
            <a:r>
              <a:rPr sz="1650" spc="45" dirty="0">
                <a:latin typeface="Arial"/>
                <a:cs typeface="Arial"/>
              </a:rPr>
              <a:t> </a:t>
            </a:r>
            <a:r>
              <a:rPr sz="1650" dirty="0">
                <a:latin typeface="Arial"/>
                <a:cs typeface="Arial"/>
              </a:rPr>
              <a:t>aleitamento</a:t>
            </a:r>
            <a:r>
              <a:rPr sz="1650" spc="40" dirty="0">
                <a:latin typeface="Arial"/>
                <a:cs typeface="Arial"/>
              </a:rPr>
              <a:t> </a:t>
            </a:r>
            <a:r>
              <a:rPr sz="1650" dirty="0">
                <a:latin typeface="Arial"/>
                <a:cs typeface="Arial"/>
              </a:rPr>
              <a:t>materno</a:t>
            </a:r>
            <a:r>
              <a:rPr sz="1650" spc="40" dirty="0">
                <a:latin typeface="Arial"/>
                <a:cs typeface="Arial"/>
              </a:rPr>
              <a:t> </a:t>
            </a:r>
            <a:r>
              <a:rPr sz="1650" dirty="0">
                <a:latin typeface="Arial"/>
                <a:cs typeface="Arial"/>
              </a:rPr>
              <a:t>pelo</a:t>
            </a:r>
            <a:r>
              <a:rPr sz="1650" spc="45" dirty="0">
                <a:latin typeface="Arial"/>
                <a:cs typeface="Arial"/>
              </a:rPr>
              <a:t> </a:t>
            </a:r>
            <a:r>
              <a:rPr sz="1650" dirty="0">
                <a:latin typeface="Arial"/>
                <a:cs typeface="Arial"/>
              </a:rPr>
              <a:t>enfermeiro</a:t>
            </a:r>
            <a:r>
              <a:rPr sz="1650" spc="40" dirty="0">
                <a:latin typeface="Arial"/>
                <a:cs typeface="Arial"/>
              </a:rPr>
              <a:t> </a:t>
            </a:r>
            <a:r>
              <a:rPr sz="1650" dirty="0">
                <a:latin typeface="Arial"/>
                <a:cs typeface="Arial"/>
              </a:rPr>
              <a:t>da</a:t>
            </a:r>
            <a:r>
              <a:rPr sz="1650" spc="45" dirty="0">
                <a:latin typeface="Arial"/>
                <a:cs typeface="Arial"/>
              </a:rPr>
              <a:t> </a:t>
            </a:r>
            <a:r>
              <a:rPr sz="1650" dirty="0">
                <a:latin typeface="Arial"/>
                <a:cs typeface="Arial"/>
              </a:rPr>
              <a:t>atenção</a:t>
            </a:r>
            <a:r>
              <a:rPr sz="1650" spc="40" dirty="0">
                <a:latin typeface="Arial"/>
                <a:cs typeface="Arial"/>
              </a:rPr>
              <a:t> </a:t>
            </a:r>
            <a:r>
              <a:rPr sz="1650" dirty="0">
                <a:latin typeface="Arial"/>
                <a:cs typeface="Arial"/>
              </a:rPr>
              <a:t>primária</a:t>
            </a:r>
            <a:r>
              <a:rPr sz="1650" spc="45" dirty="0">
                <a:latin typeface="Arial"/>
                <a:cs typeface="Arial"/>
              </a:rPr>
              <a:t> </a:t>
            </a:r>
            <a:r>
              <a:rPr sz="1650" spc="-50" dirty="0">
                <a:latin typeface="Arial"/>
                <a:cs typeface="Arial"/>
              </a:rPr>
              <a:t>à </a:t>
            </a:r>
            <a:r>
              <a:rPr sz="1650" dirty="0">
                <a:latin typeface="Arial"/>
                <a:cs typeface="Arial"/>
              </a:rPr>
              <a:t>saúde:</a:t>
            </a:r>
            <a:r>
              <a:rPr sz="1650" spc="20" dirty="0">
                <a:latin typeface="Arial"/>
                <a:cs typeface="Arial"/>
              </a:rPr>
              <a:t> </a:t>
            </a:r>
            <a:r>
              <a:rPr sz="1650" dirty="0">
                <a:latin typeface="Arial"/>
                <a:cs typeface="Arial"/>
              </a:rPr>
              <a:t>estudo</a:t>
            </a:r>
            <a:r>
              <a:rPr sz="1650" spc="45" dirty="0">
                <a:latin typeface="Arial"/>
                <a:cs typeface="Arial"/>
              </a:rPr>
              <a:t> </a:t>
            </a:r>
            <a:r>
              <a:rPr sz="1650" dirty="0">
                <a:latin typeface="Arial"/>
                <a:cs typeface="Arial"/>
              </a:rPr>
              <a:t>bibliométrico</a:t>
            </a:r>
            <a:r>
              <a:rPr sz="1650" b="1" dirty="0">
                <a:latin typeface="Arial"/>
                <a:cs typeface="Arial"/>
              </a:rPr>
              <a:t>.</a:t>
            </a:r>
            <a:r>
              <a:rPr sz="1650" b="1" spc="70" dirty="0">
                <a:latin typeface="Arial"/>
                <a:cs typeface="Arial"/>
              </a:rPr>
              <a:t> </a:t>
            </a:r>
            <a:r>
              <a:rPr sz="1650" b="1" dirty="0">
                <a:latin typeface="Arial"/>
                <a:cs typeface="Arial"/>
              </a:rPr>
              <a:t>Revista</a:t>
            </a:r>
            <a:r>
              <a:rPr sz="1650" b="1" spc="50" dirty="0">
                <a:latin typeface="Arial"/>
                <a:cs typeface="Arial"/>
              </a:rPr>
              <a:t> </a:t>
            </a:r>
            <a:r>
              <a:rPr sz="1650" b="1" dirty="0">
                <a:latin typeface="Arial"/>
                <a:cs typeface="Arial"/>
              </a:rPr>
              <a:t>Enfermagem Atenção</a:t>
            </a:r>
            <a:r>
              <a:rPr sz="1650" b="1" spc="45" dirty="0">
                <a:latin typeface="Arial"/>
                <a:cs typeface="Arial"/>
              </a:rPr>
              <a:t> </a:t>
            </a:r>
            <a:r>
              <a:rPr sz="1650" b="1" dirty="0">
                <a:latin typeface="Arial"/>
                <a:cs typeface="Arial"/>
              </a:rPr>
              <a:t>Saúde</a:t>
            </a:r>
            <a:r>
              <a:rPr sz="1650" dirty="0">
                <a:latin typeface="Arial"/>
                <a:cs typeface="Arial"/>
              </a:rPr>
              <a:t>,</a:t>
            </a:r>
            <a:r>
              <a:rPr sz="1650" spc="60" dirty="0">
                <a:latin typeface="Arial"/>
                <a:cs typeface="Arial"/>
              </a:rPr>
              <a:t> </a:t>
            </a:r>
            <a:r>
              <a:rPr sz="1650" dirty="0">
                <a:latin typeface="Arial"/>
                <a:cs typeface="Arial"/>
              </a:rPr>
              <a:t>Uberaba,</a:t>
            </a:r>
            <a:r>
              <a:rPr sz="1650" spc="20" dirty="0">
                <a:latin typeface="Arial"/>
                <a:cs typeface="Arial"/>
              </a:rPr>
              <a:t> </a:t>
            </a:r>
            <a:r>
              <a:rPr sz="1650" spc="-10" dirty="0">
                <a:latin typeface="Arial"/>
                <a:cs typeface="Arial"/>
              </a:rPr>
              <a:t>v.</a:t>
            </a:r>
            <a:r>
              <a:rPr sz="1650" spc="20" dirty="0">
                <a:latin typeface="Arial"/>
                <a:cs typeface="Arial"/>
              </a:rPr>
              <a:t> </a:t>
            </a:r>
            <a:r>
              <a:rPr sz="1650" dirty="0">
                <a:latin typeface="Arial"/>
                <a:cs typeface="Arial"/>
              </a:rPr>
              <a:t>13,</a:t>
            </a:r>
            <a:r>
              <a:rPr sz="1650" spc="20" dirty="0">
                <a:latin typeface="Arial"/>
                <a:cs typeface="Arial"/>
              </a:rPr>
              <a:t> </a:t>
            </a:r>
            <a:r>
              <a:rPr sz="1650" dirty="0">
                <a:latin typeface="Arial"/>
                <a:cs typeface="Arial"/>
              </a:rPr>
              <a:t>n.</a:t>
            </a:r>
            <a:r>
              <a:rPr sz="1650" spc="60" dirty="0">
                <a:latin typeface="Arial"/>
                <a:cs typeface="Arial"/>
              </a:rPr>
              <a:t> </a:t>
            </a:r>
            <a:r>
              <a:rPr sz="1650" dirty="0">
                <a:latin typeface="Arial"/>
                <a:cs typeface="Arial"/>
              </a:rPr>
              <a:t>3,</a:t>
            </a:r>
            <a:r>
              <a:rPr sz="1650" spc="60" dirty="0">
                <a:latin typeface="Arial"/>
                <a:cs typeface="Arial"/>
              </a:rPr>
              <a:t> </a:t>
            </a:r>
            <a:r>
              <a:rPr sz="1650" dirty="0">
                <a:latin typeface="Arial"/>
                <a:cs typeface="Arial"/>
              </a:rPr>
              <a:t>2024.</a:t>
            </a:r>
            <a:r>
              <a:rPr sz="1650" spc="60" dirty="0">
                <a:latin typeface="Arial"/>
                <a:cs typeface="Arial"/>
              </a:rPr>
              <a:t> </a:t>
            </a:r>
            <a:r>
              <a:rPr sz="1650" dirty="0">
                <a:latin typeface="Arial"/>
                <a:cs typeface="Arial"/>
              </a:rPr>
              <a:t>Disponível</a:t>
            </a:r>
            <a:r>
              <a:rPr sz="1650" spc="45" dirty="0">
                <a:latin typeface="Arial"/>
                <a:cs typeface="Arial"/>
              </a:rPr>
              <a:t> </a:t>
            </a:r>
            <a:r>
              <a:rPr sz="1650" spc="-25" dirty="0">
                <a:latin typeface="Arial"/>
                <a:cs typeface="Arial"/>
              </a:rPr>
              <a:t>em: </a:t>
            </a:r>
            <a:r>
              <a:rPr sz="1650" u="sng" dirty="0">
                <a:solidFill>
                  <a:srgbClr val="009999"/>
                </a:solidFill>
                <a:uFill>
                  <a:solidFill>
                    <a:srgbClr val="009999"/>
                  </a:solidFill>
                </a:uFill>
                <a:latin typeface="Arial"/>
                <a:cs typeface="Arial"/>
                <a:hlinkClick r:id="rId7"/>
              </a:rPr>
              <a:t>https://pesquisa.bvsalud.org/portal/resource/pt/biblio-1587142</a:t>
            </a:r>
            <a:r>
              <a:rPr sz="1650" u="none" dirty="0">
                <a:latin typeface="Arial"/>
                <a:cs typeface="Arial"/>
              </a:rPr>
              <a:t>.</a:t>
            </a:r>
            <a:r>
              <a:rPr sz="1650" u="none" spc="-10" dirty="0">
                <a:latin typeface="Arial"/>
                <a:cs typeface="Arial"/>
              </a:rPr>
              <a:t> </a:t>
            </a:r>
            <a:r>
              <a:rPr sz="1650" u="none" dirty="0">
                <a:latin typeface="Arial"/>
                <a:cs typeface="Arial"/>
              </a:rPr>
              <a:t>Acesso</a:t>
            </a:r>
            <a:r>
              <a:rPr sz="1650" u="none" spc="105" dirty="0">
                <a:latin typeface="Arial"/>
                <a:cs typeface="Arial"/>
              </a:rPr>
              <a:t> </a:t>
            </a:r>
            <a:r>
              <a:rPr sz="1650" u="none" dirty="0">
                <a:latin typeface="Arial"/>
                <a:cs typeface="Arial"/>
              </a:rPr>
              <a:t>em:</a:t>
            </a:r>
            <a:r>
              <a:rPr sz="1650" u="none" spc="120" dirty="0">
                <a:latin typeface="Arial"/>
                <a:cs typeface="Arial"/>
              </a:rPr>
              <a:t> </a:t>
            </a:r>
            <a:r>
              <a:rPr sz="1650" u="none" dirty="0">
                <a:latin typeface="Arial"/>
                <a:cs typeface="Arial"/>
              </a:rPr>
              <a:t>14</a:t>
            </a:r>
            <a:r>
              <a:rPr sz="1650" u="none" spc="105" dirty="0">
                <a:latin typeface="Arial"/>
                <a:cs typeface="Arial"/>
              </a:rPr>
              <a:t> </a:t>
            </a:r>
            <a:r>
              <a:rPr sz="1650" u="none" dirty="0">
                <a:latin typeface="Arial"/>
                <a:cs typeface="Arial"/>
              </a:rPr>
              <a:t>maio</a:t>
            </a:r>
            <a:r>
              <a:rPr sz="1650" u="none" spc="105" dirty="0">
                <a:latin typeface="Arial"/>
                <a:cs typeface="Arial"/>
              </a:rPr>
              <a:t> </a:t>
            </a:r>
            <a:r>
              <a:rPr sz="1650" u="none" spc="-10" dirty="0">
                <a:latin typeface="Arial"/>
                <a:cs typeface="Arial"/>
              </a:rPr>
              <a:t>2026.</a:t>
            </a:r>
            <a:endParaRPr sz="165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10"/>
              </a:spcBef>
            </a:pPr>
            <a:endParaRPr sz="1650" dirty="0">
              <a:latin typeface="Arial"/>
              <a:cs typeface="Arial"/>
            </a:endParaRPr>
          </a:p>
          <a:p>
            <a:pPr marL="12700" marR="621665">
              <a:lnSpc>
                <a:spcPct val="101400"/>
              </a:lnSpc>
            </a:pPr>
            <a:r>
              <a:rPr sz="1650" dirty="0">
                <a:latin typeface="Arial"/>
                <a:cs typeface="Arial"/>
              </a:rPr>
              <a:t>M</a:t>
            </a:r>
            <a:r>
              <a:rPr lang="pt-BR" sz="1650" dirty="0" err="1">
                <a:latin typeface="Arial"/>
                <a:cs typeface="Arial"/>
              </a:rPr>
              <a:t>osquera</a:t>
            </a:r>
            <a:r>
              <a:rPr sz="1650" dirty="0">
                <a:latin typeface="Arial"/>
                <a:cs typeface="Arial"/>
              </a:rPr>
              <a:t>,</a:t>
            </a:r>
            <a:r>
              <a:rPr sz="1650" spc="55" dirty="0">
                <a:latin typeface="Arial"/>
                <a:cs typeface="Arial"/>
              </a:rPr>
              <a:t> </a:t>
            </a:r>
            <a:r>
              <a:rPr sz="1650" dirty="0">
                <a:latin typeface="Arial"/>
                <a:cs typeface="Arial"/>
              </a:rPr>
              <a:t>Paola</a:t>
            </a:r>
            <a:r>
              <a:rPr sz="1650" spc="50" dirty="0">
                <a:latin typeface="Arial"/>
                <a:cs typeface="Arial"/>
              </a:rPr>
              <a:t> </a:t>
            </a:r>
            <a:r>
              <a:rPr sz="1650" dirty="0">
                <a:latin typeface="Arial"/>
                <a:cs typeface="Arial"/>
              </a:rPr>
              <a:t>Soledad</a:t>
            </a:r>
            <a:r>
              <a:rPr sz="1650" spc="50" dirty="0">
                <a:latin typeface="Arial"/>
                <a:cs typeface="Arial"/>
              </a:rPr>
              <a:t> </a:t>
            </a:r>
            <a:r>
              <a:rPr sz="1650" dirty="0">
                <a:latin typeface="Arial"/>
                <a:cs typeface="Arial"/>
              </a:rPr>
              <a:t>et</a:t>
            </a:r>
            <a:r>
              <a:rPr sz="1650" spc="20" dirty="0">
                <a:latin typeface="Arial"/>
                <a:cs typeface="Arial"/>
              </a:rPr>
              <a:t> </a:t>
            </a:r>
            <a:r>
              <a:rPr sz="1650" dirty="0">
                <a:latin typeface="Arial"/>
                <a:cs typeface="Arial"/>
              </a:rPr>
              <a:t>al.</a:t>
            </a:r>
            <a:r>
              <a:rPr sz="1650" spc="20" dirty="0">
                <a:latin typeface="Arial"/>
                <a:cs typeface="Arial"/>
              </a:rPr>
              <a:t> </a:t>
            </a:r>
            <a:r>
              <a:rPr sz="1650" dirty="0">
                <a:latin typeface="Arial"/>
                <a:cs typeface="Arial"/>
              </a:rPr>
              <a:t>Frequência</a:t>
            </a:r>
            <a:r>
              <a:rPr sz="1650" spc="50" dirty="0">
                <a:latin typeface="Arial"/>
                <a:cs typeface="Arial"/>
              </a:rPr>
              <a:t> </a:t>
            </a:r>
            <a:r>
              <a:rPr sz="1650" dirty="0">
                <a:latin typeface="Arial"/>
                <a:cs typeface="Arial"/>
              </a:rPr>
              <a:t>do</a:t>
            </a:r>
            <a:r>
              <a:rPr sz="1650" spc="50" dirty="0">
                <a:latin typeface="Arial"/>
                <a:cs typeface="Arial"/>
              </a:rPr>
              <a:t> </a:t>
            </a:r>
            <a:r>
              <a:rPr sz="1650" dirty="0">
                <a:latin typeface="Arial"/>
                <a:cs typeface="Arial"/>
              </a:rPr>
              <a:t>aleitamento</a:t>
            </a:r>
            <a:r>
              <a:rPr sz="1650" spc="45" dirty="0">
                <a:latin typeface="Arial"/>
                <a:cs typeface="Arial"/>
              </a:rPr>
              <a:t> </a:t>
            </a:r>
            <a:r>
              <a:rPr sz="1650" dirty="0">
                <a:latin typeface="Arial"/>
                <a:cs typeface="Arial"/>
              </a:rPr>
              <a:t>materno</a:t>
            </a:r>
            <a:r>
              <a:rPr sz="1650" spc="50" dirty="0">
                <a:latin typeface="Arial"/>
                <a:cs typeface="Arial"/>
              </a:rPr>
              <a:t> </a:t>
            </a:r>
            <a:r>
              <a:rPr sz="1650" dirty="0">
                <a:latin typeface="Arial"/>
                <a:cs typeface="Arial"/>
              </a:rPr>
              <a:t>exclusivo</a:t>
            </a:r>
            <a:r>
              <a:rPr sz="1650" spc="50" dirty="0">
                <a:latin typeface="Arial"/>
                <a:cs typeface="Arial"/>
              </a:rPr>
              <a:t> </a:t>
            </a:r>
            <a:r>
              <a:rPr sz="1650" dirty="0">
                <a:latin typeface="Arial"/>
                <a:cs typeface="Arial"/>
              </a:rPr>
              <a:t>aos</a:t>
            </a:r>
            <a:r>
              <a:rPr sz="1650" spc="70" dirty="0">
                <a:latin typeface="Arial"/>
                <a:cs typeface="Arial"/>
              </a:rPr>
              <a:t> </a:t>
            </a:r>
            <a:r>
              <a:rPr sz="1650" dirty="0">
                <a:latin typeface="Arial"/>
                <a:cs typeface="Arial"/>
              </a:rPr>
              <a:t>30</a:t>
            </a:r>
            <a:r>
              <a:rPr sz="1650" spc="45" dirty="0">
                <a:latin typeface="Arial"/>
                <a:cs typeface="Arial"/>
              </a:rPr>
              <a:t> </a:t>
            </a:r>
            <a:r>
              <a:rPr sz="1650" dirty="0">
                <a:latin typeface="Arial"/>
                <a:cs typeface="Arial"/>
              </a:rPr>
              <a:t>dias</a:t>
            </a:r>
            <a:r>
              <a:rPr sz="1650" spc="70" dirty="0">
                <a:latin typeface="Arial"/>
                <a:cs typeface="Arial"/>
              </a:rPr>
              <a:t> </a:t>
            </a:r>
            <a:r>
              <a:rPr sz="1650" dirty="0">
                <a:latin typeface="Arial"/>
                <a:cs typeface="Arial"/>
              </a:rPr>
              <a:t>de</a:t>
            </a:r>
            <a:r>
              <a:rPr sz="1650" spc="50" dirty="0">
                <a:latin typeface="Arial"/>
                <a:cs typeface="Arial"/>
              </a:rPr>
              <a:t> </a:t>
            </a:r>
            <a:r>
              <a:rPr sz="1650" dirty="0">
                <a:latin typeface="Arial"/>
                <a:cs typeface="Arial"/>
              </a:rPr>
              <a:t>vida:</a:t>
            </a:r>
            <a:r>
              <a:rPr sz="1650" spc="60" dirty="0">
                <a:latin typeface="Arial"/>
                <a:cs typeface="Arial"/>
              </a:rPr>
              <a:t> </a:t>
            </a:r>
            <a:r>
              <a:rPr sz="1650" b="1" dirty="0">
                <a:latin typeface="Arial"/>
                <a:cs typeface="Arial"/>
              </a:rPr>
              <a:t>revisão</a:t>
            </a:r>
            <a:r>
              <a:rPr sz="1650" b="1" spc="50" dirty="0">
                <a:latin typeface="Arial"/>
                <a:cs typeface="Arial"/>
              </a:rPr>
              <a:t> </a:t>
            </a:r>
            <a:r>
              <a:rPr sz="1650" b="1" dirty="0">
                <a:latin typeface="Arial"/>
                <a:cs typeface="Arial"/>
              </a:rPr>
              <a:t>de</a:t>
            </a:r>
            <a:r>
              <a:rPr sz="1650" b="1" spc="45" dirty="0">
                <a:latin typeface="Arial"/>
                <a:cs typeface="Arial"/>
              </a:rPr>
              <a:t> </a:t>
            </a:r>
            <a:r>
              <a:rPr sz="1650" b="1" spc="-10" dirty="0">
                <a:latin typeface="Arial"/>
                <a:cs typeface="Arial"/>
              </a:rPr>
              <a:t>estudos </a:t>
            </a:r>
            <a:r>
              <a:rPr sz="1650" b="1" dirty="0">
                <a:latin typeface="Arial"/>
                <a:cs typeface="Arial"/>
              </a:rPr>
              <a:t>longitudinais</a:t>
            </a:r>
            <a:r>
              <a:rPr sz="1650" dirty="0">
                <a:latin typeface="Arial"/>
                <a:cs typeface="Arial"/>
              </a:rPr>
              <a:t>.</a:t>
            </a:r>
            <a:r>
              <a:rPr sz="1650" spc="40" dirty="0">
                <a:latin typeface="Arial"/>
                <a:cs typeface="Arial"/>
              </a:rPr>
              <a:t> </a:t>
            </a:r>
            <a:r>
              <a:rPr sz="1650" dirty="0">
                <a:latin typeface="Arial"/>
                <a:cs typeface="Arial"/>
              </a:rPr>
              <a:t>Saúde</a:t>
            </a:r>
            <a:r>
              <a:rPr sz="1650" spc="30" dirty="0">
                <a:latin typeface="Arial"/>
                <a:cs typeface="Arial"/>
              </a:rPr>
              <a:t> </a:t>
            </a:r>
            <a:r>
              <a:rPr sz="1650" dirty="0">
                <a:latin typeface="Arial"/>
                <a:cs typeface="Arial"/>
              </a:rPr>
              <a:t>e</a:t>
            </a:r>
            <a:r>
              <a:rPr sz="1650" spc="25" dirty="0">
                <a:latin typeface="Arial"/>
                <a:cs typeface="Arial"/>
              </a:rPr>
              <a:t> </a:t>
            </a:r>
            <a:r>
              <a:rPr sz="1650" dirty="0">
                <a:latin typeface="Arial"/>
                <a:cs typeface="Arial"/>
              </a:rPr>
              <a:t>Sociedade,</a:t>
            </a:r>
            <a:r>
              <a:rPr sz="1650" spc="45" dirty="0">
                <a:latin typeface="Arial"/>
                <a:cs typeface="Arial"/>
              </a:rPr>
              <a:t> </a:t>
            </a:r>
            <a:r>
              <a:rPr sz="1650" dirty="0">
                <a:latin typeface="Arial"/>
                <a:cs typeface="Arial"/>
              </a:rPr>
              <a:t>São</a:t>
            </a:r>
            <a:r>
              <a:rPr sz="1650" spc="25" dirty="0">
                <a:latin typeface="Arial"/>
                <a:cs typeface="Arial"/>
              </a:rPr>
              <a:t> </a:t>
            </a:r>
            <a:r>
              <a:rPr sz="1650" dirty="0">
                <a:latin typeface="Arial"/>
                <a:cs typeface="Arial"/>
              </a:rPr>
              <a:t>Paulo,</a:t>
            </a:r>
            <a:r>
              <a:rPr sz="1650" spc="45" dirty="0">
                <a:latin typeface="Arial"/>
                <a:cs typeface="Arial"/>
              </a:rPr>
              <a:t> </a:t>
            </a:r>
            <a:r>
              <a:rPr sz="1650" spc="-10" dirty="0">
                <a:latin typeface="Arial"/>
                <a:cs typeface="Arial"/>
              </a:rPr>
              <a:t>v.</a:t>
            </a:r>
            <a:r>
              <a:rPr sz="1650" spc="40" dirty="0">
                <a:latin typeface="Arial"/>
                <a:cs typeface="Arial"/>
              </a:rPr>
              <a:t> </a:t>
            </a:r>
            <a:r>
              <a:rPr sz="1650" dirty="0">
                <a:latin typeface="Arial"/>
                <a:cs typeface="Arial"/>
              </a:rPr>
              <a:t>31,</a:t>
            </a:r>
            <a:r>
              <a:rPr sz="1650" spc="45" dirty="0">
                <a:latin typeface="Arial"/>
                <a:cs typeface="Arial"/>
              </a:rPr>
              <a:t> </a:t>
            </a:r>
            <a:r>
              <a:rPr sz="1650" dirty="0">
                <a:latin typeface="Arial"/>
                <a:cs typeface="Arial"/>
              </a:rPr>
              <a:t>n.</a:t>
            </a:r>
            <a:r>
              <a:rPr sz="1650" spc="40" dirty="0">
                <a:latin typeface="Arial"/>
                <a:cs typeface="Arial"/>
              </a:rPr>
              <a:t> </a:t>
            </a:r>
            <a:r>
              <a:rPr sz="1650" dirty="0">
                <a:latin typeface="Arial"/>
                <a:cs typeface="Arial"/>
              </a:rPr>
              <a:t>4,</a:t>
            </a:r>
            <a:r>
              <a:rPr sz="1650" spc="5" dirty="0">
                <a:latin typeface="Arial"/>
                <a:cs typeface="Arial"/>
              </a:rPr>
              <a:t> </a:t>
            </a:r>
            <a:r>
              <a:rPr sz="1650" dirty="0">
                <a:latin typeface="Arial"/>
                <a:cs typeface="Arial"/>
              </a:rPr>
              <a:t>2022.</a:t>
            </a:r>
            <a:r>
              <a:rPr sz="1650" spc="45" dirty="0">
                <a:latin typeface="Arial"/>
                <a:cs typeface="Arial"/>
              </a:rPr>
              <a:t> </a:t>
            </a:r>
            <a:r>
              <a:rPr sz="1650" dirty="0">
                <a:latin typeface="Arial"/>
                <a:cs typeface="Arial"/>
              </a:rPr>
              <a:t>Disponível</a:t>
            </a:r>
            <a:r>
              <a:rPr sz="1650" spc="35" dirty="0">
                <a:latin typeface="Arial"/>
                <a:cs typeface="Arial"/>
              </a:rPr>
              <a:t> </a:t>
            </a:r>
            <a:r>
              <a:rPr sz="1650" spc="-25" dirty="0">
                <a:latin typeface="Arial"/>
                <a:cs typeface="Arial"/>
              </a:rPr>
              <a:t>em: </a:t>
            </a:r>
            <a:r>
              <a:rPr sz="1650" u="sng" dirty="0">
                <a:solidFill>
                  <a:srgbClr val="009999"/>
                </a:solidFill>
                <a:uFill>
                  <a:solidFill>
                    <a:srgbClr val="009999"/>
                  </a:solidFill>
                </a:uFill>
                <a:latin typeface="Arial"/>
                <a:cs typeface="Arial"/>
                <a:hlinkClick r:id="rId8"/>
              </a:rPr>
              <a:t>https://www.scielo.br/j/sausoc/a/tFg6C9LkSsjhmtybMmrdBjN/</a:t>
            </a:r>
            <a:r>
              <a:rPr sz="1650" u="none" dirty="0">
                <a:latin typeface="Arial"/>
                <a:cs typeface="Arial"/>
              </a:rPr>
              <a:t>.</a:t>
            </a:r>
            <a:r>
              <a:rPr sz="1650" u="none" spc="-35" dirty="0">
                <a:latin typeface="Arial"/>
                <a:cs typeface="Arial"/>
              </a:rPr>
              <a:t> </a:t>
            </a:r>
            <a:r>
              <a:rPr sz="1650" u="none" dirty="0">
                <a:latin typeface="Arial"/>
                <a:cs typeface="Arial"/>
              </a:rPr>
              <a:t>Acesso</a:t>
            </a:r>
            <a:r>
              <a:rPr sz="1650" u="none" spc="75" dirty="0">
                <a:latin typeface="Arial"/>
                <a:cs typeface="Arial"/>
              </a:rPr>
              <a:t> </a:t>
            </a:r>
            <a:r>
              <a:rPr sz="1650" u="none" dirty="0">
                <a:latin typeface="Arial"/>
                <a:cs typeface="Arial"/>
              </a:rPr>
              <a:t>em:</a:t>
            </a:r>
            <a:r>
              <a:rPr sz="1650" u="none" spc="90" dirty="0">
                <a:latin typeface="Arial"/>
                <a:cs typeface="Arial"/>
              </a:rPr>
              <a:t> </a:t>
            </a:r>
            <a:r>
              <a:rPr sz="1650" u="none" dirty="0">
                <a:latin typeface="Arial"/>
                <a:cs typeface="Arial"/>
              </a:rPr>
              <a:t>14</a:t>
            </a:r>
            <a:r>
              <a:rPr sz="1650" u="none" spc="80" dirty="0">
                <a:latin typeface="Arial"/>
                <a:cs typeface="Arial"/>
              </a:rPr>
              <a:t> </a:t>
            </a:r>
            <a:r>
              <a:rPr sz="1650" u="none" dirty="0">
                <a:latin typeface="Arial"/>
                <a:cs typeface="Arial"/>
              </a:rPr>
              <a:t>maio</a:t>
            </a:r>
            <a:r>
              <a:rPr sz="1650" u="none" spc="75" dirty="0">
                <a:latin typeface="Arial"/>
                <a:cs typeface="Arial"/>
              </a:rPr>
              <a:t> </a:t>
            </a:r>
            <a:r>
              <a:rPr sz="1650" u="none" spc="-10" dirty="0">
                <a:latin typeface="Arial"/>
                <a:cs typeface="Arial"/>
              </a:rPr>
              <a:t>2026.</a:t>
            </a:r>
            <a:endParaRPr sz="165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10"/>
              </a:spcBef>
            </a:pPr>
            <a:endParaRPr sz="1650" dirty="0">
              <a:latin typeface="Arial"/>
              <a:cs typeface="Arial"/>
            </a:endParaRPr>
          </a:p>
          <a:p>
            <a:pPr marL="12700" marR="831215">
              <a:lnSpc>
                <a:spcPct val="101299"/>
              </a:lnSpc>
              <a:spcBef>
                <a:spcPts val="5"/>
              </a:spcBef>
            </a:pPr>
            <a:r>
              <a:rPr sz="1650" dirty="0">
                <a:latin typeface="Arial"/>
                <a:cs typeface="Arial"/>
              </a:rPr>
              <a:t>S</a:t>
            </a:r>
            <a:r>
              <a:rPr lang="pt-BR" sz="1650" dirty="0">
                <a:latin typeface="Arial"/>
                <a:cs typeface="Arial"/>
              </a:rPr>
              <a:t>antos</a:t>
            </a:r>
            <a:r>
              <a:rPr sz="1650" dirty="0">
                <a:latin typeface="Arial"/>
                <a:cs typeface="Arial"/>
              </a:rPr>
              <a:t>,</a:t>
            </a:r>
            <a:r>
              <a:rPr sz="1650" spc="60" dirty="0">
                <a:latin typeface="Arial"/>
                <a:cs typeface="Arial"/>
              </a:rPr>
              <a:t> </a:t>
            </a:r>
            <a:r>
              <a:rPr sz="1650" dirty="0">
                <a:latin typeface="Arial"/>
                <a:cs typeface="Arial"/>
              </a:rPr>
              <a:t>Mariana</a:t>
            </a:r>
            <a:r>
              <a:rPr sz="1650" spc="55" dirty="0">
                <a:latin typeface="Arial"/>
                <a:cs typeface="Arial"/>
              </a:rPr>
              <a:t> </a:t>
            </a:r>
            <a:r>
              <a:rPr sz="1650" dirty="0">
                <a:latin typeface="Arial"/>
                <a:cs typeface="Arial"/>
              </a:rPr>
              <a:t>et</a:t>
            </a:r>
            <a:r>
              <a:rPr sz="1650" spc="25" dirty="0">
                <a:latin typeface="Arial"/>
                <a:cs typeface="Arial"/>
              </a:rPr>
              <a:t> </a:t>
            </a:r>
            <a:r>
              <a:rPr sz="1650" dirty="0">
                <a:latin typeface="Arial"/>
                <a:cs typeface="Arial"/>
              </a:rPr>
              <a:t>al.</a:t>
            </a:r>
            <a:r>
              <a:rPr sz="1650" spc="-50" dirty="0">
                <a:latin typeface="Arial"/>
                <a:cs typeface="Arial"/>
              </a:rPr>
              <a:t> </a:t>
            </a:r>
            <a:r>
              <a:rPr sz="1650" dirty="0">
                <a:latin typeface="Arial"/>
                <a:cs typeface="Arial"/>
              </a:rPr>
              <a:t>Aconselhamento</a:t>
            </a:r>
            <a:r>
              <a:rPr sz="1650" spc="50" dirty="0">
                <a:latin typeface="Arial"/>
                <a:cs typeface="Arial"/>
              </a:rPr>
              <a:t> </a:t>
            </a:r>
            <a:r>
              <a:rPr sz="1650" dirty="0">
                <a:latin typeface="Arial"/>
                <a:cs typeface="Arial"/>
              </a:rPr>
              <a:t>em</a:t>
            </a:r>
            <a:r>
              <a:rPr sz="1650" spc="40" dirty="0">
                <a:latin typeface="Arial"/>
                <a:cs typeface="Arial"/>
              </a:rPr>
              <a:t> </a:t>
            </a:r>
            <a:r>
              <a:rPr sz="1650" dirty="0">
                <a:latin typeface="Arial"/>
                <a:cs typeface="Arial"/>
              </a:rPr>
              <a:t>aleitamento</a:t>
            </a:r>
            <a:r>
              <a:rPr sz="1650" spc="55" dirty="0">
                <a:latin typeface="Arial"/>
                <a:cs typeface="Arial"/>
              </a:rPr>
              <a:t> </a:t>
            </a:r>
            <a:r>
              <a:rPr sz="1650" dirty="0">
                <a:latin typeface="Arial"/>
                <a:cs typeface="Arial"/>
              </a:rPr>
              <a:t>materno</a:t>
            </a:r>
            <a:r>
              <a:rPr sz="1650" spc="55" dirty="0">
                <a:latin typeface="Arial"/>
                <a:cs typeface="Arial"/>
              </a:rPr>
              <a:t> </a:t>
            </a:r>
            <a:r>
              <a:rPr sz="1650" dirty="0">
                <a:latin typeface="Arial"/>
                <a:cs typeface="Arial"/>
              </a:rPr>
              <a:t>no</a:t>
            </a:r>
            <a:r>
              <a:rPr sz="1650" spc="50" dirty="0">
                <a:latin typeface="Arial"/>
                <a:cs typeface="Arial"/>
              </a:rPr>
              <a:t> </a:t>
            </a:r>
            <a:r>
              <a:rPr sz="1650" dirty="0">
                <a:latin typeface="Arial"/>
                <a:cs typeface="Arial"/>
              </a:rPr>
              <a:t>alojamento</a:t>
            </a:r>
            <a:r>
              <a:rPr sz="1650" spc="55" dirty="0">
                <a:latin typeface="Arial"/>
                <a:cs typeface="Arial"/>
              </a:rPr>
              <a:t> </a:t>
            </a:r>
            <a:r>
              <a:rPr sz="1650" dirty="0">
                <a:latin typeface="Arial"/>
                <a:cs typeface="Arial"/>
              </a:rPr>
              <a:t>conjunto:</a:t>
            </a:r>
            <a:r>
              <a:rPr sz="1650" spc="60" dirty="0">
                <a:latin typeface="Arial"/>
                <a:cs typeface="Arial"/>
              </a:rPr>
              <a:t> </a:t>
            </a:r>
            <a:r>
              <a:rPr sz="1650" dirty="0">
                <a:latin typeface="Arial"/>
                <a:cs typeface="Arial"/>
              </a:rPr>
              <a:t>revisão</a:t>
            </a:r>
            <a:r>
              <a:rPr sz="1650" spc="55" dirty="0">
                <a:latin typeface="Arial"/>
                <a:cs typeface="Arial"/>
              </a:rPr>
              <a:t> </a:t>
            </a:r>
            <a:r>
              <a:rPr sz="1650" dirty="0">
                <a:latin typeface="Arial"/>
                <a:cs typeface="Arial"/>
              </a:rPr>
              <a:t>de</a:t>
            </a:r>
            <a:r>
              <a:rPr sz="1650" spc="55" dirty="0">
                <a:latin typeface="Arial"/>
                <a:cs typeface="Arial"/>
              </a:rPr>
              <a:t> </a:t>
            </a:r>
            <a:r>
              <a:rPr sz="1650" dirty="0">
                <a:latin typeface="Arial"/>
                <a:cs typeface="Arial"/>
              </a:rPr>
              <a:t>escopo</a:t>
            </a:r>
            <a:r>
              <a:rPr sz="1650" b="1" dirty="0">
                <a:latin typeface="Arial"/>
                <a:cs typeface="Arial"/>
              </a:rPr>
              <a:t>.</a:t>
            </a:r>
            <a:r>
              <a:rPr sz="1650" b="1" spc="140" dirty="0">
                <a:latin typeface="Arial"/>
                <a:cs typeface="Arial"/>
              </a:rPr>
              <a:t> </a:t>
            </a:r>
            <a:r>
              <a:rPr sz="1650" b="1" spc="-10" dirty="0">
                <a:latin typeface="Arial"/>
                <a:cs typeface="Arial"/>
              </a:rPr>
              <a:t>Revista </a:t>
            </a:r>
            <a:r>
              <a:rPr sz="1650" b="1" dirty="0">
                <a:latin typeface="Arial"/>
                <a:cs typeface="Arial"/>
              </a:rPr>
              <a:t>Brasileira</a:t>
            </a:r>
            <a:r>
              <a:rPr sz="1650" b="1" spc="30" dirty="0">
                <a:latin typeface="Arial"/>
                <a:cs typeface="Arial"/>
              </a:rPr>
              <a:t> </a:t>
            </a:r>
            <a:r>
              <a:rPr sz="1650" b="1" dirty="0">
                <a:latin typeface="Arial"/>
                <a:cs typeface="Arial"/>
              </a:rPr>
              <a:t>de</a:t>
            </a:r>
            <a:r>
              <a:rPr sz="1650" b="1" spc="35" dirty="0">
                <a:latin typeface="Arial"/>
                <a:cs typeface="Arial"/>
              </a:rPr>
              <a:t> </a:t>
            </a:r>
            <a:r>
              <a:rPr sz="1650" b="1" dirty="0">
                <a:latin typeface="Arial"/>
                <a:cs typeface="Arial"/>
              </a:rPr>
              <a:t>Enfermagem</a:t>
            </a:r>
            <a:r>
              <a:rPr sz="1650" dirty="0">
                <a:latin typeface="Arial"/>
                <a:cs typeface="Arial"/>
              </a:rPr>
              <a:t>,</a:t>
            </a:r>
            <a:r>
              <a:rPr sz="1650" spc="45" dirty="0">
                <a:latin typeface="Arial"/>
                <a:cs typeface="Arial"/>
              </a:rPr>
              <a:t> </a:t>
            </a:r>
            <a:r>
              <a:rPr sz="1650" dirty="0">
                <a:latin typeface="Arial"/>
                <a:cs typeface="Arial"/>
              </a:rPr>
              <a:t>Brasília,</a:t>
            </a:r>
            <a:r>
              <a:rPr sz="1650" spc="10" dirty="0">
                <a:latin typeface="Arial"/>
                <a:cs typeface="Arial"/>
              </a:rPr>
              <a:t> </a:t>
            </a:r>
            <a:r>
              <a:rPr sz="1650" spc="-10" dirty="0">
                <a:latin typeface="Arial"/>
                <a:cs typeface="Arial"/>
              </a:rPr>
              <a:t>v.</a:t>
            </a:r>
            <a:r>
              <a:rPr sz="1650" spc="5" dirty="0">
                <a:latin typeface="Arial"/>
                <a:cs typeface="Arial"/>
              </a:rPr>
              <a:t> </a:t>
            </a:r>
            <a:r>
              <a:rPr sz="1650" dirty="0">
                <a:latin typeface="Arial"/>
                <a:cs typeface="Arial"/>
              </a:rPr>
              <a:t>78,</a:t>
            </a:r>
            <a:r>
              <a:rPr sz="1650" spc="10" dirty="0">
                <a:latin typeface="Arial"/>
                <a:cs typeface="Arial"/>
              </a:rPr>
              <a:t> </a:t>
            </a:r>
            <a:r>
              <a:rPr sz="1650" dirty="0">
                <a:latin typeface="Arial"/>
                <a:cs typeface="Arial"/>
              </a:rPr>
              <a:t>n.</a:t>
            </a:r>
            <a:r>
              <a:rPr sz="1650" spc="45" dirty="0">
                <a:latin typeface="Arial"/>
                <a:cs typeface="Arial"/>
              </a:rPr>
              <a:t> </a:t>
            </a:r>
            <a:r>
              <a:rPr sz="1650" dirty="0">
                <a:latin typeface="Arial"/>
                <a:cs typeface="Arial"/>
              </a:rPr>
              <a:t>1,</a:t>
            </a:r>
            <a:r>
              <a:rPr sz="1650" spc="45" dirty="0">
                <a:latin typeface="Arial"/>
                <a:cs typeface="Arial"/>
              </a:rPr>
              <a:t> </a:t>
            </a:r>
            <a:r>
              <a:rPr sz="1650" dirty="0">
                <a:latin typeface="Arial"/>
                <a:cs typeface="Arial"/>
              </a:rPr>
              <a:t>2025.</a:t>
            </a:r>
            <a:r>
              <a:rPr sz="1650" spc="45" dirty="0">
                <a:latin typeface="Arial"/>
                <a:cs typeface="Arial"/>
              </a:rPr>
              <a:t> </a:t>
            </a:r>
            <a:r>
              <a:rPr sz="1650" dirty="0">
                <a:latin typeface="Arial"/>
                <a:cs typeface="Arial"/>
              </a:rPr>
              <a:t>Disponível</a:t>
            </a:r>
            <a:r>
              <a:rPr sz="1650" spc="35" dirty="0">
                <a:latin typeface="Arial"/>
                <a:cs typeface="Arial"/>
              </a:rPr>
              <a:t> </a:t>
            </a:r>
            <a:r>
              <a:rPr sz="1650" spc="-25" dirty="0">
                <a:latin typeface="Arial"/>
                <a:cs typeface="Arial"/>
              </a:rPr>
              <a:t>em: </a:t>
            </a:r>
            <a:r>
              <a:rPr sz="1650" u="sng" dirty="0">
                <a:solidFill>
                  <a:srgbClr val="009999"/>
                </a:solidFill>
                <a:uFill>
                  <a:solidFill>
                    <a:srgbClr val="009999"/>
                  </a:solidFill>
                </a:uFill>
                <a:latin typeface="Arial"/>
                <a:cs typeface="Arial"/>
                <a:hlinkClick r:id="rId9"/>
              </a:rPr>
              <a:t>https://www.scielo.br/j/reben/a/qngp4qbXBM88c9k7wsfrdpD/</a:t>
            </a:r>
            <a:r>
              <a:rPr sz="1650" u="none" dirty="0">
                <a:latin typeface="Arial"/>
                <a:cs typeface="Arial"/>
              </a:rPr>
              <a:t>.</a:t>
            </a:r>
            <a:r>
              <a:rPr sz="1650" u="none" spc="-25" dirty="0">
                <a:latin typeface="Arial"/>
                <a:cs typeface="Arial"/>
              </a:rPr>
              <a:t> </a:t>
            </a:r>
            <a:r>
              <a:rPr sz="1650" u="none" dirty="0">
                <a:latin typeface="Arial"/>
                <a:cs typeface="Arial"/>
              </a:rPr>
              <a:t>Acesso</a:t>
            </a:r>
            <a:r>
              <a:rPr sz="1650" u="none" spc="85" dirty="0">
                <a:latin typeface="Arial"/>
                <a:cs typeface="Arial"/>
              </a:rPr>
              <a:t> </a:t>
            </a:r>
            <a:r>
              <a:rPr sz="1650" u="none" dirty="0">
                <a:latin typeface="Arial"/>
                <a:cs typeface="Arial"/>
              </a:rPr>
              <a:t>em:</a:t>
            </a:r>
            <a:r>
              <a:rPr sz="1650" u="none" spc="95" dirty="0">
                <a:latin typeface="Arial"/>
                <a:cs typeface="Arial"/>
              </a:rPr>
              <a:t> </a:t>
            </a:r>
            <a:r>
              <a:rPr sz="1650" u="none" dirty="0">
                <a:latin typeface="Arial"/>
                <a:cs typeface="Arial"/>
              </a:rPr>
              <a:t>14</a:t>
            </a:r>
            <a:r>
              <a:rPr sz="1650" u="none" spc="80" dirty="0">
                <a:latin typeface="Arial"/>
                <a:cs typeface="Arial"/>
              </a:rPr>
              <a:t> </a:t>
            </a:r>
            <a:r>
              <a:rPr sz="1650" u="none" dirty="0">
                <a:latin typeface="Arial"/>
                <a:cs typeface="Arial"/>
              </a:rPr>
              <a:t>maio</a:t>
            </a:r>
            <a:r>
              <a:rPr sz="1650" u="none" spc="85" dirty="0">
                <a:latin typeface="Arial"/>
                <a:cs typeface="Arial"/>
              </a:rPr>
              <a:t> </a:t>
            </a:r>
            <a:r>
              <a:rPr sz="1650" u="none" spc="-10" dirty="0">
                <a:latin typeface="Arial"/>
                <a:cs typeface="Arial"/>
              </a:rPr>
              <a:t>2026.</a:t>
            </a:r>
            <a:endParaRPr sz="165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40"/>
              </a:spcBef>
            </a:pPr>
            <a:endParaRPr sz="1650" dirty="0">
              <a:latin typeface="Arial"/>
              <a:cs typeface="Arial"/>
            </a:endParaRPr>
          </a:p>
          <a:p>
            <a:pPr marL="12700" marR="123825">
              <a:lnSpc>
                <a:spcPct val="101400"/>
              </a:lnSpc>
            </a:pPr>
            <a:r>
              <a:rPr sz="1650" spc="-35" dirty="0">
                <a:latin typeface="Arial"/>
                <a:cs typeface="Arial"/>
              </a:rPr>
              <a:t>S</a:t>
            </a:r>
            <a:r>
              <a:rPr lang="pt-BR" sz="1650" spc="-35" dirty="0" err="1">
                <a:latin typeface="Arial"/>
                <a:cs typeface="Arial"/>
              </a:rPr>
              <a:t>ilva</a:t>
            </a:r>
            <a:r>
              <a:rPr sz="1650" spc="-35" dirty="0">
                <a:latin typeface="Arial"/>
                <a:cs typeface="Arial"/>
              </a:rPr>
              <a:t>,</a:t>
            </a:r>
            <a:r>
              <a:rPr sz="1650" spc="-60" dirty="0">
                <a:latin typeface="Arial"/>
                <a:cs typeface="Arial"/>
              </a:rPr>
              <a:t> </a:t>
            </a:r>
            <a:r>
              <a:rPr sz="1650" dirty="0">
                <a:latin typeface="Arial"/>
                <a:cs typeface="Arial"/>
              </a:rPr>
              <a:t>Ana</a:t>
            </a:r>
            <a:r>
              <a:rPr sz="1650" spc="45" dirty="0">
                <a:latin typeface="Arial"/>
                <a:cs typeface="Arial"/>
              </a:rPr>
              <a:t> </a:t>
            </a:r>
            <a:r>
              <a:rPr sz="1650" dirty="0">
                <a:latin typeface="Arial"/>
                <a:cs typeface="Arial"/>
              </a:rPr>
              <a:t>Carolina</a:t>
            </a:r>
            <a:r>
              <a:rPr sz="1650" spc="45" dirty="0">
                <a:latin typeface="Arial"/>
                <a:cs typeface="Arial"/>
              </a:rPr>
              <a:t> </a:t>
            </a:r>
            <a:r>
              <a:rPr sz="1650" dirty="0">
                <a:latin typeface="Arial"/>
                <a:cs typeface="Arial"/>
              </a:rPr>
              <a:t>et</a:t>
            </a:r>
            <a:r>
              <a:rPr sz="1650" spc="55" dirty="0">
                <a:latin typeface="Arial"/>
                <a:cs typeface="Arial"/>
              </a:rPr>
              <a:t> </a:t>
            </a:r>
            <a:r>
              <a:rPr sz="1650" dirty="0">
                <a:latin typeface="Arial"/>
                <a:cs typeface="Arial"/>
              </a:rPr>
              <a:t>al.</a:t>
            </a:r>
            <a:r>
              <a:rPr sz="1650" spc="60" dirty="0">
                <a:latin typeface="Arial"/>
                <a:cs typeface="Arial"/>
              </a:rPr>
              <a:t> </a:t>
            </a:r>
            <a:r>
              <a:rPr sz="1650" dirty="0">
                <a:latin typeface="Arial"/>
                <a:cs typeface="Arial"/>
              </a:rPr>
              <a:t>Determinantes</a:t>
            </a:r>
            <a:r>
              <a:rPr sz="1650" spc="35" dirty="0">
                <a:latin typeface="Arial"/>
                <a:cs typeface="Arial"/>
              </a:rPr>
              <a:t> </a:t>
            </a:r>
            <a:r>
              <a:rPr sz="1650" dirty="0">
                <a:latin typeface="Arial"/>
                <a:cs typeface="Arial"/>
              </a:rPr>
              <a:t>em</a:t>
            </a:r>
            <a:r>
              <a:rPr sz="1650" spc="30" dirty="0">
                <a:latin typeface="Arial"/>
                <a:cs typeface="Arial"/>
              </a:rPr>
              <a:t> </a:t>
            </a:r>
            <a:r>
              <a:rPr sz="1650" dirty="0">
                <a:latin typeface="Arial"/>
                <a:cs typeface="Arial"/>
              </a:rPr>
              <a:t>saúde</a:t>
            </a:r>
            <a:r>
              <a:rPr sz="1650" spc="50" dirty="0">
                <a:latin typeface="Arial"/>
                <a:cs typeface="Arial"/>
              </a:rPr>
              <a:t> </a:t>
            </a:r>
            <a:r>
              <a:rPr sz="1650" dirty="0">
                <a:latin typeface="Arial"/>
                <a:cs typeface="Arial"/>
              </a:rPr>
              <a:t>associados</a:t>
            </a:r>
            <a:r>
              <a:rPr sz="1650" spc="65" dirty="0">
                <a:latin typeface="Arial"/>
                <a:cs typeface="Arial"/>
              </a:rPr>
              <a:t> </a:t>
            </a:r>
            <a:r>
              <a:rPr sz="1650" dirty="0">
                <a:latin typeface="Arial"/>
                <a:cs typeface="Arial"/>
              </a:rPr>
              <a:t>ao</a:t>
            </a:r>
            <a:r>
              <a:rPr sz="1650" spc="45" dirty="0">
                <a:latin typeface="Arial"/>
                <a:cs typeface="Arial"/>
              </a:rPr>
              <a:t> </a:t>
            </a:r>
            <a:r>
              <a:rPr sz="1650" dirty="0">
                <a:latin typeface="Arial"/>
                <a:cs typeface="Arial"/>
              </a:rPr>
              <a:t>aleitamento</a:t>
            </a:r>
            <a:r>
              <a:rPr sz="1650" spc="45" dirty="0">
                <a:latin typeface="Arial"/>
                <a:cs typeface="Arial"/>
              </a:rPr>
              <a:t> </a:t>
            </a:r>
            <a:r>
              <a:rPr sz="1650" dirty="0">
                <a:latin typeface="Arial"/>
                <a:cs typeface="Arial"/>
              </a:rPr>
              <a:t>materno</a:t>
            </a:r>
            <a:r>
              <a:rPr sz="1650" spc="45" dirty="0">
                <a:latin typeface="Arial"/>
                <a:cs typeface="Arial"/>
              </a:rPr>
              <a:t> </a:t>
            </a:r>
            <a:r>
              <a:rPr sz="1650" dirty="0">
                <a:latin typeface="Arial"/>
                <a:cs typeface="Arial"/>
              </a:rPr>
              <a:t>exclusivo:</a:t>
            </a:r>
            <a:r>
              <a:rPr sz="1650" spc="60" dirty="0">
                <a:latin typeface="Arial"/>
                <a:cs typeface="Arial"/>
              </a:rPr>
              <a:t> </a:t>
            </a:r>
            <a:r>
              <a:rPr sz="1650" b="1" dirty="0">
                <a:latin typeface="Arial"/>
                <a:cs typeface="Arial"/>
              </a:rPr>
              <a:t>uma</a:t>
            </a:r>
            <a:r>
              <a:rPr sz="1650" b="1" spc="45" dirty="0">
                <a:latin typeface="Arial"/>
                <a:cs typeface="Arial"/>
              </a:rPr>
              <a:t> </a:t>
            </a:r>
            <a:r>
              <a:rPr sz="1650" b="1" dirty="0">
                <a:latin typeface="Arial"/>
                <a:cs typeface="Arial"/>
              </a:rPr>
              <a:t>revisão</a:t>
            </a:r>
            <a:r>
              <a:rPr sz="1650" b="1" spc="45" dirty="0">
                <a:latin typeface="Arial"/>
                <a:cs typeface="Arial"/>
              </a:rPr>
              <a:t> </a:t>
            </a:r>
            <a:r>
              <a:rPr sz="1650" b="1" dirty="0">
                <a:latin typeface="Arial"/>
                <a:cs typeface="Arial"/>
              </a:rPr>
              <a:t>de</a:t>
            </a:r>
            <a:r>
              <a:rPr sz="1650" b="1" spc="75" dirty="0">
                <a:latin typeface="Arial"/>
                <a:cs typeface="Arial"/>
              </a:rPr>
              <a:t> </a:t>
            </a:r>
            <a:r>
              <a:rPr sz="1650" b="1" spc="-10" dirty="0">
                <a:latin typeface="Arial"/>
                <a:cs typeface="Arial"/>
              </a:rPr>
              <a:t>escopo. </a:t>
            </a:r>
            <a:r>
              <a:rPr sz="1650" dirty="0">
                <a:latin typeface="Arial"/>
                <a:cs typeface="Arial"/>
              </a:rPr>
              <a:t>Revista</a:t>
            </a:r>
            <a:r>
              <a:rPr sz="1650" spc="15" dirty="0">
                <a:latin typeface="Arial"/>
                <a:cs typeface="Arial"/>
              </a:rPr>
              <a:t> </a:t>
            </a:r>
            <a:r>
              <a:rPr sz="1650" dirty="0">
                <a:latin typeface="Arial"/>
                <a:cs typeface="Arial"/>
              </a:rPr>
              <a:t>CEFAC,</a:t>
            </a:r>
            <a:r>
              <a:rPr sz="1650" spc="25" dirty="0">
                <a:latin typeface="Arial"/>
                <a:cs typeface="Arial"/>
              </a:rPr>
              <a:t> </a:t>
            </a:r>
            <a:r>
              <a:rPr sz="1650" dirty="0">
                <a:latin typeface="Arial"/>
                <a:cs typeface="Arial"/>
              </a:rPr>
              <a:t>São</a:t>
            </a:r>
            <a:r>
              <a:rPr sz="1650" spc="15" dirty="0">
                <a:latin typeface="Arial"/>
                <a:cs typeface="Arial"/>
              </a:rPr>
              <a:t> </a:t>
            </a:r>
            <a:r>
              <a:rPr sz="1650" dirty="0">
                <a:latin typeface="Arial"/>
                <a:cs typeface="Arial"/>
              </a:rPr>
              <a:t>Paulo,</a:t>
            </a:r>
            <a:r>
              <a:rPr sz="1650" spc="25" dirty="0">
                <a:latin typeface="Arial"/>
                <a:cs typeface="Arial"/>
              </a:rPr>
              <a:t> </a:t>
            </a:r>
            <a:r>
              <a:rPr sz="1650" spc="-10" dirty="0">
                <a:latin typeface="Arial"/>
                <a:cs typeface="Arial"/>
              </a:rPr>
              <a:t>v.</a:t>
            </a:r>
            <a:r>
              <a:rPr sz="1650" spc="25" dirty="0">
                <a:latin typeface="Arial"/>
                <a:cs typeface="Arial"/>
              </a:rPr>
              <a:t> </a:t>
            </a:r>
            <a:r>
              <a:rPr sz="1650" dirty="0">
                <a:latin typeface="Arial"/>
                <a:cs typeface="Arial"/>
              </a:rPr>
              <a:t>25,</a:t>
            </a:r>
            <a:r>
              <a:rPr sz="1650" spc="30" dirty="0">
                <a:latin typeface="Arial"/>
                <a:cs typeface="Arial"/>
              </a:rPr>
              <a:t> </a:t>
            </a:r>
            <a:r>
              <a:rPr sz="1650" dirty="0">
                <a:latin typeface="Arial"/>
                <a:cs typeface="Arial"/>
              </a:rPr>
              <a:t>n.</a:t>
            </a:r>
            <a:r>
              <a:rPr sz="1650" spc="25" dirty="0">
                <a:latin typeface="Arial"/>
                <a:cs typeface="Arial"/>
              </a:rPr>
              <a:t> </a:t>
            </a:r>
            <a:r>
              <a:rPr sz="1650" dirty="0">
                <a:latin typeface="Arial"/>
                <a:cs typeface="Arial"/>
              </a:rPr>
              <a:t>5,</a:t>
            </a:r>
            <a:r>
              <a:rPr sz="1650" spc="-10" dirty="0">
                <a:latin typeface="Arial"/>
                <a:cs typeface="Arial"/>
              </a:rPr>
              <a:t> </a:t>
            </a:r>
            <a:r>
              <a:rPr sz="1650" dirty="0">
                <a:latin typeface="Arial"/>
                <a:cs typeface="Arial"/>
              </a:rPr>
              <a:t>2023.</a:t>
            </a:r>
            <a:r>
              <a:rPr sz="1650" spc="25" dirty="0">
                <a:latin typeface="Arial"/>
                <a:cs typeface="Arial"/>
              </a:rPr>
              <a:t> </a:t>
            </a:r>
            <a:r>
              <a:rPr sz="1650" dirty="0">
                <a:latin typeface="Arial"/>
                <a:cs typeface="Arial"/>
              </a:rPr>
              <a:t>Disponível</a:t>
            </a:r>
            <a:r>
              <a:rPr sz="1650" spc="15" dirty="0">
                <a:latin typeface="Arial"/>
                <a:cs typeface="Arial"/>
              </a:rPr>
              <a:t> </a:t>
            </a:r>
            <a:r>
              <a:rPr sz="1650" dirty="0">
                <a:latin typeface="Arial"/>
                <a:cs typeface="Arial"/>
              </a:rPr>
              <a:t>em:</a:t>
            </a:r>
            <a:r>
              <a:rPr sz="1650" spc="30" dirty="0">
                <a:latin typeface="Arial"/>
                <a:cs typeface="Arial"/>
              </a:rPr>
              <a:t> </a:t>
            </a:r>
            <a:r>
              <a:rPr sz="1650" u="sng" spc="-10" dirty="0">
                <a:solidFill>
                  <a:srgbClr val="009999"/>
                </a:solidFill>
                <a:uFill>
                  <a:solidFill>
                    <a:srgbClr val="009999"/>
                  </a:solidFill>
                </a:uFill>
                <a:latin typeface="Arial"/>
                <a:cs typeface="Arial"/>
                <a:hlinkClick r:id="rId10"/>
              </a:rPr>
              <a:t>https://www.scielo.br/j/rcefac/a/y37LdDPtmNPwXPKSR4CrRKN/</a:t>
            </a:r>
            <a:r>
              <a:rPr sz="1650" u="none" spc="-10" dirty="0">
                <a:latin typeface="Arial"/>
                <a:cs typeface="Arial"/>
              </a:rPr>
              <a:t>.</a:t>
            </a:r>
            <a:r>
              <a:rPr sz="1650" u="none" spc="500" dirty="0">
                <a:latin typeface="Arial"/>
                <a:cs typeface="Arial"/>
              </a:rPr>
              <a:t> </a:t>
            </a:r>
            <a:r>
              <a:rPr sz="1650" u="none" dirty="0">
                <a:latin typeface="Arial"/>
                <a:cs typeface="Arial"/>
              </a:rPr>
              <a:t>Acesso</a:t>
            </a:r>
            <a:r>
              <a:rPr sz="1650" u="none" spc="30" dirty="0">
                <a:latin typeface="Arial"/>
                <a:cs typeface="Arial"/>
              </a:rPr>
              <a:t> </a:t>
            </a:r>
            <a:r>
              <a:rPr sz="1650" u="none" dirty="0">
                <a:latin typeface="Arial"/>
                <a:cs typeface="Arial"/>
              </a:rPr>
              <a:t>em:</a:t>
            </a:r>
            <a:r>
              <a:rPr sz="1650" u="none" spc="45" dirty="0">
                <a:latin typeface="Arial"/>
                <a:cs typeface="Arial"/>
              </a:rPr>
              <a:t> </a:t>
            </a:r>
            <a:r>
              <a:rPr sz="1650" u="none" dirty="0">
                <a:latin typeface="Arial"/>
                <a:cs typeface="Arial"/>
              </a:rPr>
              <a:t>14</a:t>
            </a:r>
            <a:r>
              <a:rPr sz="1650" u="none" spc="35" dirty="0">
                <a:latin typeface="Arial"/>
                <a:cs typeface="Arial"/>
              </a:rPr>
              <a:t> </a:t>
            </a:r>
            <a:r>
              <a:rPr sz="1650" u="none" dirty="0">
                <a:latin typeface="Arial"/>
                <a:cs typeface="Arial"/>
              </a:rPr>
              <a:t>maio</a:t>
            </a:r>
            <a:r>
              <a:rPr sz="1650" u="none" spc="35" dirty="0">
                <a:latin typeface="Arial"/>
                <a:cs typeface="Arial"/>
              </a:rPr>
              <a:t> </a:t>
            </a:r>
            <a:r>
              <a:rPr sz="1650" u="none" spc="-20" dirty="0">
                <a:latin typeface="Arial"/>
                <a:cs typeface="Arial"/>
              </a:rPr>
              <a:t>2026.</a:t>
            </a:r>
            <a:endParaRPr sz="165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10"/>
              </a:spcBef>
            </a:pPr>
            <a:endParaRPr sz="1650" dirty="0">
              <a:latin typeface="Arial"/>
              <a:cs typeface="Arial"/>
            </a:endParaRPr>
          </a:p>
          <a:p>
            <a:pPr marL="12700" marR="680085">
              <a:lnSpc>
                <a:spcPct val="101400"/>
              </a:lnSpc>
            </a:pPr>
            <a:r>
              <a:rPr sz="1650" dirty="0">
                <a:latin typeface="Arial"/>
                <a:cs typeface="Arial"/>
              </a:rPr>
              <a:t>SOUZA,</a:t>
            </a:r>
            <a:r>
              <a:rPr sz="1650" spc="55" dirty="0">
                <a:latin typeface="Arial"/>
                <a:cs typeface="Arial"/>
              </a:rPr>
              <a:t> </a:t>
            </a:r>
            <a:r>
              <a:rPr sz="1650" dirty="0">
                <a:latin typeface="Arial"/>
                <a:cs typeface="Arial"/>
              </a:rPr>
              <a:t>Bruna</a:t>
            </a:r>
            <a:r>
              <a:rPr sz="1650" spc="50" dirty="0">
                <a:latin typeface="Arial"/>
                <a:cs typeface="Arial"/>
              </a:rPr>
              <a:t> </a:t>
            </a:r>
            <a:r>
              <a:rPr sz="1650" dirty="0">
                <a:latin typeface="Arial"/>
                <a:cs typeface="Arial"/>
              </a:rPr>
              <a:t>et</a:t>
            </a:r>
            <a:r>
              <a:rPr sz="1650" spc="60" dirty="0">
                <a:latin typeface="Arial"/>
                <a:cs typeface="Arial"/>
              </a:rPr>
              <a:t> </a:t>
            </a:r>
            <a:r>
              <a:rPr sz="1650" dirty="0">
                <a:latin typeface="Arial"/>
                <a:cs typeface="Arial"/>
              </a:rPr>
              <a:t>al.</a:t>
            </a:r>
            <a:r>
              <a:rPr sz="1650" spc="-60" dirty="0">
                <a:latin typeface="Arial"/>
                <a:cs typeface="Arial"/>
              </a:rPr>
              <a:t> </a:t>
            </a:r>
            <a:r>
              <a:rPr sz="1650" dirty="0">
                <a:latin typeface="Arial"/>
                <a:cs typeface="Arial"/>
              </a:rPr>
              <a:t>Aleitamento</a:t>
            </a:r>
            <a:r>
              <a:rPr sz="1650" spc="50" dirty="0">
                <a:latin typeface="Arial"/>
                <a:cs typeface="Arial"/>
              </a:rPr>
              <a:t> </a:t>
            </a:r>
            <a:r>
              <a:rPr sz="1650" dirty="0">
                <a:latin typeface="Arial"/>
                <a:cs typeface="Arial"/>
              </a:rPr>
              <a:t>materno</a:t>
            </a:r>
            <a:r>
              <a:rPr sz="1650" spc="45" dirty="0">
                <a:latin typeface="Arial"/>
                <a:cs typeface="Arial"/>
              </a:rPr>
              <a:t> </a:t>
            </a:r>
            <a:r>
              <a:rPr sz="1650" dirty="0">
                <a:latin typeface="Arial"/>
                <a:cs typeface="Arial"/>
              </a:rPr>
              <a:t>e</a:t>
            </a:r>
            <a:r>
              <a:rPr sz="1650" spc="50" dirty="0">
                <a:latin typeface="Arial"/>
                <a:cs typeface="Arial"/>
              </a:rPr>
              <a:t> </a:t>
            </a:r>
            <a:r>
              <a:rPr sz="1650" dirty="0">
                <a:latin typeface="Arial"/>
                <a:cs typeface="Arial"/>
              </a:rPr>
              <a:t>doenças</a:t>
            </a:r>
            <a:r>
              <a:rPr sz="1650" spc="70" dirty="0">
                <a:latin typeface="Arial"/>
                <a:cs typeface="Arial"/>
              </a:rPr>
              <a:t> </a:t>
            </a:r>
            <a:r>
              <a:rPr sz="1650" dirty="0">
                <a:latin typeface="Arial"/>
                <a:cs typeface="Arial"/>
              </a:rPr>
              <a:t>prevalentes</a:t>
            </a:r>
            <a:r>
              <a:rPr sz="1650" spc="35" dirty="0">
                <a:latin typeface="Arial"/>
                <a:cs typeface="Arial"/>
              </a:rPr>
              <a:t> </a:t>
            </a:r>
            <a:r>
              <a:rPr sz="1650" dirty="0">
                <a:latin typeface="Arial"/>
                <a:cs typeface="Arial"/>
              </a:rPr>
              <a:t>nos</a:t>
            </a:r>
            <a:r>
              <a:rPr sz="1650" spc="40" dirty="0">
                <a:latin typeface="Arial"/>
                <a:cs typeface="Arial"/>
              </a:rPr>
              <a:t> </a:t>
            </a:r>
            <a:r>
              <a:rPr sz="1650" dirty="0">
                <a:latin typeface="Arial"/>
                <a:cs typeface="Arial"/>
              </a:rPr>
              <a:t>dois</a:t>
            </a:r>
            <a:r>
              <a:rPr sz="1650" spc="35" dirty="0">
                <a:latin typeface="Arial"/>
                <a:cs typeface="Arial"/>
              </a:rPr>
              <a:t> </a:t>
            </a:r>
            <a:r>
              <a:rPr sz="1650" dirty="0">
                <a:latin typeface="Arial"/>
                <a:cs typeface="Arial"/>
              </a:rPr>
              <a:t>primeiros</a:t>
            </a:r>
            <a:r>
              <a:rPr sz="1650" spc="35" dirty="0">
                <a:latin typeface="Arial"/>
                <a:cs typeface="Arial"/>
              </a:rPr>
              <a:t> </a:t>
            </a:r>
            <a:r>
              <a:rPr sz="1650" dirty="0">
                <a:latin typeface="Arial"/>
                <a:cs typeface="Arial"/>
              </a:rPr>
              <a:t>anos</a:t>
            </a:r>
            <a:r>
              <a:rPr sz="1650" spc="40" dirty="0">
                <a:latin typeface="Arial"/>
                <a:cs typeface="Arial"/>
              </a:rPr>
              <a:t> </a:t>
            </a:r>
            <a:r>
              <a:rPr sz="1650" dirty="0">
                <a:latin typeface="Arial"/>
                <a:cs typeface="Arial"/>
              </a:rPr>
              <a:t>de</a:t>
            </a:r>
            <a:r>
              <a:rPr sz="1650" spc="45" dirty="0">
                <a:latin typeface="Arial"/>
                <a:cs typeface="Arial"/>
              </a:rPr>
              <a:t> </a:t>
            </a:r>
            <a:r>
              <a:rPr sz="1650" dirty="0">
                <a:latin typeface="Arial"/>
                <a:cs typeface="Arial"/>
              </a:rPr>
              <a:t>vida</a:t>
            </a:r>
            <a:r>
              <a:rPr sz="1650" spc="50" dirty="0">
                <a:latin typeface="Arial"/>
                <a:cs typeface="Arial"/>
              </a:rPr>
              <a:t> </a:t>
            </a:r>
            <a:r>
              <a:rPr sz="1650" dirty="0">
                <a:latin typeface="Arial"/>
                <a:cs typeface="Arial"/>
              </a:rPr>
              <a:t>da</a:t>
            </a:r>
            <a:r>
              <a:rPr sz="1650" spc="45" dirty="0">
                <a:latin typeface="Arial"/>
                <a:cs typeface="Arial"/>
              </a:rPr>
              <a:t> </a:t>
            </a:r>
            <a:r>
              <a:rPr sz="1650" dirty="0">
                <a:latin typeface="Arial"/>
                <a:cs typeface="Arial"/>
              </a:rPr>
              <a:t>criança:</a:t>
            </a:r>
            <a:r>
              <a:rPr sz="1650" spc="20" dirty="0">
                <a:latin typeface="Arial"/>
                <a:cs typeface="Arial"/>
              </a:rPr>
              <a:t> </a:t>
            </a:r>
            <a:r>
              <a:rPr sz="1650" dirty="0">
                <a:latin typeface="Arial"/>
                <a:cs typeface="Arial"/>
              </a:rPr>
              <a:t>um</a:t>
            </a:r>
            <a:r>
              <a:rPr sz="1650" spc="40" dirty="0">
                <a:latin typeface="Arial"/>
                <a:cs typeface="Arial"/>
              </a:rPr>
              <a:t> </a:t>
            </a:r>
            <a:r>
              <a:rPr sz="1650" spc="-10" dirty="0">
                <a:latin typeface="Arial"/>
                <a:cs typeface="Arial"/>
              </a:rPr>
              <a:t>estudo </a:t>
            </a:r>
            <a:r>
              <a:rPr sz="1650" dirty="0">
                <a:latin typeface="Arial"/>
                <a:cs typeface="Arial"/>
              </a:rPr>
              <a:t>transversal.</a:t>
            </a:r>
            <a:r>
              <a:rPr sz="1650" spc="30" dirty="0">
                <a:latin typeface="Arial"/>
                <a:cs typeface="Arial"/>
              </a:rPr>
              <a:t> </a:t>
            </a:r>
            <a:r>
              <a:rPr sz="1650" b="1" dirty="0">
                <a:latin typeface="Arial"/>
                <a:cs typeface="Arial"/>
              </a:rPr>
              <a:t>Revista</a:t>
            </a:r>
            <a:r>
              <a:rPr sz="1650" b="1" spc="40" dirty="0">
                <a:latin typeface="Arial"/>
                <a:cs typeface="Arial"/>
              </a:rPr>
              <a:t> </a:t>
            </a:r>
            <a:r>
              <a:rPr sz="1650" b="1" dirty="0">
                <a:latin typeface="Arial"/>
                <a:cs typeface="Arial"/>
              </a:rPr>
              <a:t>Brasileira</a:t>
            </a:r>
            <a:r>
              <a:rPr sz="1650" b="1" spc="35" dirty="0">
                <a:latin typeface="Arial"/>
                <a:cs typeface="Arial"/>
              </a:rPr>
              <a:t> </a:t>
            </a:r>
            <a:r>
              <a:rPr sz="1650" b="1" dirty="0">
                <a:latin typeface="Arial"/>
                <a:cs typeface="Arial"/>
              </a:rPr>
              <a:t>de</a:t>
            </a:r>
            <a:r>
              <a:rPr sz="1650" b="1" spc="40" dirty="0">
                <a:latin typeface="Arial"/>
                <a:cs typeface="Arial"/>
              </a:rPr>
              <a:t> </a:t>
            </a:r>
            <a:r>
              <a:rPr sz="1650" b="1" dirty="0">
                <a:latin typeface="Arial"/>
                <a:cs typeface="Arial"/>
              </a:rPr>
              <a:t>Enfermagem</a:t>
            </a:r>
            <a:r>
              <a:rPr sz="1650" dirty="0">
                <a:latin typeface="Arial"/>
                <a:cs typeface="Arial"/>
              </a:rPr>
              <a:t>,</a:t>
            </a:r>
            <a:r>
              <a:rPr sz="1650" spc="50" dirty="0">
                <a:latin typeface="Arial"/>
                <a:cs typeface="Arial"/>
              </a:rPr>
              <a:t> </a:t>
            </a:r>
            <a:r>
              <a:rPr sz="1650" dirty="0">
                <a:latin typeface="Arial"/>
                <a:cs typeface="Arial"/>
              </a:rPr>
              <a:t>Brasília,</a:t>
            </a:r>
            <a:r>
              <a:rPr sz="1650" spc="10" dirty="0">
                <a:latin typeface="Arial"/>
                <a:cs typeface="Arial"/>
              </a:rPr>
              <a:t> </a:t>
            </a:r>
            <a:r>
              <a:rPr sz="1650" spc="-10" dirty="0">
                <a:latin typeface="Arial"/>
                <a:cs typeface="Arial"/>
              </a:rPr>
              <a:t>v.</a:t>
            </a:r>
            <a:r>
              <a:rPr sz="1650" spc="10" dirty="0">
                <a:latin typeface="Arial"/>
                <a:cs typeface="Arial"/>
              </a:rPr>
              <a:t> </a:t>
            </a:r>
            <a:r>
              <a:rPr sz="1650" dirty="0">
                <a:latin typeface="Arial"/>
                <a:cs typeface="Arial"/>
              </a:rPr>
              <a:t>75,</a:t>
            </a:r>
            <a:r>
              <a:rPr sz="1650" spc="10" dirty="0">
                <a:latin typeface="Arial"/>
                <a:cs typeface="Arial"/>
              </a:rPr>
              <a:t> </a:t>
            </a:r>
            <a:r>
              <a:rPr sz="1650" dirty="0">
                <a:latin typeface="Arial"/>
                <a:cs typeface="Arial"/>
              </a:rPr>
              <a:t>n.</a:t>
            </a:r>
            <a:r>
              <a:rPr sz="1650" spc="50" dirty="0">
                <a:latin typeface="Arial"/>
                <a:cs typeface="Arial"/>
              </a:rPr>
              <a:t> </a:t>
            </a:r>
            <a:r>
              <a:rPr sz="1650" dirty="0">
                <a:latin typeface="Arial"/>
                <a:cs typeface="Arial"/>
              </a:rPr>
              <a:t>6,</a:t>
            </a:r>
            <a:r>
              <a:rPr sz="1650" spc="50" dirty="0">
                <a:latin typeface="Arial"/>
                <a:cs typeface="Arial"/>
              </a:rPr>
              <a:t> </a:t>
            </a:r>
            <a:r>
              <a:rPr sz="1650" dirty="0">
                <a:latin typeface="Arial"/>
                <a:cs typeface="Arial"/>
              </a:rPr>
              <a:t>2022.</a:t>
            </a:r>
            <a:r>
              <a:rPr sz="1650" spc="50" dirty="0">
                <a:latin typeface="Arial"/>
                <a:cs typeface="Arial"/>
              </a:rPr>
              <a:t> </a:t>
            </a:r>
            <a:r>
              <a:rPr sz="1650" dirty="0">
                <a:latin typeface="Arial"/>
                <a:cs typeface="Arial"/>
              </a:rPr>
              <a:t>Disponível</a:t>
            </a:r>
            <a:r>
              <a:rPr sz="1650" spc="35" dirty="0">
                <a:latin typeface="Arial"/>
                <a:cs typeface="Arial"/>
              </a:rPr>
              <a:t> </a:t>
            </a:r>
            <a:r>
              <a:rPr sz="1650" spc="-25" dirty="0">
                <a:latin typeface="Arial"/>
                <a:cs typeface="Arial"/>
              </a:rPr>
              <a:t>em: </a:t>
            </a:r>
            <a:r>
              <a:rPr sz="1650" u="sng" dirty="0">
                <a:solidFill>
                  <a:srgbClr val="009999"/>
                </a:solidFill>
                <a:uFill>
                  <a:solidFill>
                    <a:srgbClr val="009999"/>
                  </a:solidFill>
                </a:uFill>
                <a:latin typeface="Arial"/>
                <a:cs typeface="Arial"/>
                <a:hlinkClick r:id="rId11"/>
              </a:rPr>
              <a:t>https://www.scielo.br/j/reben/a/hxcB3n9hzmSGz4v6dgzDsxp/</a:t>
            </a:r>
            <a:r>
              <a:rPr sz="1650" u="none" dirty="0">
                <a:latin typeface="Arial"/>
                <a:cs typeface="Arial"/>
              </a:rPr>
              <a:t>.</a:t>
            </a:r>
            <a:r>
              <a:rPr sz="1650" u="none" spc="-35" dirty="0">
                <a:latin typeface="Arial"/>
                <a:cs typeface="Arial"/>
              </a:rPr>
              <a:t> </a:t>
            </a:r>
            <a:r>
              <a:rPr sz="1650" u="none" dirty="0">
                <a:latin typeface="Arial"/>
                <a:cs typeface="Arial"/>
              </a:rPr>
              <a:t>Acesso</a:t>
            </a:r>
            <a:r>
              <a:rPr sz="1650" u="none" spc="70" dirty="0">
                <a:latin typeface="Arial"/>
                <a:cs typeface="Arial"/>
              </a:rPr>
              <a:t> </a:t>
            </a:r>
            <a:r>
              <a:rPr sz="1650" u="none" dirty="0">
                <a:latin typeface="Arial"/>
                <a:cs typeface="Arial"/>
              </a:rPr>
              <a:t>em:</a:t>
            </a:r>
            <a:r>
              <a:rPr sz="1650" u="none" spc="90" dirty="0">
                <a:latin typeface="Arial"/>
                <a:cs typeface="Arial"/>
              </a:rPr>
              <a:t> </a:t>
            </a:r>
            <a:r>
              <a:rPr sz="1650" u="none" dirty="0">
                <a:latin typeface="Arial"/>
                <a:cs typeface="Arial"/>
              </a:rPr>
              <a:t>14</a:t>
            </a:r>
            <a:r>
              <a:rPr sz="1650" u="none" spc="70" dirty="0">
                <a:latin typeface="Arial"/>
                <a:cs typeface="Arial"/>
              </a:rPr>
              <a:t> </a:t>
            </a:r>
            <a:r>
              <a:rPr sz="1650" u="none" dirty="0">
                <a:latin typeface="Arial"/>
                <a:cs typeface="Arial"/>
              </a:rPr>
              <a:t>maio</a:t>
            </a:r>
            <a:r>
              <a:rPr sz="1650" u="none" spc="75" dirty="0">
                <a:latin typeface="Arial"/>
                <a:cs typeface="Arial"/>
              </a:rPr>
              <a:t> </a:t>
            </a:r>
            <a:r>
              <a:rPr sz="1650" u="none" spc="-10" dirty="0">
                <a:latin typeface="Arial"/>
                <a:cs typeface="Arial"/>
              </a:rPr>
              <a:t>2026.</a:t>
            </a:r>
            <a:endParaRPr sz="165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</TotalTime>
  <Words>912</Words>
  <Application>Microsoft Office PowerPoint</Application>
  <PresentationFormat>Personalizar</PresentationFormat>
  <Paragraphs>24</Paragraphs>
  <Slides>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Luiz Júnior</dc:creator>
  <cp:lastModifiedBy>Luiz Júnior</cp:lastModifiedBy>
  <cp:revision>1</cp:revision>
  <dcterms:created xsi:type="dcterms:W3CDTF">2026-05-16T19:58:54Z</dcterms:created>
  <dcterms:modified xsi:type="dcterms:W3CDTF">2026-05-23T00:44:29Z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2026-05-15T00:00:00Z</vt:filetime>
  </property>
  <property fmtid="{D5CDD505-2E9C-101B-9397-08002B2CF9AE}" pid="3" name="LastSaved">
    <vt:filetime>2026-05-16T00:00:00Z</vt:filetime>
  </property>
</Properties>
</file>