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?>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4C5023-A4D7-5F53-6487-E936D615AA8D}" v="13" dt="2026-05-17T02:35:23.134"/>
    <p1510:client id="{E61933FE-6E6F-4718-9FC2-2238CDA6C54B}" v="108" dt="2026-05-16T19:18:01.9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364" autoAdjust="0"/>
  </p:normalViewPr>
  <p:slideViewPr>
    <p:cSldViewPr>
      <p:cViewPr>
        <p:scale>
          <a:sx n="30" d="100"/>
          <a:sy n="30" d="100"/>
        </p:scale>
        <p:origin x="1104" y="-4603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?>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ia Freitas" userId="86a83ccd25b6f272" providerId="Windows Live" clId="Web-{3A6FEC53-B50D-9B82-0830-D8CC40672160}"/>
    <pc:docChg chg="modSld">
      <pc:chgData name="Andreia Freitas" userId="86a83ccd25b6f272" providerId="Windows Live" clId="Web-{3A6FEC53-B50D-9B82-0830-D8CC40672160}" dt="2026-05-15T00:20:54.504" v="237" actId="20577"/>
      <pc:docMkLst>
        <pc:docMk/>
      </pc:docMkLst>
      <pc:sldChg chg="addSp modSp">
        <pc:chgData name="Andreia Freitas" userId="86a83ccd25b6f272" providerId="Windows Live" clId="Web-{3A6FEC53-B50D-9B82-0830-D8CC40672160}" dt="2026-05-15T00:20:54.504" v="237" actId="20577"/>
        <pc:sldMkLst>
          <pc:docMk/>
          <pc:sldMk cId="587725361" sldId="258"/>
        </pc:sldMkLst>
        <pc:spChg chg="mod">
          <ac:chgData name="Andreia Freitas" userId="86a83ccd25b6f272" providerId="Windows Live" clId="Web-{3A6FEC53-B50D-9B82-0830-D8CC40672160}" dt="2026-05-14T23:27:53.584" v="72" actId="20577"/>
          <ac:spMkLst>
            <pc:docMk/>
            <pc:sldMk cId="587725361" sldId="258"/>
            <ac:spMk id="3" creationId="{922EC7E4-ECD6-9CCE-8CC3-5C2628606E25}"/>
          </ac:spMkLst>
        </pc:spChg>
        <pc:spChg chg="mod">
          <ac:chgData name="Andreia Freitas" userId="86a83ccd25b6f272" providerId="Windows Live" clId="Web-{3A6FEC53-B50D-9B82-0830-D8CC40672160}" dt="2026-05-15T00:20:54.504" v="237" actId="20577"/>
          <ac:spMkLst>
            <pc:docMk/>
            <pc:sldMk cId="587725361" sldId="258"/>
            <ac:spMk id="7" creationId="{D173F841-DD28-6054-F454-5A44E4B0A2C0}"/>
          </ac:spMkLst>
        </pc:spChg>
        <pc:picChg chg="add mod">
          <ac:chgData name="Andreia Freitas" userId="86a83ccd25b6f272" providerId="Windows Live" clId="Web-{3A6FEC53-B50D-9B82-0830-D8CC40672160}" dt="2026-05-15T00:20:43.316" v="235" actId="1076"/>
          <ac:picMkLst>
            <pc:docMk/>
            <pc:sldMk cId="587725361" sldId="258"/>
            <ac:picMk id="2" creationId="{C569B519-F30C-C85E-50D4-2025E99318C9}"/>
          </ac:picMkLst>
        </pc:picChg>
      </pc:sldChg>
    </pc:docChg>
  </pc:docChgLst>
  <pc:docChgLst>
    <pc:chgData name="Andreia Freitas" userId="86a83ccd25b6f272" providerId="Windows Live" clId="Web-{E61933FE-6E6F-4718-9FC2-2238CDA6C54B}"/>
    <pc:docChg chg="modSld">
      <pc:chgData name="Andreia Freitas" userId="86a83ccd25b6f272" providerId="Windows Live" clId="Web-{E61933FE-6E6F-4718-9FC2-2238CDA6C54B}" dt="2026-05-16T19:18:01.478" v="53" actId="20577"/>
      <pc:docMkLst>
        <pc:docMk/>
      </pc:docMkLst>
      <pc:sldChg chg="modSp">
        <pc:chgData name="Andreia Freitas" userId="86a83ccd25b6f272" providerId="Windows Live" clId="Web-{E61933FE-6E6F-4718-9FC2-2238CDA6C54B}" dt="2026-05-16T19:18:01.478" v="53" actId="20577"/>
        <pc:sldMkLst>
          <pc:docMk/>
          <pc:sldMk cId="587725361" sldId="258"/>
        </pc:sldMkLst>
        <pc:spChg chg="mod">
          <ac:chgData name="Andreia Freitas" userId="86a83ccd25b6f272" providerId="Windows Live" clId="Web-{E61933FE-6E6F-4718-9FC2-2238CDA6C54B}" dt="2026-05-16T19:18:01.478" v="53" actId="20577"/>
          <ac:spMkLst>
            <pc:docMk/>
            <pc:sldMk cId="587725361" sldId="258"/>
            <ac:spMk id="5" creationId="{8D29E7D4-3AAA-E9F3-C8E2-673C710D91AA}"/>
          </ac:spMkLst>
        </pc:spChg>
      </pc:sldChg>
    </pc:docChg>
  </pc:docChgLst>
  <pc:docChgLst>
    <pc:chgData name="Andreia Freitas" userId="86a83ccd25b6f272" providerId="Windows Live" clId="Web-{5E4C5023-A4D7-5F53-6487-E936D615AA8D}"/>
    <pc:docChg chg="modSld">
      <pc:chgData name="Andreia Freitas" userId="86a83ccd25b6f272" providerId="Windows Live" clId="Web-{5E4C5023-A4D7-5F53-6487-E936D615AA8D}" dt="2026-05-17T02:35:23.134" v="5" actId="20577"/>
      <pc:docMkLst>
        <pc:docMk/>
      </pc:docMkLst>
      <pc:sldChg chg="modSp">
        <pc:chgData name="Andreia Freitas" userId="86a83ccd25b6f272" providerId="Windows Live" clId="Web-{5E4C5023-A4D7-5F53-6487-E936D615AA8D}" dt="2026-05-17T02:35:23.134" v="5" actId="20577"/>
        <pc:sldMkLst>
          <pc:docMk/>
          <pc:sldMk cId="587725361" sldId="258"/>
        </pc:sldMkLst>
        <pc:spChg chg="mod">
          <ac:chgData name="Andreia Freitas" userId="86a83ccd25b6f272" providerId="Windows Live" clId="Web-{5E4C5023-A4D7-5F53-6487-E936D615AA8D}" dt="2026-05-17T02:35:23.134" v="5" actId="20577"/>
          <ac:spMkLst>
            <pc:docMk/>
            <pc:sldMk cId="587725361" sldId="258"/>
            <ac:spMk id="5" creationId="{8D29E7D4-3AAA-E9F3-C8E2-673C710D91AA}"/>
          </ac:spMkLst>
        </pc:spChg>
      </pc:sldChg>
    </pc:docChg>
  </pc:docChgLst>
  <pc:docChgLst>
    <pc:chgData name="Andreia Freitas" userId="86a83ccd25b6f272" providerId="Windows Live" clId="Web-{28FF1112-4C01-069F-AC0F-8C5E17CA6E76}"/>
    <pc:docChg chg="modSld">
      <pc:chgData name="Andreia Freitas" userId="86a83ccd25b6f272" providerId="Windows Live" clId="Web-{28FF1112-4C01-069F-AC0F-8C5E17CA6E76}" dt="2026-05-14T22:46:18.071" v="288" actId="20577"/>
      <pc:docMkLst>
        <pc:docMk/>
      </pc:docMkLst>
      <pc:sldChg chg="modSp">
        <pc:chgData name="Andreia Freitas" userId="86a83ccd25b6f272" providerId="Windows Live" clId="Web-{28FF1112-4C01-069F-AC0F-8C5E17CA6E76}" dt="2026-05-14T22:46:18.071" v="288" actId="20577"/>
        <pc:sldMkLst>
          <pc:docMk/>
          <pc:sldMk cId="587725361" sldId="258"/>
        </pc:sldMkLst>
        <pc:spChg chg="mod">
          <ac:chgData name="Andreia Freitas" userId="86a83ccd25b6f272" providerId="Windows Live" clId="Web-{28FF1112-4C01-069F-AC0F-8C5E17CA6E76}" dt="2026-05-14T22:38:19.134" v="108" actId="20577"/>
          <ac:spMkLst>
            <pc:docMk/>
            <pc:sldMk cId="587725361" sldId="258"/>
            <ac:spMk id="4" creationId="{FAE5565D-DD22-3770-66AD-BD3F3D05CD2F}"/>
          </ac:spMkLst>
        </pc:spChg>
        <pc:spChg chg="mod">
          <ac:chgData name="Andreia Freitas" userId="86a83ccd25b6f272" providerId="Windows Live" clId="Web-{28FF1112-4C01-069F-AC0F-8C5E17CA6E76}" dt="2026-05-14T22:46:18.071" v="288" actId="20577"/>
          <ac:spMkLst>
            <pc:docMk/>
            <pc:sldMk cId="587725361" sldId="258"/>
            <ac:spMk id="5" creationId="{8D29E7D4-3AAA-E9F3-C8E2-673C710D91AA}"/>
          </ac:spMkLst>
        </pc:spChg>
      </pc:sldChg>
    </pc:docChg>
  </pc:docChgLst>
</pc:chgInfo>
</file>

<file path=ppt/handoutMasters/_rels/handoutMaster1.xml.rels><?xml version="1.0" encoding="UTF-8"?>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16/05/2026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?>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  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  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3" Type="http://schemas.openxmlformats.org/officeDocument/2006/relationships/hyperlink" Target="mailto:clarapess2@gmail.com" TargetMode="External"/><Relationship Id="rId7" Type="http://schemas.openxmlformats.org/officeDocument/2006/relationships/image" Target="../media/image3.png"/><Relationship Id="rId2" Type="http://schemas.openxmlformats.org/officeDocument/2006/relationships/hyperlink" Target="mailto:andreiasiiilva8@gmail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js.revistagesec.org.br/secretariado/article/view/4154" TargetMode="External"/><Relationship Id="rId5" Type="http://schemas.openxmlformats.org/officeDocument/2006/relationships/hyperlink" Target="https://refaqi.faqi.edu.br/index.php/refaqi/article/view/43" TargetMode="External"/><Relationship Id="rId4" Type="http://schemas.openxmlformats.org/officeDocument/2006/relationships/hyperlink" Target="mailto:prof.fernandopinheiro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4030367"/>
            <a:ext cx="28751118" cy="148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250" b="1" dirty="0">
                <a:latin typeface="Arial"/>
                <a:cs typeface="Arial"/>
              </a:rPr>
              <a:t xml:space="preserve">LIDERANÇA SITUACIONAL: ADAPTAÇÃO ÀS </a:t>
            </a:r>
            <a:r>
              <a:rPr lang="pt-BR" sz="4250" b="1">
                <a:latin typeface="Arial"/>
                <a:cs typeface="Arial"/>
              </a:rPr>
              <a:t>DIFERENTES REALIDADES ORGANIZACIONAIS </a:t>
            </a:r>
            <a:r>
              <a:rPr lang="pt-BR" sz="4250" baseline="30000" dirty="0">
                <a:latin typeface="Arial"/>
                <a:cs typeface="Arial"/>
              </a:rPr>
              <a:t>(1)</a:t>
            </a:r>
            <a:r>
              <a:rPr lang="pt-BR" sz="4250" b="1" dirty="0">
                <a:latin typeface="Arial"/>
                <a:cs typeface="Arial"/>
              </a:rPr>
              <a:t xml:space="preserve"> </a:t>
            </a:r>
          </a:p>
          <a:p>
            <a:pPr algn="ctr" defTabSz="1107774"/>
            <a:endParaRPr lang="pt-BR" sz="425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6540682"/>
            <a:ext cx="2875111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pt-BR" sz="3000" b="1" dirty="0">
                <a:latin typeface="Arial"/>
                <a:cs typeface="Arial"/>
              </a:rPr>
              <a:t>Andréia Freitas da Silva </a:t>
            </a:r>
            <a:r>
              <a:rPr lang="pt-BR" sz="3000" baseline="30000" dirty="0">
                <a:latin typeface="Arial"/>
                <a:cs typeface="Arial"/>
              </a:rPr>
              <a:t>(2)</a:t>
            </a:r>
            <a:r>
              <a:rPr lang="pt-BR" sz="3000" b="1" dirty="0">
                <a:latin typeface="Arial"/>
                <a:cs typeface="Arial"/>
              </a:rPr>
              <a:t>; Maria Clara Pessoa Maia </a:t>
            </a:r>
            <a:r>
              <a:rPr lang="pt-BR" sz="3000" baseline="30000" dirty="0">
                <a:latin typeface="Arial"/>
                <a:cs typeface="Arial"/>
              </a:rPr>
              <a:t>(3)</a:t>
            </a:r>
            <a:r>
              <a:rPr lang="pt-BR" sz="3000" b="1" dirty="0">
                <a:latin typeface="Arial"/>
                <a:cs typeface="Arial"/>
              </a:rPr>
              <a:t xml:space="preserve">; Francisco Fernando Pinheiro </a:t>
            </a:r>
            <a:r>
              <a:rPr lang="pt-BR" sz="3000" b="1" dirty="0" err="1">
                <a:latin typeface="Arial"/>
                <a:cs typeface="Arial"/>
              </a:rPr>
              <a:t>Leite</a:t>
            </a:r>
            <a:r>
              <a:rPr lang="pt-BR" sz="3000" baseline="30000" dirty="0" err="1">
                <a:latin typeface="Arial"/>
                <a:cs typeface="Arial"/>
              </a:rPr>
              <a:t>(</a:t>
            </a:r>
            <a:r>
              <a:rPr lang="pt-BR" sz="3000" baseline="30000" dirty="0">
                <a:latin typeface="Arial"/>
                <a:cs typeface="Arial"/>
              </a:rPr>
              <a:t>4).</a:t>
            </a:r>
            <a:endParaRPr lang="pt-BR" sz="3000" b="1" dirty="0">
              <a:latin typeface="Arial"/>
              <a:cs typeface="Arial"/>
            </a:endParaRPr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0954" y="7524417"/>
            <a:ext cx="22915311" cy="1856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pt-BR" sz="3491" baseline="30000" dirty="0"/>
              <a:t xml:space="preserve">(1) Trabalho desenvolvido no Programa de Iniciação Científica (PIC) da Faculdade Evolução Alto Oeste Potiguar; </a:t>
            </a:r>
          </a:p>
          <a:p>
            <a:pPr algn="ctr"/>
            <a:r>
              <a:rPr lang="pt-BR" sz="3450" baseline="30000" dirty="0">
                <a:latin typeface="Arial"/>
                <a:cs typeface="Arial"/>
              </a:rPr>
              <a:t xml:space="preserve">(2) Discente do curso de Administração da Faculdade </a:t>
            </a:r>
            <a:r>
              <a:rPr lang="pt-BR" sz="3450" baseline="30000" dirty="0" err="1">
                <a:latin typeface="Arial"/>
                <a:cs typeface="Arial"/>
              </a:rPr>
              <a:t>Evolução  Alto</a:t>
            </a:r>
            <a:r>
              <a:rPr lang="pt-BR" sz="3450" baseline="30000" dirty="0">
                <a:latin typeface="Arial"/>
                <a:cs typeface="Arial"/>
              </a:rPr>
              <a:t xml:space="preserve"> Oeste Potiguar. </a:t>
            </a:r>
            <a:r>
              <a:rPr lang="pt-BR" sz="3450" baseline="30000" dirty="0">
                <a:latin typeface="Arial"/>
                <a:cs typeface="Arial"/>
                <a:hlinkClick r:id="rId2"/>
              </a:rPr>
              <a:t>andreiasiiilva8@gmail.com</a:t>
            </a:r>
            <a:r>
              <a:rPr lang="pt-BR" sz="3450" baseline="30000" dirty="0">
                <a:latin typeface="Arial"/>
                <a:cs typeface="Arial"/>
              </a:rPr>
              <a:t xml:space="preserve">; </a:t>
            </a:r>
          </a:p>
          <a:p>
            <a:pPr algn="ctr"/>
            <a:r>
              <a:rPr lang="pt-BR" sz="3450" baseline="30000" dirty="0">
                <a:latin typeface="Arial"/>
                <a:cs typeface="Arial"/>
              </a:rPr>
              <a:t xml:space="preserve">(3) Discente do curso de Administração da Faculdade Evolução Alto Oeste Potiguar. </a:t>
            </a:r>
            <a:r>
              <a:rPr lang="pt-BR" sz="3450" baseline="30000" dirty="0">
                <a:latin typeface="Arial"/>
                <a:cs typeface="Arial"/>
                <a:hlinkClick r:id="rId3"/>
              </a:rPr>
              <a:t>clarapess2@gmail.com</a:t>
            </a:r>
            <a:r>
              <a:rPr lang="pt-BR" sz="3450" baseline="30000">
                <a:latin typeface="Arial"/>
                <a:cs typeface="Arial"/>
              </a:rPr>
              <a:t>;</a:t>
            </a:r>
            <a:r>
              <a:rPr lang="pt-BR" sz="3450" baseline="30000" dirty="0">
                <a:latin typeface="Arial"/>
                <a:cs typeface="Arial"/>
              </a:rPr>
              <a:t xml:space="preserve"> </a:t>
            </a:r>
          </a:p>
          <a:p>
            <a:pPr algn="ctr"/>
            <a:r>
              <a:rPr lang="pt-BR" sz="3200" baseline="30000" dirty="0">
                <a:latin typeface="Arial"/>
                <a:cs typeface="Arial"/>
              </a:rPr>
              <a:t>(</a:t>
            </a:r>
            <a:r>
              <a:rPr lang="pt-BR" sz="3200" baseline="30000" dirty="0" err="1">
                <a:latin typeface="Arial"/>
                <a:cs typeface="Arial"/>
              </a:rPr>
              <a:t>4</a:t>
            </a:r>
            <a:r>
              <a:rPr lang="pt-BR" sz="3600" baseline="30000" dirty="0" err="1">
                <a:latin typeface="Arial"/>
                <a:cs typeface="Arial"/>
              </a:rPr>
              <a:t>)Docente</a:t>
            </a:r>
            <a:r>
              <a:rPr lang="pt-BR" sz="3600" baseline="30000" dirty="0">
                <a:latin typeface="Arial"/>
                <a:cs typeface="Arial"/>
              </a:rPr>
              <a:t xml:space="preserve">; Doutorando (PPGA/UFRN); Faculdade Evolução Alto Oeste Potiguar. </a:t>
            </a:r>
            <a:r>
              <a:rPr lang="pt-BR" sz="3600" u="sng" baseline="30000" dirty="0" err="1">
                <a:latin typeface="Arial"/>
                <a:cs typeface="Arial"/>
                <a:hlinkClick r:id="rId4"/>
              </a:rPr>
              <a:t>prof.fernandopinheiro@gmail.com</a:t>
            </a:r>
            <a:r>
              <a:rPr lang="pt-BR" sz="900" baseline="30000" dirty="0" err="1">
                <a:latin typeface="Times New Roman"/>
                <a:cs typeface="Times New Roman"/>
              </a:rPr>
              <a:t>..</a:t>
            </a:r>
            <a:endParaRPr lang="pt-BR" sz="3450" baseline="30000" dirty="0" err="1">
              <a:latin typeface="Arial"/>
              <a:cs typeface="Arial"/>
            </a:endParaRPr>
          </a:p>
          <a:p>
            <a:pPr algn="ctr"/>
            <a:endParaRPr lang="pt-BR" sz="3200" baseline="30000" dirty="0">
              <a:latin typeface="Arial"/>
              <a:cs typeface="Arial"/>
            </a:endParaRPr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10011341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38771" y="12487945"/>
            <a:ext cx="25994889" cy="293169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lnSpc>
                <a:spcPct val="114999"/>
              </a:lnSpc>
            </a:pPr>
            <a:r>
              <a:rPr lang="pt-BR" sz="36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 xml:space="preserve">A dinâmica contemporânea do mercado exige que as organizações possuam líderes capazes de transitar entre diferentes estilos de gestão para responder a desafios voláteis. </a:t>
            </a:r>
            <a:r>
              <a:rPr lang="pt-BR" sz="3600" b="1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Introdução/problematização:</a:t>
            </a:r>
            <a:r>
              <a:rPr lang="pt-BR" sz="36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 xml:space="preserve">  O tema da liderança situacional fundamenta-se na premissa de que não existe um estilo de liderança único e ideal para todas as circunstâncias, mas sim uma necessidade de ajuste contínuo conforme a maturidade dos liderados e as demandas do contexto. A relevância deste estudo reside na compreensão de como essa flexibilidade impacta a eficiência operacional e o clima organizacional em variadas estruturas corporativas, justificando-se pela busca de modelos de gestão mais resilientes e adaptáveis. </a:t>
            </a:r>
            <a:r>
              <a:rPr lang="pt-BR" sz="3600" b="1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Objetivo:</a:t>
            </a:r>
            <a:r>
              <a:rPr lang="pt-BR" sz="36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 xml:space="preserve"> Analisar o modelo de liderança situacional e sua aplicabilidade prática na adaptação a diferentes realidades organizacionais, buscando responder: Como o comportamento do líder deve se moldar ao nível de prontidão da equipe para otimizar a eficácia gerencial e organizacional? </a:t>
            </a:r>
            <a:r>
              <a:rPr lang="pt-BR" sz="3600" b="1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 xml:space="preserve">Método: </a:t>
            </a:r>
            <a:r>
              <a:rPr lang="pt-BR" sz="36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 xml:space="preserve">Trata-se de uma pesquisa bibliográfica de caráter exploratório e descritivo, fundamentada em uma revisão sistemática de literatura em bases de dados acadêmicas. O universo do estudo compreende obras clássicas de </a:t>
            </a:r>
            <a:r>
              <a:rPr lang="pt-BR" sz="3600" dirty="0" err="1">
                <a:solidFill>
                  <a:srgbClr val="000000"/>
                </a:solidFill>
                <a:latin typeface="+mn-lt"/>
                <a:ea typeface="Calibri"/>
                <a:cs typeface="Arial"/>
              </a:rPr>
              <a:t>Hersey</a:t>
            </a:r>
            <a:r>
              <a:rPr lang="pt-BR" sz="36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 xml:space="preserve"> e Blanchard e artigos científicos contemporâneos publicados entre 2018 e 2024. A análise foi realizada por meio da técnica de análise de conteúdo, correlacionando os estilos de liderança (direção, orientação, apoio e delegação) com os níveis de maturidade dos colaboradores. </a:t>
            </a:r>
            <a:r>
              <a:rPr lang="pt-BR" sz="3600" b="1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Resultados:</a:t>
            </a:r>
            <a:r>
              <a:rPr lang="pt-BR" sz="36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 xml:space="preserve"> Os achados evidenciam que a eficácia da liderança situacional está diretamente ligada à capacidade diagnóstica do gestor em identificar o contexto organizacional. Em ambientes de alta incerteza, estilos mais orientativos e de apoio mostram-se superiores, enquanto em estruturas consolidadas, a delegação promove maior autonomia e inovação. A adaptação do estilo reduz conflitos interpessoais e aumenta a produtividade ao alinhar expectativas. </a:t>
            </a:r>
            <a:r>
              <a:rPr lang="pt-BR" sz="3600" b="1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Conclusões:</a:t>
            </a:r>
            <a:r>
              <a:rPr lang="pt-BR" sz="36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 Conclui-se que a liderança situacional é uma ferramenta estratégica indispensável para a sustentabilidade organizacional moderna. Suas implicações práticas sugerem que o investimento em treinamento de líderes para o desenvolvimento de competências socioemocionais e analíticas é crucial. Limitações do estudo incluem a natureza teórica da pesquisa, sugerindo-se para estudos futuros a aplicação de estudos de caso múltiplos em diferentes setores para validar a eficácia do modelo em tempo real.</a:t>
            </a:r>
            <a:r>
              <a:rPr lang="pt-BR" sz="3600" dirty="0">
                <a:latin typeface="+mn-lt"/>
                <a:ea typeface="Calibri"/>
                <a:cs typeface="Times New Roman"/>
              </a:rPr>
              <a:t> </a:t>
            </a:r>
            <a:endParaRPr lang="pt-BR" sz="3600" b="1" dirty="0">
              <a:solidFill>
                <a:srgbClr val="FF0000"/>
              </a:solidFill>
              <a:latin typeface="+mn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pt-BR" sz="3600" b="1" dirty="0">
                <a:latin typeface="+mn-lt"/>
                <a:ea typeface="Calibri"/>
                <a:cs typeface="Times New Roman"/>
              </a:rPr>
              <a:t>PALAVRAS-</a:t>
            </a:r>
            <a:r>
              <a:rPr lang="pt-BR" sz="3600" b="1" dirty="0" err="1">
                <a:latin typeface="+mn-lt"/>
                <a:ea typeface="Calibri"/>
                <a:cs typeface="Times New Roman"/>
              </a:rPr>
              <a:t>CHAVE</a:t>
            </a:r>
            <a:r>
              <a:rPr lang="pt-BR" sz="3600" dirty="0" err="1">
                <a:latin typeface="+mn-lt"/>
                <a:ea typeface="Calibri"/>
                <a:cs typeface="Times New Roman"/>
              </a:rPr>
              <a:t> </a:t>
            </a:r>
            <a:r>
              <a:rPr lang="pt-BR" sz="3600" b="1" dirty="0" err="1">
                <a:latin typeface="+mn-lt"/>
                <a:ea typeface="Calibri"/>
                <a:cs typeface="Times New Roman"/>
              </a:rPr>
              <a:t>:</a:t>
            </a:r>
            <a:r>
              <a:rPr lang="pt-BR" sz="3600" b="1" dirty="0">
                <a:latin typeface="+mn-lt"/>
                <a:ea typeface="Calibri"/>
                <a:cs typeface="Times New Roman"/>
              </a:rPr>
              <a:t xml:space="preserve"> </a:t>
            </a:r>
            <a:r>
              <a:rPr lang="pt-BR" sz="36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Gestão de Pessoas; Flexibilidade Gerencial; Maturidade Organizacional.</a:t>
            </a:r>
            <a:endParaRPr lang="pt-BR" sz="36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14999"/>
              </a:lnSpc>
            </a:pPr>
            <a:r>
              <a:rPr lang="pt-BR" sz="2600" b="1">
                <a:latin typeface="+mn-lt"/>
                <a:ea typeface="Calibri"/>
                <a:cs typeface="Arial"/>
              </a:rPr>
              <a:t>Figura 1 – Modelo de Liderança Situacional e os estilos de atuação do líder</a:t>
            </a:r>
            <a:endParaRPr lang="pt-BR" b="1">
              <a:ea typeface="Calibri"/>
            </a:endParaRPr>
          </a:p>
          <a:p>
            <a:pPr algn="just">
              <a:lnSpc>
                <a:spcPct val="115000"/>
              </a:lnSpc>
            </a:pPr>
            <a:endParaRPr lang="pt-BR" sz="3600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4999"/>
              </a:lnSpc>
            </a:pPr>
            <a:endParaRPr lang="pt-BR" sz="3600" b="1" kern="1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14999"/>
              </a:lnSpc>
            </a:pPr>
            <a:endParaRPr lang="pt-BR" sz="3600" b="1" kern="1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14999"/>
              </a:lnSpc>
            </a:pPr>
            <a:endParaRPr lang="pt-BR" sz="3600" b="1" kern="1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14999"/>
              </a:lnSpc>
            </a:pPr>
            <a:endParaRPr lang="pt-BR" sz="3600" b="1" kern="1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14999"/>
              </a:lnSpc>
            </a:pPr>
            <a:endParaRPr lang="pt-BR" sz="3600" b="1" kern="1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14999"/>
              </a:lnSpc>
            </a:pPr>
            <a:endParaRPr lang="pt-BR" sz="3600" b="1" kern="1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14999"/>
              </a:lnSpc>
            </a:pPr>
            <a:endParaRPr lang="pt-BR" sz="3600" b="1" kern="1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14999"/>
              </a:lnSpc>
            </a:pPr>
            <a:endParaRPr lang="pt-BR" sz="3600" b="1" kern="1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14999"/>
              </a:lnSpc>
            </a:pPr>
            <a:endParaRPr lang="pt-BR" sz="3600" b="1" kern="1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14999"/>
              </a:lnSpc>
            </a:pPr>
            <a:endParaRPr lang="pt-BR" sz="3600" b="1" kern="1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14999"/>
              </a:lnSpc>
            </a:pPr>
            <a:endParaRPr lang="pt-BR" sz="3600" b="1" kern="1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14999"/>
              </a:lnSpc>
            </a:pPr>
            <a:endParaRPr lang="pt-BR" sz="3600" b="1" kern="100" dirty="0">
              <a:latin typeface="+mn-lt"/>
              <a:ea typeface="Calibri"/>
              <a:cs typeface="Times New Roman"/>
            </a:endParaRPr>
          </a:p>
          <a:p>
            <a:pPr>
              <a:lnSpc>
                <a:spcPct val="114999"/>
              </a:lnSpc>
            </a:pPr>
            <a:endParaRPr lang="pt-BR" sz="3600" b="1" kern="100" dirty="0">
              <a:latin typeface="+mn-lt"/>
              <a:ea typeface="Calibri"/>
              <a:cs typeface="Times New Roman"/>
            </a:endParaRPr>
          </a:p>
          <a:p>
            <a:r>
              <a:rPr lang="pt-BR" sz="2800" b="1" kern="100" dirty="0">
                <a:solidFill>
                  <a:srgbClr val="000000"/>
                </a:solidFill>
                <a:latin typeface="+mn-lt"/>
                <a:ea typeface="Calibri"/>
                <a:cs typeface="Times New Roman"/>
              </a:rPr>
              <a:t>REFERÊNCIAS:</a:t>
            </a:r>
            <a:endParaRPr lang="pt-BR" sz="2800" dirty="0">
              <a:cs typeface="Arial"/>
            </a:endParaRPr>
          </a:p>
          <a:p>
            <a:r>
              <a:rPr lang="pt-BR" sz="2800" kern="1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 xml:space="preserve">BASSANI, E. V. T.; VIEGAS, S. C. Liderança situacional e seus impactos para as organizações. </a:t>
            </a:r>
            <a:r>
              <a:rPr lang="pt-BR" sz="2800" b="1" kern="100" dirty="0" err="1">
                <a:solidFill>
                  <a:srgbClr val="000000"/>
                </a:solidFill>
                <a:latin typeface="+mn-lt"/>
                <a:ea typeface="Calibri"/>
                <a:cs typeface="Arial"/>
              </a:rPr>
              <a:t>Refaqi</a:t>
            </a:r>
            <a:r>
              <a:rPr lang="pt-BR" sz="2800" b="1" kern="1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: Revista de Gestão e Tecnologia</a:t>
            </a:r>
            <a:r>
              <a:rPr lang="pt-BR" sz="2800" kern="1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 xml:space="preserve">, [s. l.], v. 10, n. 1, p. 38-52, 2021. Disponível em: </a:t>
            </a:r>
            <a:r>
              <a:rPr lang="pt-BR" sz="2800" u="sng" kern="100" dirty="0">
                <a:solidFill>
                  <a:srgbClr val="000000"/>
                </a:solidFill>
                <a:latin typeface="+mn-lt"/>
                <a:ea typeface="Calibri"/>
                <a:cs typeface="Arial"/>
                <a:hlinkClick r:id="rId5"/>
              </a:rPr>
              <a:t>https://refaqi.faqi.edu.br/</a:t>
            </a:r>
            <a:r>
              <a:rPr lang="pt-BR" sz="2800" u="sng" kern="100" dirty="0" err="1">
                <a:solidFill>
                  <a:srgbClr val="000000"/>
                </a:solidFill>
                <a:latin typeface="+mn-lt"/>
                <a:ea typeface="Calibri"/>
                <a:cs typeface="Arial"/>
                <a:hlinkClick r:id="rId5"/>
              </a:rPr>
              <a:t>index.php</a:t>
            </a:r>
            <a:r>
              <a:rPr lang="pt-BR" sz="2800" u="sng" kern="100" dirty="0">
                <a:solidFill>
                  <a:srgbClr val="000000"/>
                </a:solidFill>
                <a:latin typeface="+mn-lt"/>
                <a:ea typeface="Calibri"/>
                <a:cs typeface="Arial"/>
                <a:hlinkClick r:id="rId5"/>
              </a:rPr>
              <a:t>/</a:t>
            </a:r>
            <a:r>
              <a:rPr lang="pt-BR" sz="2800" u="sng" kern="100" dirty="0" err="1">
                <a:solidFill>
                  <a:srgbClr val="000000"/>
                </a:solidFill>
                <a:latin typeface="+mn-lt"/>
                <a:ea typeface="Calibri"/>
                <a:cs typeface="Arial"/>
                <a:hlinkClick r:id="rId5"/>
              </a:rPr>
              <a:t>refaqi</a:t>
            </a:r>
            <a:r>
              <a:rPr lang="pt-BR" sz="2800" u="sng" kern="100" dirty="0">
                <a:solidFill>
                  <a:srgbClr val="000000"/>
                </a:solidFill>
                <a:latin typeface="+mn-lt"/>
                <a:ea typeface="Calibri"/>
                <a:cs typeface="Arial"/>
                <a:hlinkClick r:id="rId5"/>
              </a:rPr>
              <a:t>/</a:t>
            </a:r>
            <a:r>
              <a:rPr lang="pt-BR" sz="2800" u="sng" kern="100" dirty="0" err="1">
                <a:solidFill>
                  <a:srgbClr val="000000"/>
                </a:solidFill>
                <a:latin typeface="+mn-lt"/>
                <a:ea typeface="Calibri"/>
                <a:cs typeface="Arial"/>
                <a:hlinkClick r:id="rId5"/>
              </a:rPr>
              <a:t>article</a:t>
            </a:r>
            <a:r>
              <a:rPr lang="pt-BR" sz="2800" u="sng" kern="100" dirty="0">
                <a:solidFill>
                  <a:srgbClr val="000000"/>
                </a:solidFill>
                <a:latin typeface="+mn-lt"/>
                <a:ea typeface="Calibri"/>
                <a:cs typeface="Arial"/>
                <a:hlinkClick r:id="rId5"/>
              </a:rPr>
              <a:t>/</a:t>
            </a:r>
            <a:r>
              <a:rPr lang="pt-BR" sz="2800" u="sng" kern="100" dirty="0" err="1">
                <a:solidFill>
                  <a:srgbClr val="000000"/>
                </a:solidFill>
                <a:latin typeface="+mn-lt"/>
                <a:ea typeface="Calibri"/>
                <a:cs typeface="Arial"/>
                <a:hlinkClick r:id="rId5"/>
              </a:rPr>
              <a:t>view</a:t>
            </a:r>
            <a:r>
              <a:rPr lang="pt-BR" sz="2800" u="sng" kern="100" dirty="0">
                <a:solidFill>
                  <a:srgbClr val="000000"/>
                </a:solidFill>
                <a:latin typeface="+mn-lt"/>
                <a:ea typeface="Calibri"/>
                <a:cs typeface="Arial"/>
                <a:hlinkClick r:id="rId5"/>
              </a:rPr>
              <a:t>/43</a:t>
            </a:r>
            <a:r>
              <a:rPr lang="pt-BR" sz="2800" kern="1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. Acesso em: 14 maio 2026.</a:t>
            </a:r>
            <a:endParaRPr lang="pt-BR" sz="2800" dirty="0">
              <a:cs typeface="Arial"/>
            </a:endParaRPr>
          </a:p>
          <a:p>
            <a:r>
              <a:rPr lang="pt-BR" sz="2800" kern="100">
                <a:solidFill>
                  <a:srgbClr val="000000"/>
                </a:solidFill>
                <a:latin typeface="+mn-lt"/>
                <a:ea typeface="Calibri"/>
                <a:cs typeface="Arial"/>
              </a:rPr>
              <a:t xml:space="preserve">HERSEY, P.; BLANCHARD, K. H.; JOHNSON, D. E. </a:t>
            </a:r>
            <a:r>
              <a:rPr lang="pt-BR" sz="2800" b="1" kern="10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Psicologia para administradores</a:t>
            </a:r>
            <a:r>
              <a:rPr lang="pt-BR" sz="2800" kern="10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: a teoria e a prática da liderança situacional. 10. ed. São Paulo: EPU, 2014.</a:t>
            </a:r>
            <a:endParaRPr lang="pt-BR" sz="2800">
              <a:cs typeface="Arial"/>
            </a:endParaRPr>
          </a:p>
          <a:p>
            <a:r>
              <a:rPr lang="pt-BR" sz="2800" kern="1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 xml:space="preserve">MATA, D. M. S. da; FERREIRA, F. da S. Liderança situacional e clima organizacional: uma análise à luz das Teorias de </a:t>
            </a:r>
            <a:r>
              <a:rPr lang="pt-BR" sz="2800" kern="100" dirty="0" err="1">
                <a:solidFill>
                  <a:srgbClr val="000000"/>
                </a:solidFill>
                <a:latin typeface="+mn-lt"/>
                <a:ea typeface="Calibri"/>
                <a:cs typeface="Arial"/>
              </a:rPr>
              <a:t>Hersey</a:t>
            </a:r>
            <a:r>
              <a:rPr lang="pt-BR" sz="2800" kern="1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 xml:space="preserve"> e Blanchard em uma empresa no ramo de acessórios e equipamentos. </a:t>
            </a:r>
            <a:r>
              <a:rPr lang="pt-BR" sz="2800" b="1" kern="100" dirty="0" err="1">
                <a:solidFill>
                  <a:srgbClr val="000000"/>
                </a:solidFill>
                <a:latin typeface="+mn-lt"/>
                <a:ea typeface="Calibri"/>
                <a:cs typeface="Arial"/>
              </a:rPr>
              <a:t>GeSec</a:t>
            </a:r>
            <a:r>
              <a:rPr lang="pt-BR" sz="2800" b="1" kern="1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: Revista de Gestão e Secretariado</a:t>
            </a:r>
            <a:r>
              <a:rPr lang="pt-BR" sz="2800" kern="1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 xml:space="preserve">, [s. l.], v. 15, n. 1, p. 1-18, 2024. Disponível em: </a:t>
            </a:r>
            <a:r>
              <a:rPr lang="pt-BR" sz="2800" u="sng" kern="100" dirty="0">
                <a:solidFill>
                  <a:srgbClr val="000000"/>
                </a:solidFill>
                <a:latin typeface="+mn-lt"/>
                <a:ea typeface="Calibri"/>
                <a:cs typeface="Arial"/>
                <a:hlinkClick r:id="rId6"/>
              </a:rPr>
              <a:t>https://ojs.revistagesec.org.br/secretariado/</a:t>
            </a:r>
            <a:r>
              <a:rPr lang="pt-BR" sz="2800" u="sng" kern="100" dirty="0" err="1">
                <a:solidFill>
                  <a:srgbClr val="000000"/>
                </a:solidFill>
                <a:latin typeface="+mn-lt"/>
                <a:ea typeface="Calibri"/>
                <a:cs typeface="Arial"/>
                <a:hlinkClick r:id="rId6"/>
              </a:rPr>
              <a:t>article</a:t>
            </a:r>
            <a:r>
              <a:rPr lang="pt-BR" sz="2800" u="sng" kern="100" dirty="0">
                <a:solidFill>
                  <a:srgbClr val="000000"/>
                </a:solidFill>
                <a:latin typeface="+mn-lt"/>
                <a:ea typeface="Calibri"/>
                <a:cs typeface="Arial"/>
                <a:hlinkClick r:id="rId6"/>
              </a:rPr>
              <a:t>/</a:t>
            </a:r>
            <a:r>
              <a:rPr lang="pt-BR" sz="2800" u="sng" kern="100" dirty="0" err="1">
                <a:solidFill>
                  <a:srgbClr val="000000"/>
                </a:solidFill>
                <a:latin typeface="+mn-lt"/>
                <a:ea typeface="Calibri"/>
                <a:cs typeface="Arial"/>
                <a:hlinkClick r:id="rId6"/>
              </a:rPr>
              <a:t>view</a:t>
            </a:r>
            <a:r>
              <a:rPr lang="pt-BR" sz="2800" u="sng" kern="100" dirty="0">
                <a:solidFill>
                  <a:srgbClr val="000000"/>
                </a:solidFill>
                <a:latin typeface="+mn-lt"/>
                <a:ea typeface="Calibri"/>
                <a:cs typeface="Arial"/>
                <a:hlinkClick r:id="rId6"/>
              </a:rPr>
              <a:t>/4154</a:t>
            </a:r>
            <a:r>
              <a:rPr lang="pt-BR" sz="2800" kern="100" dirty="0">
                <a:solidFill>
                  <a:srgbClr val="000000"/>
                </a:solidFill>
                <a:latin typeface="+mn-lt"/>
                <a:ea typeface="Calibri"/>
                <a:cs typeface="Arial"/>
              </a:rPr>
              <a:t>. Acesso em: 14 maio 2026.</a:t>
            </a:r>
            <a:endParaRPr lang="pt-BR" sz="2800" dirty="0">
              <a:cs typeface="Arial"/>
            </a:endParaRPr>
          </a:p>
          <a:p>
            <a:pPr>
              <a:lnSpc>
                <a:spcPct val="114999"/>
              </a:lnSpc>
            </a:pPr>
            <a:endParaRPr lang="pt-BR" sz="3600" b="1" kern="100" dirty="0">
              <a:solidFill>
                <a:srgbClr val="000000"/>
              </a:solidFill>
              <a:latin typeface="+mn-lt"/>
              <a:ea typeface="Calibri"/>
              <a:cs typeface="Times New Roman"/>
            </a:endParaRPr>
          </a:p>
        </p:txBody>
      </p:sp>
      <p:pic>
        <p:nvPicPr>
          <p:cNvPr id="2" name="Imagem 1" descr="Liderança situacional – Wikipédia, a enciclopédia livre">
            <a:extLst>
              <a:ext uri="{FF2B5EF4-FFF2-40B4-BE49-F238E27FC236}">
                <a16:creationId xmlns:a16="http://schemas.microsoft.com/office/drawing/2014/main" id="{C569B519-F30C-C85E-50D4-2025E99318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0449" y="26840578"/>
            <a:ext cx="11387676" cy="849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2167</TotalTime>
  <Words>850</Words>
  <Application>Microsoft Office PowerPoint</Application>
  <PresentationFormat>Personalizar</PresentationFormat>
  <Paragraphs>14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Fernando Pinheiro</cp:lastModifiedBy>
  <cp:revision>248</cp:revision>
  <dcterms:created xsi:type="dcterms:W3CDTF">2009-08-05T17:04:46Z</dcterms:created>
  <dcterms:modified xsi:type="dcterms:W3CDTF">2026-05-17T02:35:30Z</dcterms:modified>
</cp:coreProperties>
</file>