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3" d="100"/>
          <a:sy n="33" d="100"/>
        </p:scale>
        <p:origin x="34" y="-4738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18/05/2026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708" y="4030815"/>
            <a:ext cx="26786976" cy="148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en-US" sz="4250" b="1" dirty="0"/>
              <a:t>DOLO E CULPA NO DIREITO PENAL BRASILEIRO: UMA ANÁLISE DOUTRINÁRIA E JURISPRUDENCIAL DOS ELEMENTOS SUBJETIVOS DA CONDUTA</a:t>
            </a:r>
            <a:r>
              <a:rPr lang="pt-BR" sz="4250" b="1" baseline="30000" dirty="0"/>
              <a:t>1</a:t>
            </a:r>
            <a:r>
              <a:rPr lang="pt-BR" sz="4250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Marcos Rodrigues da Silva</a:t>
            </a:r>
            <a:r>
              <a:rPr lang="pt-BR" sz="3027" b="1" baseline="30000" dirty="0"/>
              <a:t>2</a:t>
            </a:r>
            <a:r>
              <a:rPr lang="pt-BR" sz="3027" b="1" dirty="0"/>
              <a:t>; Marcilio Andrade Gomes</a:t>
            </a:r>
            <a:r>
              <a:rPr lang="pt-BR" sz="3027" b="1" baseline="30000" dirty="0"/>
              <a:t>3</a:t>
            </a:r>
            <a:r>
              <a:rPr lang="pt-BR" sz="3027" b="1" dirty="0"/>
              <a:t>; Everaldo da Silva Gomes</a:t>
            </a:r>
            <a:r>
              <a:rPr lang="pt-BR" sz="3027" b="1" baseline="30000" dirty="0"/>
              <a:t>4</a:t>
            </a:r>
            <a:r>
              <a:rPr lang="pt-BR" sz="3027" b="1" dirty="0"/>
              <a:t>; Pedro Vinícius Queiroz Fernandes</a:t>
            </a:r>
            <a:r>
              <a:rPr lang="pt-BR" sz="3027" b="1" baseline="30000" dirty="0"/>
              <a:t>5</a:t>
            </a:r>
            <a:r>
              <a:rPr lang="pt-BR" sz="3027" b="1" dirty="0"/>
              <a:t>; Gabriel Moreira de Santana</a:t>
            </a:r>
            <a:r>
              <a:rPr lang="pt-BR" sz="3027" b="1" baseline="30000" dirty="0"/>
              <a:t>6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0980" y="7595597"/>
            <a:ext cx="22915311" cy="253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baseline="30000" dirty="0">
                <a:ea typeface="Arial" panose="020B0604020202020204" pitchFamily="34" charset="0"/>
              </a:rPr>
              <a:t>(1)</a:t>
            </a:r>
            <a:r>
              <a:rPr lang="pt-BR" sz="1800" dirty="0">
                <a:ea typeface="Arial" panose="020B0604020202020204" pitchFamily="34" charset="0"/>
              </a:rPr>
              <a:t> Trabalho desenvolvido na disciplina de Direito Penal I da Faculdade Evolução Alto Oeste Potiguar - FACEP;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a typeface="Arial" panose="020B0604020202020204" pitchFamily="34" charset="0"/>
              </a:rPr>
              <a:t>(2)</a:t>
            </a:r>
            <a:r>
              <a:rPr lang="pt-BR" sz="1800" dirty="0">
                <a:ea typeface="Arial" panose="020B0604020202020204" pitchFamily="34" charset="0"/>
              </a:rPr>
              <a:t> Estudante; Faculdade Evolução Alto Oeste Potiguar (FACEP); Pau dos Ferros/RN; </a:t>
            </a:r>
            <a:r>
              <a:rPr lang="pt-BR" sz="1800" dirty="0">
                <a:solidFill>
                  <a:schemeClr val="tx2"/>
                </a:solidFill>
                <a:ea typeface="Arial" panose="020B0604020202020204" pitchFamily="34" charset="0"/>
              </a:rPr>
              <a:t>marcosrodrigues5217@gmail.com 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solidFill>
                  <a:schemeClr val="tx2"/>
                </a:solidFill>
                <a:ea typeface="Arial" panose="020B0604020202020204" pitchFamily="34" charset="0"/>
              </a:rPr>
              <a:t>(3)</a:t>
            </a:r>
            <a:r>
              <a:rPr lang="pt-BR" sz="1800" dirty="0">
                <a:solidFill>
                  <a:schemeClr val="tx2"/>
                </a:solidFill>
                <a:ea typeface="Arial" panose="020B0604020202020204" pitchFamily="34" charset="0"/>
              </a:rPr>
              <a:t> Estudante; Faculdade Evolução Alto Oeste Potiguar (FACEP); Pau dos Ferros/RN; marcillioandrade@hotmail.com 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a typeface="Arial" panose="020B0604020202020204" pitchFamily="34" charset="0"/>
              </a:rPr>
              <a:t>(4)</a:t>
            </a:r>
            <a:r>
              <a:rPr lang="pt-BR" sz="1800" dirty="0">
                <a:ea typeface="Arial" panose="020B0604020202020204" pitchFamily="34" charset="0"/>
              </a:rPr>
              <a:t> Estudante; Faculdade Evolução Alto Oeste Potiguar (FACEP); Pau dos Ferros/RN; everaldouzl@hotmail.com </a:t>
            </a: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a typeface="Arial" panose="020B0604020202020204" pitchFamily="34" charset="0"/>
              </a:rPr>
              <a:t>(5)</a:t>
            </a:r>
            <a:r>
              <a:rPr lang="pt-BR" sz="1800" dirty="0">
                <a:ea typeface="Arial" panose="020B0604020202020204" pitchFamily="34" charset="0"/>
              </a:rPr>
              <a:t> Estudante; Faculdade Evolução Alto Oeste Potiguar (FACEP); Pau dos Ferros/RN; </a:t>
            </a:r>
            <a:r>
              <a:rPr lang="pt-BR" sz="1800" dirty="0">
                <a:solidFill>
                  <a:schemeClr val="tx2"/>
                </a:solidFill>
                <a:ea typeface="Arial" panose="020B0604020202020204" pitchFamily="34" charset="0"/>
              </a:rPr>
              <a:t>Pedro.Vinicius0961@gmail.com</a:t>
            </a:r>
            <a:endParaRPr lang="pt-BR" sz="1800" dirty="0">
              <a:ea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800" baseline="30000" dirty="0">
                <a:ea typeface="Arial" panose="020B0604020202020204" pitchFamily="34" charset="0"/>
              </a:rPr>
              <a:t>(6)</a:t>
            </a:r>
            <a:r>
              <a:rPr lang="pt-BR" sz="1800" dirty="0">
                <a:ea typeface="Arial" panose="020B0604020202020204" pitchFamily="34" charset="0"/>
              </a:rPr>
              <a:t> Professor; Faculdade Evolução Alto Oeste Potiguar - FACEP; Mestre em Gestão e Sistemas Agroindustriais (PPGSA/UFCG); Cajazeiras/PB; gabrielmoreiraadv30@gmail.com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376990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654795" y="12455303"/>
            <a:ext cx="25994889" cy="23554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tabLst>
                <a:tab pos="25555575" algn="l"/>
              </a:tabLst>
            </a:pPr>
            <a:r>
              <a:rPr lang="pt-BR" sz="3600" b="1" dirty="0"/>
              <a:t>Introdução</a:t>
            </a:r>
            <a:r>
              <a:rPr lang="pt-BR" sz="3600" dirty="0"/>
              <a:t>: O presente trabalho analisa os institutos do dolo e da culpa no Direito Penal brasileiro, destacando sua relevância para a caracterização do fato típico e para a imputação da responsabilidade penal, conforme previsto no artigo 18 do Código Penal. A evolução da teoria do crime demonstra que os elementos subjetivos da conduta exercem papel fundamental na diferenciação entre comportamentos praticados com intenção e aqueles decorrentes da violação do dever objetivo de cuidado. Além disso, a correta identificação desses elementos mostra-se indispensável para a aplicação proporcional da pena e para a efetivação dos princípios constitucionais da culpabilidade e da dignidade da pessoa humana. </a:t>
            </a:r>
            <a:r>
              <a:rPr lang="pt-BR" sz="3600" b="1" dirty="0"/>
              <a:t>Objetivo</a:t>
            </a:r>
            <a:r>
              <a:rPr lang="pt-BR" sz="3600" dirty="0"/>
              <a:t>: Analisar os conceitos de dolo e culpa, suas espécies e implicações práticas no Direito Penal brasileiro, com ênfase na distinção entre dolo eventual e culpa consciente, à luz da doutrina penal contemporânea. </a:t>
            </a:r>
            <a:r>
              <a:rPr lang="pt-BR" sz="3600" b="1" dirty="0"/>
              <a:t>Método</a:t>
            </a:r>
            <a:r>
              <a:rPr lang="pt-BR" sz="3600" dirty="0"/>
              <a:t>: A pesquisa possui natureza qualitativa, baseada em revisão bibliográfica e análise documental da legislação penal brasileira, especialmente do Código Penal, utilizando abordagem descritiva e interpretativa a partir das contribuições doutrinárias de Greco (2025), Bitencourt (2025), Nucci (2025) e Capez (2025). </a:t>
            </a:r>
            <a:r>
              <a:rPr lang="pt-BR" sz="3600" b="1" dirty="0"/>
              <a:t>Resultados</a:t>
            </a:r>
            <a:r>
              <a:rPr lang="pt-BR" sz="3600" dirty="0"/>
              <a:t>: Verificou-se que o dolo representa a vontade consciente de realizar a conduta típica ou assumir o risco da produção do resultado, enquanto a culpa decorre da inobservância do dever objetivo de cuidado, manifestando-se por imprudência, negligência ou imperícia. Observou-se ainda que a distinção entre dolo eventual e culpa consciente constitui um dos temas mais complexos da teoria do crime, exigindo análise cuidadosa das circunstâncias concretas e da postura subjetiva do agente diante do risco criado. A pesquisa demonstrou também que a jurisprudência brasileira vem ampliando o debate acerca do dolo eventual, principalmente em crimes de trânsito e delitos contra a vida, reforçando a necessidade de interpretação criteriosa dos elementos subjetivos da conduta. </a:t>
            </a:r>
            <a:r>
              <a:rPr lang="pt-BR" sz="3600" b="1" dirty="0"/>
              <a:t>Conclusão</a:t>
            </a:r>
            <a:r>
              <a:rPr lang="pt-BR" sz="3600" dirty="0"/>
              <a:t>: Conclui-se que o dolo e a culpa são elementos indispensáveis para a correta aplicação da lei penal e para a efetivação dos princípios constitucionais da culpabilidade, proporcionalidade e dignidade da pessoa humana, contribuindo para uma responsabilização penal mais justa e adequada às circunstâncias do caso concreto.</a:t>
            </a:r>
          </a:p>
          <a:p>
            <a:pPr algn="just">
              <a:lnSpc>
                <a:spcPct val="150000"/>
              </a:lnSpc>
            </a:pPr>
            <a:r>
              <a:rPr lang="pt-BR" sz="3600" b="1" dirty="0"/>
              <a:t>PALAVRAS-CHAVE</a:t>
            </a:r>
            <a:r>
              <a:rPr lang="pt-BR" sz="3600" dirty="0"/>
              <a:t>: Dolo; Culpa; Responsabilidade penal; Teoria do </a:t>
            </a:r>
            <a:r>
              <a:rPr lang="pt-BR" sz="3600"/>
              <a:t>crime.</a:t>
            </a:r>
          </a:p>
          <a:p>
            <a:pPr algn="just">
              <a:lnSpc>
                <a:spcPct val="150000"/>
              </a:lnSpc>
            </a:pPr>
            <a:endParaRPr lang="pt-BR" sz="3600" dirty="0"/>
          </a:p>
          <a:p>
            <a:pPr algn="just">
              <a:lnSpc>
                <a:spcPct val="150000"/>
              </a:lnSpc>
            </a:pPr>
            <a:r>
              <a:rPr lang="pt-BR" sz="3600" b="1" dirty="0"/>
              <a:t>REFERÊNCIAS</a:t>
            </a:r>
          </a:p>
          <a:p>
            <a:pPr algn="just">
              <a:lnSpc>
                <a:spcPct val="150000"/>
              </a:lnSpc>
            </a:pPr>
            <a:r>
              <a:rPr lang="pt-BR" sz="3600" dirty="0"/>
              <a:t>BRASIL. Decreto-Lei nº 2.848, de 7 de dezembro de 1940. </a:t>
            </a:r>
            <a:r>
              <a:rPr lang="pt-BR" sz="3600" b="1" dirty="0"/>
              <a:t>Código Penal</a:t>
            </a:r>
            <a:r>
              <a:rPr lang="pt-BR" sz="36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3600" dirty="0"/>
              <a:t>BITENCOURT, Cezar Roberto. </a:t>
            </a:r>
            <a:r>
              <a:rPr lang="pt-BR" sz="3600" b="1" dirty="0"/>
              <a:t>Tratado de Direito Penal: parte geral</a:t>
            </a:r>
            <a:r>
              <a:rPr lang="pt-BR" sz="3600" dirty="0"/>
              <a:t>. 31. ed. São Paulo: </a:t>
            </a:r>
            <a:r>
              <a:rPr lang="pt-BR" sz="3600" dirty="0" err="1"/>
              <a:t>SaraivaJur</a:t>
            </a:r>
            <a:r>
              <a:rPr lang="pt-BR" sz="3600" dirty="0"/>
              <a:t>, 2025. v. 1.</a:t>
            </a:r>
          </a:p>
          <a:p>
            <a:pPr algn="just">
              <a:lnSpc>
                <a:spcPct val="150000"/>
              </a:lnSpc>
            </a:pPr>
            <a:r>
              <a:rPr lang="pt-BR" sz="3600" dirty="0"/>
              <a:t>CAPEZ, Fernando. </a:t>
            </a:r>
            <a:r>
              <a:rPr lang="pt-BR" sz="3600" b="1" dirty="0"/>
              <a:t>Curso de Direito Penal: parte geral</a:t>
            </a:r>
            <a:r>
              <a:rPr lang="pt-BR" sz="3600" dirty="0"/>
              <a:t>. São Paulo: </a:t>
            </a:r>
            <a:r>
              <a:rPr lang="pt-BR" sz="3600" dirty="0" err="1"/>
              <a:t>SaraivaJur</a:t>
            </a:r>
            <a:r>
              <a:rPr lang="pt-BR" sz="3600" dirty="0"/>
              <a:t>, 2025. v. 1.</a:t>
            </a:r>
          </a:p>
          <a:p>
            <a:pPr algn="just">
              <a:lnSpc>
                <a:spcPct val="150000"/>
              </a:lnSpc>
            </a:pPr>
            <a:r>
              <a:rPr lang="pt-BR" sz="3600" dirty="0"/>
              <a:t>GRECO, Rogério. </a:t>
            </a:r>
            <a:r>
              <a:rPr lang="pt-BR" sz="3600" b="1" dirty="0"/>
              <a:t>Curso de Direito Penal: artigos 1º a 120 do Código Penal</a:t>
            </a:r>
            <a:r>
              <a:rPr lang="pt-BR" sz="3600" dirty="0"/>
              <a:t>. 27. ed. São Paulo: Atlas, 2025. v. 1.</a:t>
            </a:r>
          </a:p>
          <a:p>
            <a:pPr algn="just">
              <a:lnSpc>
                <a:spcPct val="150000"/>
              </a:lnSpc>
            </a:pPr>
            <a:r>
              <a:rPr lang="pt-BR" sz="3600" dirty="0"/>
              <a:t>NUCCI, Guilherme de Souza. </a:t>
            </a:r>
            <a:r>
              <a:rPr lang="pt-BR" sz="3600" b="1" dirty="0"/>
              <a:t>Manual de Direito Penal – Volume Único</a:t>
            </a:r>
            <a:r>
              <a:rPr lang="pt-BR" sz="3600" dirty="0"/>
              <a:t>. 21. ed. Rio de Janeiro: Forense, 2025.</a:t>
            </a:r>
          </a:p>
          <a:p>
            <a:pPr algn="just">
              <a:lnSpc>
                <a:spcPct val="115000"/>
              </a:lnSpc>
            </a:pPr>
            <a:endParaRPr lang="pt-BR" sz="1200" b="1" dirty="0">
              <a:solidFill>
                <a:srgbClr val="FF0000"/>
              </a:solidFill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CACF5E-6888-2E76-CF7E-D6E97B9DC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8800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Introdução: O presente trabalho analisa os institutos do dolo e da culpa no Direito Penal brasileiro, destacando sua relevância para a caracterização do fato típico e para a imputação da responsabilidade penal, conforme previsto no artigo 18 do Código Penal. A evolução da teoria do crime demonstra que os elementos subjetivos da conduta exercem papel fundamental na diferenciação entre comportamentos praticados com intenção e aqueles decorrentes da violação do dever objetivo de cuidado. Além disso, a correta identificação desses elementos mostra-se indispensável para a aplicação proporcional da pena e para a efetivação dos princípios constitucionais da culpabilidade e da dignidade da pessoa humana. Objetivo: Analisar os conceitos de dolo e culpa, suas espécies e implicações práticas no Direito Penal brasileiro, com ênfase na distinção entre dolo eventual e culpa consciente, à luz da doutrina penal contemporânea. Método: A pesquisa possui natureza qualitativa, baseada em revisão bibliográfica e análise documental da legislação penal brasileira, especialmente do Código Penal, utilizando abordagem descritiva e interpretativa a partir das contribuições doutrinárias de Greco (2025), Bitencourt (2025), Nucci (2025) e Capez (2025). Resultados: Verificou-se que o dolo representa a vontade consciente de realizar a conduta típica ou assumir o risco da produção do resultado, enquanto a culpa decorre da inobservância do dever objetivo de cuidado, manifestando-se por imprudência, negligência ou imperícia. Observou-se ainda que a distinção entre dolo eventual e culpa consciente constitui um dos temas mais complexos da teoria do crime, exigindo análise cuidadosa das circunstâncias concretas e da postura subjetiva do agente diante do risco criado. A pesquisa demonstrou também que a jurisprudência brasileira vem ampliando o debate acerca do dolo eventual, principalmente em crimes de trânsito e delitos contra a vida, reforçando a necessidade de interpretação criteriosa dos elementos subjetivos da conduta. Conclusão: Conclui-se que o dolo e a culpa são elementos indispensáveis para a correta aplicação da lei penal e para a efetivação dos princípios constitucionais da culpabilidade, proporcionalidade e dignidade da pessoa humana, contribuindo para uma responsabilização penal mais justa e adequada às circunstâncias do caso concreto.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PALAVRAS-CHAVE: Dolo; Culpa; Responsabilidade penal; Teoria do crime.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REFERÊNCIAS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BRASIL. Decreto-Lei nº 2.848, de 7 de dezembro de 1940. Código Penal.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Tratado de Direito Penal: parte geral. 31. ed. São Paulo: SaraivaJur, 2025. v. 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Curso de Direito Penal: artigos 1º a 120 do Código Penal. 27. ed. São Paulo: Atlas, 2025. v. 1.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Manual de Direito Penal – Volume Único. 21. ed. Rio de Janeiro: Forense, 2025.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Curso de Direito Penal: parte geral. São Paulo: SaraivaJur, 2025. v. 1.</a:t>
            </a: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3629</TotalTime>
  <Words>1204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Marcos Rodrigues Silva</cp:lastModifiedBy>
  <cp:revision>108</cp:revision>
  <dcterms:created xsi:type="dcterms:W3CDTF">2009-08-05T17:04:46Z</dcterms:created>
  <dcterms:modified xsi:type="dcterms:W3CDTF">2026-05-18T17:52:12Z</dcterms:modified>
</cp:coreProperties>
</file>