
<file path=[Content_Types].xml><?xml version="1.0" encoding="utf-8"?>
<Types xmlns="http://schemas.openxmlformats.org/package/2006/content-types"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"/>
  </p:handoutMasterIdLst>
  <p:sldIdLst>
    <p:sldId id="258" r:id="rId2"/>
  </p:sldIdLst>
  <p:sldSz cx="28800425" cy="43200638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13466"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826932"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240400"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653866"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067331" algn="l" defTabSz="826932" rtl="0" eaLnBrk="1" latinLnBrk="0" hangingPunct="1"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480798" algn="l" defTabSz="826932" rtl="0" eaLnBrk="1" latinLnBrk="0" hangingPunct="1"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2894264" algn="l" defTabSz="826932" rtl="0" eaLnBrk="1" latinLnBrk="0" hangingPunct="1"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307731" algn="l" defTabSz="826932" rtl="0" eaLnBrk="1" latinLnBrk="0" hangingPunct="1"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3607" userDrawn="1">
          <p15:clr>
            <a:srgbClr val="A4A3A4"/>
          </p15:clr>
        </p15:guide>
        <p15:guide id="2" pos="907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ernando Pinheiro" initials="FP" lastIdx="1" clrIdx="0">
    <p:extLst>
      <p:ext uri="{19B8F6BF-5375-455C-9EA6-DF929625EA0E}">
        <p15:presenceInfo xmlns:p15="http://schemas.microsoft.com/office/powerpoint/2012/main" xmlns="" userId="Fernando Pinheiro" providerId="None"/>
      </p:ext>
    </p:extLst>
  </p:cmAuthor>
  <p:cmAuthor id="2" name="valeriabezerra89@hotmail.com" initials="v" lastIdx="5" clrIdx="1">
    <p:extLst>
      <p:ext uri="{19B8F6BF-5375-455C-9EA6-DF929625EA0E}">
        <p15:presenceInfo xmlns:p15="http://schemas.microsoft.com/office/powerpoint/2012/main" xmlns="" userId="eace9009ca4d84a0" providerId="Windows Live"/>
      </p:ext>
    </p:extLst>
  </p:cmAuthor>
  <p:cmAuthor id="3" name="João Pedro Tomaz" initials="JPT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EF343B"/>
    <a:srgbClr val="FF5658"/>
    <a:srgbClr val="D6543E"/>
    <a:srgbClr val="EC9A98"/>
    <a:srgbClr val="DB6A57"/>
    <a:srgbClr val="700000"/>
    <a:srgbClr val="29AB05"/>
    <a:srgbClr val="80808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34" autoAdjust="0"/>
    <p:restoredTop sz="94364" autoAdjust="0"/>
  </p:normalViewPr>
  <p:slideViewPr>
    <p:cSldViewPr>
      <p:cViewPr>
        <p:scale>
          <a:sx n="30" d="100"/>
          <a:sy n="30" d="100"/>
        </p:scale>
        <p:origin x="-654" y="36"/>
      </p:cViewPr>
      <p:guideLst>
        <p:guide orient="horz" pos="13607"/>
        <p:guide pos="907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0" d="100"/>
          <a:sy n="50" d="100"/>
        </p:scale>
        <p:origin x="2970" y="54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handoutMaster" Target="handoutMasters/handout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xmlns="" id="{9C3F6B62-C67F-6B3A-3FCE-A2246A32BED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52D421E7-DEFD-1723-CDCF-926BAE635DC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A4EF40-6485-452F-956A-577D94EB0FA0}" type="datetimeFigureOut">
              <a:rPr lang="pt-BR" smtClean="0"/>
              <a:pPr/>
              <a:t>16/05/2026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3148702E-D62F-ACFE-D841-500CFD171E0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xmlns="" id="{F38206A9-4FDB-5853-F8F1-D8B859A7485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1BA978-9B6F-48FA-BF5C-AC3B8242E57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0787795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5D5C897-A567-8DF1-C27F-ACAABB037A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C2713CE3-55EB-B43F-1CAC-749F6EAA3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D24DB5A5-6709-8224-6EF9-53DD6EC157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xmlns="" id="{B358BC14-1E6A-EB4B-136B-23DBFD144D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90FC6F-B3B1-45A0-9D82-07D928996230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471315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 descr="Uma imagem contendo Interface gráfica do usuário&#10;&#10;O conteúdo gerado por IA pode estar incorreto.">
            <a:extLst>
              <a:ext uri="{FF2B5EF4-FFF2-40B4-BE49-F238E27FC236}">
                <a16:creationId xmlns:a16="http://schemas.microsoft.com/office/drawing/2014/main" xmlns="" id="{35E7E913-D425-D32D-0C36-9DCDFC3DEE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529" r="1530" b="123"/>
          <a:stretch>
            <a:fillRect/>
          </a:stretch>
        </p:blipFill>
        <p:spPr>
          <a:xfrm>
            <a:off x="205" y="300"/>
            <a:ext cx="28829017" cy="43200638"/>
          </a:xfrm>
          <a:prstGeom prst="rect">
            <a:avLst/>
          </a:prstGeom>
        </p:spPr>
      </p:pic>
      <p:pic>
        <p:nvPicPr>
          <p:cNvPr id="8" name="Imagem 7" descr="Uma imagem contendo Interface gráfica do usuário&#10;&#10;O conteúdo gerado por IA pode estar incorreto.">
            <a:extLst>
              <a:ext uri="{FF2B5EF4-FFF2-40B4-BE49-F238E27FC236}">
                <a16:creationId xmlns:a16="http://schemas.microsoft.com/office/drawing/2014/main" xmlns="" id="{F7DCE147-7A35-9D56-AB94-770F4E6C7D7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3" t="85969" r="1438" b="1883"/>
          <a:stretch>
            <a:fillRect/>
          </a:stretch>
        </p:blipFill>
        <p:spPr>
          <a:xfrm>
            <a:off x="205" y="37872334"/>
            <a:ext cx="28829017" cy="5336688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40586" y="815885"/>
            <a:ext cx="25919254" cy="7200106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CC6B39-6F47-4908-B2AC-9BF47D74F4E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40586" y="1730188"/>
            <a:ext cx="25919254" cy="7200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32054" tIns="216027" rIns="432054" bIns="21602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40586" y="10079517"/>
            <a:ext cx="25919254" cy="28511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32054" tIns="216027" rIns="432054" bIns="21602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440591" y="39340266"/>
            <a:ext cx="6718971" cy="300004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432054" tIns="216027" rIns="432054" bIns="216027" numCol="1" anchor="t" anchorCtr="0" compatLnSpc="1">
            <a:prstTxWarp prst="textNoShape">
              <a:avLst/>
            </a:prstTxWarp>
          </a:bodyPr>
          <a:lstStyle>
            <a:lvl1pPr>
              <a:defRPr sz="5399">
                <a:latin typeface="Arial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9840006" y="39340266"/>
            <a:ext cx="9120417" cy="300004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432054" tIns="216027" rIns="432054" bIns="216027" numCol="1" anchor="t" anchorCtr="0" compatLnSpc="1">
            <a:prstTxWarp prst="textNoShape">
              <a:avLst/>
            </a:prstTxWarp>
          </a:bodyPr>
          <a:lstStyle>
            <a:lvl1pPr algn="ctr">
              <a:defRPr sz="5399">
                <a:latin typeface="Arial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0640873" y="39340266"/>
            <a:ext cx="6718971" cy="300004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432054" tIns="216027" rIns="432054" bIns="216027" numCol="1" anchor="t" anchorCtr="0" compatLnSpc="1">
            <a:prstTxWarp prst="textNoShape">
              <a:avLst/>
            </a:prstTxWarp>
          </a:bodyPr>
          <a:lstStyle>
            <a:lvl1pPr algn="r">
              <a:defRPr sz="5399">
                <a:latin typeface="Arial" pitchFamily="34" charset="0"/>
              </a:defRPr>
            </a:lvl1pPr>
          </a:lstStyle>
          <a:p>
            <a:pPr>
              <a:defRPr/>
            </a:pPr>
            <a:fld id="{6E90FC6F-B3B1-45A0-9D82-07D92899623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0" r:id="rId2"/>
  </p:sldLayoutIdLst>
  <p:txStyles>
    <p:titleStyle>
      <a:lvl1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+mj-lt"/>
          <a:ea typeface="+mj-ea"/>
          <a:cs typeface="+mj-cs"/>
        </a:defRPr>
      </a:lvl1pPr>
      <a:lvl2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2pPr>
      <a:lvl3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3pPr>
      <a:lvl4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4pPr>
      <a:lvl5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5pPr>
      <a:lvl6pPr marL="374019" algn="ctr" defTabSz="3535006" rtl="0" fontAlgn="base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6pPr>
      <a:lvl7pPr marL="748040" algn="ctr" defTabSz="3535006" rtl="0" fontAlgn="base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7pPr>
      <a:lvl8pPr marL="1122059" algn="ctr" defTabSz="3535006" rtl="0" fontAlgn="base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8pPr>
      <a:lvl9pPr marL="1496079" algn="ctr" defTabSz="3535006" rtl="0" fontAlgn="base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9pPr>
    </p:titleStyle>
    <p:bodyStyle>
      <a:lvl1pPr marL="1325952" indent="-1325952" algn="l" defTabSz="3535006" rtl="0" eaLnBrk="0" fontAlgn="base" hangingPunct="0">
        <a:spcBef>
          <a:spcPct val="20000"/>
        </a:spcBef>
        <a:spcAft>
          <a:spcPct val="0"/>
        </a:spcAft>
        <a:buChar char="•"/>
        <a:defRPr sz="12352">
          <a:solidFill>
            <a:schemeClr val="tx1"/>
          </a:solidFill>
          <a:latin typeface="+mn-lt"/>
          <a:ea typeface="+mn-ea"/>
          <a:cs typeface="+mn-cs"/>
        </a:defRPr>
      </a:lvl1pPr>
      <a:lvl2pPr marL="2871381" indent="-1103877" algn="l" defTabSz="3535006" rtl="0" eaLnBrk="0" fontAlgn="base" hangingPunct="0">
        <a:spcBef>
          <a:spcPct val="20000"/>
        </a:spcBef>
        <a:spcAft>
          <a:spcPct val="0"/>
        </a:spcAft>
        <a:buChar char="–"/>
        <a:defRPr sz="10799">
          <a:solidFill>
            <a:schemeClr val="tx1"/>
          </a:solidFill>
          <a:latin typeface="+mn-lt"/>
        </a:defRPr>
      </a:lvl2pPr>
      <a:lvl3pPr marL="4418108" indent="-883102" algn="l" defTabSz="3535006" rtl="0" eaLnBrk="0" fontAlgn="base" hangingPunct="0">
        <a:spcBef>
          <a:spcPct val="20000"/>
        </a:spcBef>
        <a:spcAft>
          <a:spcPct val="0"/>
        </a:spcAft>
        <a:buChar char="•"/>
        <a:defRPr sz="9244">
          <a:solidFill>
            <a:schemeClr val="tx1"/>
          </a:solidFill>
          <a:latin typeface="+mn-lt"/>
        </a:defRPr>
      </a:lvl3pPr>
      <a:lvl4pPr marL="6185611" indent="-884401" algn="l" defTabSz="3535006" rtl="0" eaLnBrk="0" fontAlgn="base" hangingPunct="0">
        <a:spcBef>
          <a:spcPct val="20000"/>
        </a:spcBef>
        <a:spcAft>
          <a:spcPct val="0"/>
        </a:spcAft>
        <a:buChar char="–"/>
        <a:defRPr sz="7772">
          <a:solidFill>
            <a:schemeClr val="tx1"/>
          </a:solidFill>
          <a:latin typeface="+mn-lt"/>
        </a:defRPr>
      </a:lvl4pPr>
      <a:lvl5pPr marL="7953114" indent="-884401" algn="l" defTabSz="3535006" rtl="0" eaLnBrk="0" fontAlgn="base" hangingPunct="0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5pPr>
      <a:lvl6pPr marL="8327134" indent="-884401" algn="l" defTabSz="3535006" rtl="0" fontAlgn="base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6pPr>
      <a:lvl7pPr marL="8701154" indent="-884401" algn="l" defTabSz="3535006" rtl="0" fontAlgn="base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7pPr>
      <a:lvl8pPr marL="9075173" indent="-884401" algn="l" defTabSz="3535006" rtl="0" fontAlgn="base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8pPr>
      <a:lvl9pPr marL="9449193" indent="-884401" algn="l" defTabSz="3535006" rtl="0" fontAlgn="base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1pPr>
      <a:lvl2pPr marL="374019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2pPr>
      <a:lvl3pPr marL="748040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3pPr>
      <a:lvl4pPr marL="1122059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4pPr>
      <a:lvl5pPr marL="1496079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5pPr>
      <a:lvl6pPr marL="1870098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6pPr>
      <a:lvl7pPr marL="2244119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7pPr>
      <a:lvl8pPr marL="2618138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8pPr>
      <a:lvl9pPr marL="2992158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1">
            <a:extLst>
              <a:ext uri="{FF2B5EF4-FFF2-40B4-BE49-F238E27FC236}">
                <a16:creationId xmlns:a16="http://schemas.microsoft.com/office/drawing/2014/main" xmlns="" id="{922EC7E4-ECD6-9CCE-8CC3-5C2628606E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655" y="4357604"/>
            <a:ext cx="28751118" cy="8311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74962" tIns="87484" rIns="174962" bIns="87484" anchor="ctr">
            <a:spAutoFit/>
          </a:bodyPr>
          <a:lstStyle/>
          <a:p>
            <a:pPr algn="ctr" defTabSz="1107774"/>
            <a:r>
              <a:rPr lang="pt-BR" sz="4253" b="1" dirty="0"/>
              <a:t>MATERNIDADE E AUTONOMIA FEMININA: CATEGORIAS DE LEITURA EM UMA IMBRICAÇÃO ESTRUTURAL</a:t>
            </a:r>
            <a:r>
              <a:rPr lang="pt-BR" sz="4253" baseline="30000" dirty="0"/>
              <a:t>(1)</a:t>
            </a:r>
            <a:r>
              <a:rPr lang="pt-BR" sz="4253" b="1" dirty="0"/>
              <a:t> </a:t>
            </a:r>
          </a:p>
        </p:txBody>
      </p:sp>
      <p:sp>
        <p:nvSpPr>
          <p:cNvPr id="4" name="Rectangle 36">
            <a:extLst>
              <a:ext uri="{FF2B5EF4-FFF2-40B4-BE49-F238E27FC236}">
                <a16:creationId xmlns:a16="http://schemas.microsoft.com/office/drawing/2014/main" xmlns="" id="{FAE5565D-DD22-3770-66AD-BD3F3D05CD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656" y="6305682"/>
            <a:ext cx="28751117" cy="5581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pt-BR" sz="3027" b="1" dirty="0" smtClean="0"/>
              <a:t>Ana Laura Tomaz </a:t>
            </a:r>
            <a:r>
              <a:rPr lang="pt-BR" sz="3027" baseline="30000" dirty="0" smtClean="0"/>
              <a:t>(2)</a:t>
            </a:r>
            <a:r>
              <a:rPr lang="pt-BR" sz="3027" b="1" dirty="0" smtClean="0"/>
              <a:t>; </a:t>
            </a:r>
            <a:r>
              <a:rPr lang="pt-BR" sz="3027" b="1" dirty="0" err="1" smtClean="0"/>
              <a:t>Camilly</a:t>
            </a:r>
            <a:r>
              <a:rPr lang="pt-BR" sz="3027" b="1" dirty="0" smtClean="0"/>
              <a:t> Victoria do Vale Marques </a:t>
            </a:r>
            <a:r>
              <a:rPr lang="pt-BR" sz="3027" baseline="30000" dirty="0" smtClean="0"/>
              <a:t>(3)</a:t>
            </a:r>
            <a:r>
              <a:rPr lang="pt-BR" sz="3027" b="1" dirty="0" smtClean="0"/>
              <a:t>; Maria Valéria Silva Leite </a:t>
            </a:r>
            <a:r>
              <a:rPr lang="pt-BR" sz="3027" baseline="30000" dirty="0" smtClean="0"/>
              <a:t>(4)</a:t>
            </a:r>
            <a:r>
              <a:rPr lang="pt-BR" sz="3027" b="1" dirty="0" smtClean="0"/>
              <a:t>.</a:t>
            </a:r>
            <a:endParaRPr lang="pt-BR" sz="3027" b="1" baseline="30000" dirty="0"/>
          </a:p>
        </p:txBody>
      </p:sp>
      <p:sp>
        <p:nvSpPr>
          <p:cNvPr id="5" name="Rectangle 37">
            <a:hlinkClick r:id="" action="ppaction://noaction"/>
            <a:extLst>
              <a:ext uri="{FF2B5EF4-FFF2-40B4-BE49-F238E27FC236}">
                <a16:creationId xmlns:a16="http://schemas.microsoft.com/office/drawing/2014/main" xmlns="" id="{8D29E7D4-3AAA-E9F3-C8E2-673C710D91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90954" y="7689910"/>
            <a:ext cx="22915311" cy="1883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pt-BR" sz="3491" baseline="30000" dirty="0" smtClean="0"/>
              <a:t>(1) Trabalho desenvolvido no Programa de Iniciação Científica (PIC) da Faculdade Evolução Alto Oeste Potiguar; </a:t>
            </a:r>
          </a:p>
          <a:p>
            <a:pPr algn="ctr"/>
            <a:r>
              <a:rPr lang="pt-BR" sz="3491" baseline="30000" dirty="0" smtClean="0"/>
              <a:t>(2) Discente do Curso de Psicologia; Faculdade Evolução do Alto Oeste Potiguar – FACEP; Pau dos Ferros, Rio Grande do Norte; analauratomaz968@gmail.com;</a:t>
            </a:r>
          </a:p>
          <a:p>
            <a:pPr algn="ctr"/>
            <a:r>
              <a:rPr lang="pt-BR" sz="3491" baseline="30000" dirty="0" smtClean="0"/>
              <a:t>(3) Discente do Curso de Psicologia; Faculdade Evolução do Alto Oeste Potiguar – FACEP; Pau dos Ferros, Rio Grande do Norte; cm984030@gmail.com;</a:t>
            </a:r>
          </a:p>
          <a:p>
            <a:pPr algn="ctr"/>
            <a:r>
              <a:rPr lang="pt-BR" sz="3491" baseline="30000" dirty="0" smtClean="0"/>
              <a:t>(4) Graduada em Psicologia (FACEP); Especialista em Saúde Mental, Psicopatologia e Atenção Psicossocial; Mestra em Planejamento e Dinâmicas Territoriais do </a:t>
            </a:r>
            <a:r>
              <a:rPr lang="pt-BR" sz="3491" baseline="30000" dirty="0" err="1" smtClean="0"/>
              <a:t>Semiárido</a:t>
            </a:r>
            <a:r>
              <a:rPr lang="pt-BR" sz="3491" baseline="30000" dirty="0" smtClean="0"/>
              <a:t> (</a:t>
            </a:r>
            <a:r>
              <a:rPr lang="pt-BR" sz="3491" baseline="30000" dirty="0" err="1" smtClean="0"/>
              <a:t>Plandites</a:t>
            </a:r>
            <a:r>
              <a:rPr lang="pt-BR" sz="3491" baseline="30000" dirty="0" smtClean="0"/>
              <a:t>/UERN); Docente do Curso de Psicologia (FACEP); Pau Dos Ferros, Rio Grande do Norte; psivalerialeite@gmail.com.</a:t>
            </a:r>
            <a:endParaRPr lang="pt-BR" sz="3491" baseline="30000" dirty="0"/>
          </a:p>
        </p:txBody>
      </p:sp>
      <p:sp>
        <p:nvSpPr>
          <p:cNvPr id="6" name="Text Box 50">
            <a:extLst>
              <a:ext uri="{FF2B5EF4-FFF2-40B4-BE49-F238E27FC236}">
                <a16:creationId xmlns:a16="http://schemas.microsoft.com/office/drawing/2014/main" xmlns="" id="{7021C9A3-DF2C-B7B9-29B9-7CB2E58317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15705" y="10011341"/>
            <a:ext cx="11569013" cy="931794"/>
          </a:xfrm>
          <a:prstGeom prst="rect">
            <a:avLst/>
          </a:prstGeom>
          <a:solidFill>
            <a:srgbClr val="700000"/>
          </a:solidFill>
          <a:ln>
            <a:solidFill>
              <a:srgbClr val="00B0F0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defTabSz="4321175" eaLnBrk="0" hangingPunct="0">
              <a:defRPr sz="85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321175" eaLnBrk="0" hangingPunct="0">
              <a:defRPr sz="85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321175" eaLnBrk="0" hangingPunct="0">
              <a:defRPr sz="85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321175" eaLnBrk="0" hangingPunct="0">
              <a:defRPr sz="85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321175" eaLnBrk="0" hangingPunct="0">
              <a:defRPr sz="85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321175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321175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321175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321175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pt-BR" sz="5455" b="1" dirty="0">
                <a:solidFill>
                  <a:schemeClr val="bg1"/>
                </a:solidFill>
                <a:cs typeface="Times New Roman" pitchFamily="18" charset="0"/>
              </a:rPr>
              <a:t>RESUMO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D173F841-DD28-6054-F454-5A44E4B0A2C0}"/>
              </a:ext>
            </a:extLst>
          </p:cNvPr>
          <p:cNvSpPr txBox="1"/>
          <p:nvPr/>
        </p:nvSpPr>
        <p:spPr>
          <a:xfrm>
            <a:off x="1438771" y="12487945"/>
            <a:ext cx="25994889" cy="304514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pt-BR" sz="3600" dirty="0">
                <a:ea typeface="Calibri" panose="020F0502020204030204" pitchFamily="34" charset="0"/>
                <a:cs typeface="Arial" panose="020B0604020202020204" pitchFamily="34" charset="0"/>
              </a:rPr>
              <a:t>Construiu-se na história da humanidade, a associação da figura materna ao sacrifício, considerando-se boa mãe aquela que aceitava passivamente os sofrimentos maternais (Badinter,1985). </a:t>
            </a:r>
            <a:r>
              <a:rPr lang="pt-BR" sz="3600" dirty="0">
                <a:cs typeface="Arial" panose="020B0604020202020204" pitchFamily="34" charset="0"/>
              </a:rPr>
              <a:t>Essa concepção, perdura também na contemporaneidade sustentando papéis sociais que direcionam a mulher à dedicação integral aos filhos, limitando a construção da sua autonomia e de outros papéis sociais. </a:t>
            </a:r>
            <a:r>
              <a:rPr lang="pt-BR" sz="3600" dirty="0">
                <a:ea typeface="Calibri" panose="020F0502020204030204" pitchFamily="34" charset="0"/>
                <a:cs typeface="Arial" panose="020B0604020202020204" pitchFamily="34" charset="0"/>
              </a:rPr>
              <a:t>Assim, apontamos a relevância deste estudo ao ampliar a compreensão sobre a vivência materna e seus impactos na subjetividade feminina, justificando-se pela importância de promover discussões acerca do lugar social da mulher para além do papel de mãe. Com isso, atende ao objetivo de pontuar</a:t>
            </a:r>
            <a:r>
              <a:rPr lang="pt-BR" sz="3600" dirty="0">
                <a:cs typeface="Arial" panose="020B0604020202020204" pitchFamily="34" charset="0"/>
              </a:rPr>
              <a:t> se as mulheres vivenciam transformações identitárias a partir da maternidade, considerando ainda as relações sociais que estão envoltas nessas experiências. Para tal, tratamos a partir </a:t>
            </a:r>
            <a:r>
              <a:rPr lang="pt-BR" sz="3600" dirty="0">
                <a:ea typeface="Calibri" panose="020F0502020204030204" pitchFamily="34" charset="0"/>
                <a:cs typeface="Arial" panose="020B0604020202020204" pitchFamily="34" charset="0"/>
              </a:rPr>
              <a:t>de uma pesquisa exploratória, de abordagem qualitativa e do tipo bibliográfica. Os resultados são advindos do trabalho de conclusão de curso da autora, com base na revisão de livros e artigos, tendo uma amostra final de sete referências. Revisitamos, coletamos e analisamos para esse novo escrito por meio da revisão temática. Quanto aos achados, pontuamos inicialmente sobre papeis de gênero para qual Simone de </a:t>
            </a:r>
            <a:r>
              <a:rPr lang="pt-BR" sz="3600" dirty="0">
                <a:cs typeface="Arial" panose="020B0604020202020204" pitchFamily="34" charset="0"/>
              </a:rPr>
              <a:t>Beauvoir (1967) contribui ao destacar que os papéis femininos são socialmente construídos, ajudando a compreender a naturalização da maternidade. Lendo-a, </a:t>
            </a:r>
            <a:r>
              <a:rPr lang="pt-BR" sz="3600" dirty="0" err="1">
                <a:cs typeface="Arial" panose="020B0604020202020204" pitchFamily="34" charset="0"/>
              </a:rPr>
              <a:t>Arruzza</a:t>
            </a:r>
            <a:r>
              <a:rPr lang="pt-BR" sz="3600" dirty="0">
                <a:cs typeface="Arial" panose="020B0604020202020204" pitchFamily="34" charset="0"/>
              </a:rPr>
              <a:t> (2019) incita a pensar que há, portanto, um caráter não apenas social, mas cultural e histórico de uma ideologia que somos destinas ao papel de mulher. Lemos, com isso,</a:t>
            </a:r>
            <a:r>
              <a:rPr lang="pt-BR" sz="3600" dirty="0">
                <a:ea typeface="Calibri" panose="020F0502020204030204" pitchFamily="34" charset="0"/>
                <a:cs typeface="Arial" panose="020B0604020202020204" pitchFamily="34" charset="0"/>
              </a:rPr>
              <a:t> que há notoriamente uma imbricação entre maternidade e identidade feminina. Assim, </a:t>
            </a:r>
            <a:r>
              <a:rPr lang="pt-BR" sz="3600" dirty="0" err="1">
                <a:ea typeface="Calibri" panose="020F0502020204030204" pitchFamily="34" charset="0"/>
                <a:cs typeface="Arial" panose="020B0604020202020204" pitchFamily="34" charset="0"/>
              </a:rPr>
              <a:t>Federici</a:t>
            </a:r>
            <a:r>
              <a:rPr lang="pt-BR" sz="3600" dirty="0">
                <a:ea typeface="Calibri" panose="020F0502020204030204" pitchFamily="34" charset="0"/>
                <a:cs typeface="Arial" panose="020B0604020202020204" pitchFamily="34" charset="0"/>
              </a:rPr>
              <a:t> (2019) e </a:t>
            </a:r>
            <a:r>
              <a:rPr lang="pt-BR" sz="3600" dirty="0" err="1">
                <a:ea typeface="Calibri" panose="020F0502020204030204" pitchFamily="34" charset="0"/>
                <a:cs typeface="Arial" panose="020B0604020202020204" pitchFamily="34" charset="0"/>
              </a:rPr>
              <a:t>Saffioti</a:t>
            </a:r>
            <a:r>
              <a:rPr lang="pt-BR" sz="3600" dirty="0">
                <a:ea typeface="Calibri" panose="020F0502020204030204" pitchFamily="34" charset="0"/>
                <a:cs typeface="Arial" panose="020B0604020202020204" pitchFamily="34" charset="0"/>
              </a:rPr>
              <a:t> (2015), dialogam que, o trabalho reprodutivo está imposto a mulher como uma </a:t>
            </a:r>
            <a:r>
              <a:rPr lang="pt-BR" sz="3600" dirty="0">
                <a:cs typeface="Arial" panose="020B0604020202020204" pitchFamily="34" charset="0"/>
              </a:rPr>
              <a:t>exigência social de valoração do lugar de sujeito produtivo e, que mesmo com os avanços dos direitos das mulheres é ainda uma das suas engrenagens de manutenção, uma vez que, há na figura da mulher uma integralidade da sua função materna e que as relações de poder presentes na estrutura patriarcal contribuem para a manutenção de desigualdades que atravessam e por vezes determinam a experiência feminina. Nessa perspectiva, Badinter (1985; 2011) aponta que a valorização excessiva do papel materno absorve esta subjetividade com impacto significativo nesse contexto e para além deste, favorecendo processos de adoecimento físico e mental, por via da anulação integral de si. </a:t>
            </a:r>
            <a:r>
              <a:rPr lang="pt-BR" sz="3600" dirty="0" err="1">
                <a:cs typeface="Arial" panose="020B0604020202020204" pitchFamily="34" charset="0"/>
              </a:rPr>
              <a:t>Biroli</a:t>
            </a:r>
            <a:r>
              <a:rPr lang="pt-BR" sz="3600" dirty="0">
                <a:cs typeface="Arial" panose="020B0604020202020204" pitchFamily="34" charset="0"/>
              </a:rPr>
              <a:t> (2014) organiza os nossos pensamentos ao identificar que a identidade do sujeito mulher deve ser pensada coletivamente, afirmando que está nela resultados das socializações, subjetivações e dos lugares sociais que ocupamos e que pensar tudo isso é portanto, pensar pela via da divisão sexual do trabalho. Desse modo, percebe-se que há uma contribuição acadêmica e social inegável ao pontuarmos que tanto a maternidade quanto a identidade feminina são atravessadas pelas construções de gênero estruturalmente estabelecidas dentro das categorias de divisão sexual do trabalho e do trabalho reprodutivo, das quais influenciam a forma como a mulher vivencia essa experiência e constrói sua identidade e autonomia. Ampliando reflexões sobre a valorização da subjetividade feminina e suas múltiplas formas de existência. </a:t>
            </a:r>
          </a:p>
          <a:p>
            <a:pPr algn="just">
              <a:lnSpc>
                <a:spcPct val="115000"/>
              </a:lnSpc>
            </a:pPr>
            <a:endParaRPr lang="pt-BR" sz="360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</a:pPr>
            <a:r>
              <a:rPr lang="pt-BR" sz="3600" b="1" dirty="0">
                <a:ea typeface="Calibri" panose="020F0502020204030204" pitchFamily="34" charset="0"/>
                <a:cs typeface="Arial" panose="020B0604020202020204" pitchFamily="34" charset="0"/>
              </a:rPr>
              <a:t>PALAVRAS-CHAVE</a:t>
            </a:r>
            <a:r>
              <a:rPr lang="pt-BR" sz="3600" dirty="0"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lang="pt-BR" sz="3600" b="1" dirty="0"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r>
              <a:rPr lang="pt-BR" sz="3600" dirty="0">
                <a:ea typeface="Calibri" panose="020F0502020204030204" pitchFamily="34" charset="0"/>
                <a:cs typeface="Arial" panose="020B0604020202020204" pitchFamily="34" charset="0"/>
              </a:rPr>
              <a:t> Maternidade; Papéis de gênero; Subjetividade Materna.</a:t>
            </a:r>
          </a:p>
          <a:p>
            <a:pPr>
              <a:lnSpc>
                <a:spcPct val="115000"/>
              </a:lnSpc>
            </a:pPr>
            <a:endParaRPr lang="pt-BR" sz="3600" b="1" kern="10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</a:pPr>
            <a:r>
              <a:rPr lang="pt-BR" sz="3600" b="1" kern="100" dirty="0">
                <a:ea typeface="Calibri" panose="020F0502020204030204" pitchFamily="34" charset="0"/>
                <a:cs typeface="Arial" panose="020B0604020202020204" pitchFamily="34" charset="0"/>
              </a:rPr>
              <a:t>REFERÊNCIAS</a:t>
            </a:r>
            <a:r>
              <a:rPr lang="pt-BR" sz="3600" kern="100" dirty="0"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pt-BR" sz="3600" dirty="0" smtClean="0">
              <a:cs typeface="Arial" panose="020B0604020202020204" pitchFamily="34" charset="0"/>
            </a:endParaRPr>
          </a:p>
          <a:p>
            <a:pPr algn="just"/>
            <a:r>
              <a:rPr lang="pt-BR" sz="3600" dirty="0" smtClean="0"/>
              <a:t>ARUZZA, </a:t>
            </a:r>
            <a:r>
              <a:rPr lang="pt-BR" sz="3600" dirty="0" smtClean="0"/>
              <a:t>C. </a:t>
            </a:r>
            <a:r>
              <a:rPr lang="pt-BR" sz="3600" dirty="0" smtClean="0"/>
              <a:t>Ligações perigosas entre gênero e classe. In: ARUZZA, </a:t>
            </a:r>
            <a:r>
              <a:rPr lang="pt-BR" sz="3600" dirty="0" smtClean="0"/>
              <a:t>C. </a:t>
            </a:r>
            <a:r>
              <a:rPr lang="pt-BR" sz="3600" b="1" dirty="0" smtClean="0"/>
              <a:t>Ligações perigosas: casamentos entre marxismo e feminismos</a:t>
            </a:r>
            <a:r>
              <a:rPr lang="pt-BR" sz="3600" dirty="0" smtClean="0"/>
              <a:t>. São Paulo: Usina, 2019. </a:t>
            </a:r>
            <a:endParaRPr lang="pt-BR" sz="3600" dirty="0" smtClean="0"/>
          </a:p>
          <a:p>
            <a:pPr algn="just"/>
            <a:endParaRPr lang="pt-BR" sz="3600" dirty="0" smtClean="0"/>
          </a:p>
          <a:p>
            <a:pPr algn="just"/>
            <a:r>
              <a:rPr lang="pt-BR" sz="3600" dirty="0" smtClean="0"/>
              <a:t>BADINTER, </a:t>
            </a:r>
            <a:r>
              <a:rPr lang="pt-BR" sz="3600" dirty="0" smtClean="0"/>
              <a:t>E. </a:t>
            </a:r>
            <a:r>
              <a:rPr lang="pt-BR" sz="3600" b="1" dirty="0" smtClean="0"/>
              <a:t>Um amor conquistado: o mito do amor materno. </a:t>
            </a:r>
            <a:r>
              <a:rPr lang="pt-BR" sz="3600" dirty="0" smtClean="0"/>
              <a:t>Rio de Janeiro: Nova Fronteira, </a:t>
            </a:r>
            <a:r>
              <a:rPr lang="pt-BR" sz="3600" dirty="0" smtClean="0"/>
              <a:t>1985.</a:t>
            </a:r>
          </a:p>
          <a:p>
            <a:pPr algn="just"/>
            <a:endParaRPr lang="pt-BR" sz="3600" dirty="0" smtClean="0"/>
          </a:p>
          <a:p>
            <a:pPr algn="just"/>
            <a:r>
              <a:rPr lang="pt-BR" sz="3600" dirty="0" smtClean="0"/>
              <a:t>BADINTER, </a:t>
            </a:r>
            <a:r>
              <a:rPr lang="pt-BR" sz="3600" dirty="0" smtClean="0"/>
              <a:t>E. </a:t>
            </a:r>
            <a:r>
              <a:rPr lang="pt-BR" sz="3600" b="1" dirty="0" smtClean="0"/>
              <a:t>O conflito: a mulher e a mãe. </a:t>
            </a:r>
            <a:r>
              <a:rPr lang="pt-BR" sz="3600" dirty="0" smtClean="0"/>
              <a:t>Rio de Janeiro: Record, 2011</a:t>
            </a:r>
            <a:r>
              <a:rPr lang="pt-BR" sz="3600" dirty="0" smtClean="0"/>
              <a:t>.</a:t>
            </a:r>
          </a:p>
          <a:p>
            <a:pPr algn="just"/>
            <a:endParaRPr lang="pt-BR" sz="3600" dirty="0" smtClean="0"/>
          </a:p>
          <a:p>
            <a:pPr algn="just"/>
            <a:r>
              <a:rPr lang="pt-BR" sz="3600" dirty="0" smtClean="0"/>
              <a:t>BEAUVOIR, </a:t>
            </a:r>
            <a:r>
              <a:rPr lang="pt-BR" sz="3600" dirty="0" smtClean="0"/>
              <a:t>S. </a:t>
            </a:r>
            <a:r>
              <a:rPr lang="pt-BR" sz="3600" b="1" dirty="0" smtClean="0"/>
              <a:t>O </a:t>
            </a:r>
            <a:r>
              <a:rPr lang="pt-BR" sz="3600" b="1" dirty="0" smtClean="0"/>
              <a:t>segundo sexo: a experiência vivida. </a:t>
            </a:r>
            <a:r>
              <a:rPr lang="pt-BR" sz="3600" dirty="0" smtClean="0"/>
              <a:t>2. ed. São Paulo: Difusão </a:t>
            </a:r>
            <a:r>
              <a:rPr lang="pt-BR" sz="3600" dirty="0" err="1" smtClean="0"/>
              <a:t>Europeia</a:t>
            </a:r>
            <a:r>
              <a:rPr lang="pt-BR" sz="3600" dirty="0" smtClean="0"/>
              <a:t> do Livro, 1967</a:t>
            </a:r>
            <a:r>
              <a:rPr lang="pt-BR" sz="3600" dirty="0" smtClean="0"/>
              <a:t>.</a:t>
            </a:r>
          </a:p>
          <a:p>
            <a:pPr algn="just"/>
            <a:endParaRPr lang="pt-BR" sz="3600" dirty="0" smtClean="0"/>
          </a:p>
          <a:p>
            <a:pPr algn="just"/>
            <a:r>
              <a:rPr lang="pt-BR" sz="3600" dirty="0" smtClean="0"/>
              <a:t>BIROLI, </a:t>
            </a:r>
            <a:r>
              <a:rPr lang="pt-BR" sz="3600" dirty="0" smtClean="0"/>
              <a:t>F. </a:t>
            </a:r>
            <a:r>
              <a:rPr lang="pt-BR" sz="3600" dirty="0" smtClean="0"/>
              <a:t>Autonomia, dominação e opressão. In: MIGUEL, </a:t>
            </a:r>
            <a:r>
              <a:rPr lang="pt-BR" sz="3600" dirty="0" smtClean="0"/>
              <a:t>L. F.; </a:t>
            </a:r>
            <a:r>
              <a:rPr lang="pt-BR" sz="3600" dirty="0" smtClean="0"/>
              <a:t>BIROLI, </a:t>
            </a:r>
            <a:r>
              <a:rPr lang="pt-BR" sz="3600" dirty="0" smtClean="0"/>
              <a:t>F. </a:t>
            </a:r>
            <a:r>
              <a:rPr lang="pt-BR" sz="3600" b="1" dirty="0" smtClean="0"/>
              <a:t>Feminismo e política: uma introdução</a:t>
            </a:r>
            <a:r>
              <a:rPr lang="pt-BR" sz="3600" dirty="0" smtClean="0"/>
              <a:t>. 1. ed. São Paulo: </a:t>
            </a:r>
            <a:r>
              <a:rPr lang="pt-BR" sz="3600" dirty="0" err="1" smtClean="0"/>
              <a:t>Boitempo</a:t>
            </a:r>
            <a:r>
              <a:rPr lang="pt-BR" sz="3600" dirty="0" smtClean="0"/>
              <a:t>, 2014. </a:t>
            </a:r>
            <a:endParaRPr lang="pt-BR" sz="3600" dirty="0" smtClean="0"/>
          </a:p>
          <a:p>
            <a:pPr algn="just"/>
            <a:endParaRPr lang="pt-BR" sz="3600" dirty="0" smtClean="0"/>
          </a:p>
          <a:p>
            <a:pPr algn="just"/>
            <a:r>
              <a:rPr lang="pt-BR" sz="3600" dirty="0" smtClean="0"/>
              <a:t>FEDERICI, </a:t>
            </a:r>
            <a:r>
              <a:rPr lang="pt-BR" sz="3600" dirty="0" smtClean="0"/>
              <a:t>S. </a:t>
            </a:r>
            <a:r>
              <a:rPr lang="pt-BR" sz="3600" b="1" dirty="0" smtClean="0"/>
              <a:t>O ponto zero da revolução: trabalho doméstico, </a:t>
            </a:r>
            <a:r>
              <a:rPr lang="pt-BR" sz="3600" b="1" dirty="0" smtClean="0"/>
              <a:t>reprodução </a:t>
            </a:r>
            <a:r>
              <a:rPr lang="pt-BR" sz="3600" b="1" dirty="0" smtClean="0"/>
              <a:t>e luta feminista</a:t>
            </a:r>
            <a:r>
              <a:rPr lang="pt-BR" sz="3600" dirty="0" smtClean="0"/>
              <a:t>. São Paulo: </a:t>
            </a:r>
            <a:r>
              <a:rPr lang="pt-BR" sz="3600" dirty="0" smtClean="0"/>
              <a:t>Editora Elefante</a:t>
            </a:r>
            <a:r>
              <a:rPr lang="pt-BR" sz="3600" dirty="0" smtClean="0"/>
              <a:t>, 2019</a:t>
            </a:r>
            <a:r>
              <a:rPr lang="pt-BR" sz="3600" dirty="0" smtClean="0"/>
              <a:t>.</a:t>
            </a:r>
          </a:p>
          <a:p>
            <a:pPr algn="just"/>
            <a:endParaRPr lang="pt-BR" sz="3600" dirty="0" smtClean="0"/>
          </a:p>
          <a:p>
            <a:pPr algn="just"/>
            <a:r>
              <a:rPr lang="pt-BR" sz="3600" dirty="0" smtClean="0"/>
              <a:t>SAFFIOTI, </a:t>
            </a:r>
            <a:r>
              <a:rPr lang="pt-BR" sz="3600" dirty="0" smtClean="0"/>
              <a:t>H. </a:t>
            </a:r>
            <a:r>
              <a:rPr lang="pt-BR" sz="3600" b="1" dirty="0" smtClean="0"/>
              <a:t>Gênero, patriarcado e violência.</a:t>
            </a:r>
            <a:r>
              <a:rPr lang="pt-BR" sz="3600" dirty="0" smtClean="0"/>
              <a:t> 2. </a:t>
            </a:r>
            <a:r>
              <a:rPr lang="pt-BR" sz="3600" dirty="0" smtClean="0"/>
              <a:t>ed. </a:t>
            </a:r>
            <a:r>
              <a:rPr lang="pt-BR" sz="3600" dirty="0" smtClean="0"/>
              <a:t>São Paulo: Expressão Popular, 2015.</a:t>
            </a:r>
          </a:p>
          <a:p>
            <a:r>
              <a:rPr lang="pt-BR" sz="3600" dirty="0" smtClean="0"/>
              <a:t/>
            </a:r>
            <a:br>
              <a:rPr lang="pt-BR" sz="3600" dirty="0" smtClean="0"/>
            </a:br>
            <a:endParaRPr lang="pt-BR" sz="3600" b="1" dirty="0">
              <a:solidFill>
                <a:srgbClr val="FF0000"/>
              </a:solidFill>
              <a:latin typeface="+mn-lt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87725361"/>
      </p:ext>
    </p:extLst>
  </p:cSld>
  <p:clrMapOvr>
    <a:masterClrMapping/>
  </p:clrMapOvr>
</p:sld>
</file>

<file path=ppt/theme/theme1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3211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85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3211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85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4035</TotalTime>
  <Words>713</Words>
  <Application>Microsoft Office PowerPoint</Application>
  <PresentationFormat>Personalizar</PresentationFormat>
  <Paragraphs>26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2" baseType="lpstr">
      <vt:lpstr>Design padrão</vt:lpstr>
      <vt:lpstr>Slide 1</vt:lpstr>
    </vt:vector>
  </TitlesOfParts>
  <Company>UFC - Universidade Federal do Ceará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Prof. Fernando Pinheiro</dc:creator>
  <cp:lastModifiedBy>João Pedro Tomaz</cp:lastModifiedBy>
  <cp:revision>156</cp:revision>
  <dcterms:created xsi:type="dcterms:W3CDTF">2009-08-05T17:04:46Z</dcterms:created>
  <dcterms:modified xsi:type="dcterms:W3CDTF">2026-05-16T20:35:59Z</dcterms:modified>
</cp:coreProperties>
</file>