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28" d="100"/>
          <a:sy n="28" d="100"/>
        </p:scale>
        <p:origin x="654" y="-1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05/06/2026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0550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05/06/2026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2793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05/06/2026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3607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05/06/2026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1220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05/06/2026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9620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05/06/2026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0284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05/06/2026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468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05/06/2026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5648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05/06/2026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8712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05/06/2026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1615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05/06/2026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330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E9444B-FA7F-40CE-BC95-D8B73FD5194D}" type="datetimeFigureOut">
              <a:rPr lang="pt-BR" smtClean="0"/>
              <a:t>05/06/2026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275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13">
            <a:extLst>
              <a:ext uri="{FF2B5EF4-FFF2-40B4-BE49-F238E27FC236}">
                <a16:creationId xmlns:a16="http://schemas.microsoft.com/office/drawing/2014/main" id="{2BBF5DC2-E6D8-3C0B-05C7-580E9C9A7F58}"/>
              </a:ext>
            </a:extLst>
          </p:cNvPr>
          <p:cNvGrpSpPr/>
          <p:nvPr/>
        </p:nvGrpSpPr>
        <p:grpSpPr>
          <a:xfrm>
            <a:off x="-39210" y="41236631"/>
            <a:ext cx="32441358" cy="2135187"/>
            <a:chOff x="0" y="0"/>
            <a:chExt cx="4816593" cy="170964"/>
          </a:xfrm>
        </p:grpSpPr>
        <p:sp>
          <p:nvSpPr>
            <p:cNvPr id="34" name="Freeform 14">
              <a:extLst>
                <a:ext uri="{FF2B5EF4-FFF2-40B4-BE49-F238E27FC236}">
                  <a16:creationId xmlns:a16="http://schemas.microsoft.com/office/drawing/2014/main" id="{A6578AE6-0542-8263-6299-76A4BA5ACC14}"/>
                </a:ext>
              </a:extLst>
            </p:cNvPr>
            <p:cNvSpPr/>
            <p:nvPr/>
          </p:nvSpPr>
          <p:spPr>
            <a:xfrm>
              <a:off x="0" y="0"/>
              <a:ext cx="4816592" cy="170964"/>
            </a:xfrm>
            <a:custGeom>
              <a:avLst/>
              <a:gdLst/>
              <a:ahLst/>
              <a:cxnLst/>
              <a:rect l="l" t="t" r="r" b="b"/>
              <a:pathLst>
                <a:path w="4816592" h="170964">
                  <a:moveTo>
                    <a:pt x="0" y="0"/>
                  </a:moveTo>
                  <a:lnTo>
                    <a:pt x="4816592" y="0"/>
                  </a:lnTo>
                  <a:lnTo>
                    <a:pt x="4816592" y="170964"/>
                  </a:lnTo>
                  <a:lnTo>
                    <a:pt x="0" y="170964"/>
                  </a:lnTo>
                  <a:close/>
                </a:path>
              </a:pathLst>
            </a:custGeom>
            <a:solidFill>
              <a:srgbClr val="B49D8A"/>
            </a:solidFill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40" name="TextBox 15">
              <a:extLst>
                <a:ext uri="{FF2B5EF4-FFF2-40B4-BE49-F238E27FC236}">
                  <a16:creationId xmlns:a16="http://schemas.microsoft.com/office/drawing/2014/main" id="{3AD67F5E-465F-431F-7B82-7E57064B5284}"/>
                </a:ext>
              </a:extLst>
            </p:cNvPr>
            <p:cNvSpPr txBox="1"/>
            <p:nvPr/>
          </p:nvSpPr>
          <p:spPr>
            <a:xfrm>
              <a:off x="0" y="-19050"/>
              <a:ext cx="4816593" cy="19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9"/>
                </a:lnSpc>
              </a:pPr>
              <a:endParaRPr/>
            </a:p>
          </p:txBody>
        </p:sp>
      </p:grpSp>
      <p:sp>
        <p:nvSpPr>
          <p:cNvPr id="6" name="Text Box 3414">
            <a:extLst>
              <a:ext uri="{FF2B5EF4-FFF2-40B4-BE49-F238E27FC236}">
                <a16:creationId xmlns:a16="http://schemas.microsoft.com/office/drawing/2014/main" id="{B214ECAF-7642-9897-F2DE-0D438C030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203" y="7097175"/>
            <a:ext cx="32399288" cy="124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711" tIns="43856" rIns="87711" bIns="43856">
            <a:spAutoFit/>
          </a:bodyPr>
          <a:lstStyle/>
          <a:p>
            <a:pPr algn="ctr" eaLnBrk="1" hangingPunct="1">
              <a:defRPr/>
            </a:pPr>
            <a:r>
              <a:rPr lang="pt-BR" sz="3937" b="1" dirty="0">
                <a:latin typeface="Arial" panose="020B0604020202020204" pitchFamily="34" charset="0"/>
                <a:cs typeface="Arial" panose="020B0604020202020204" pitchFamily="34" charset="0"/>
              </a:rPr>
              <a:t>Maria Julia Teixeira Stefanini - UEA - Email: mariajuliateixeirastefanini@gmail.com</a:t>
            </a:r>
          </a:p>
          <a:p>
            <a:pPr algn="ctr">
              <a:defRPr/>
            </a:pPr>
            <a:r>
              <a:rPr lang="pt-BR" sz="3373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Gilmar Madalozzo da Rosa- UEA - Email: grosa@uea.edu.br</a:t>
            </a:r>
          </a:p>
        </p:txBody>
      </p:sp>
      <p:sp>
        <p:nvSpPr>
          <p:cNvPr id="7" name="Text Box 3674">
            <a:extLst>
              <a:ext uri="{FF2B5EF4-FFF2-40B4-BE49-F238E27FC236}">
                <a16:creationId xmlns:a16="http://schemas.microsoft.com/office/drawing/2014/main" id="{C385E909-78CD-19E9-159A-F29AE5886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0013" y="9161463"/>
            <a:ext cx="26670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707" tIns="48854" rIns="97707" bIns="48854">
            <a:spAutoFit/>
          </a:bodyPr>
          <a:lstStyle>
            <a:lvl1pPr defTabSz="868363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868363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868363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868363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868363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endParaRPr lang="pt-BR" altLang="pt-BR" sz="2475"/>
          </a:p>
        </p:txBody>
      </p:sp>
      <p:sp>
        <p:nvSpPr>
          <p:cNvPr id="9" name="CaixaDeTexto 53">
            <a:extLst>
              <a:ext uri="{FF2B5EF4-FFF2-40B4-BE49-F238E27FC236}">
                <a16:creationId xmlns:a16="http://schemas.microsoft.com/office/drawing/2014/main" id="{A231DC4E-BBE4-B2B4-4C7F-EE9977F2A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28975" y="31375350"/>
            <a:ext cx="15120938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33" tIns="46167" rIns="92333" bIns="46167">
            <a:spAutoFit/>
          </a:bodyPr>
          <a:lstStyle>
            <a:lvl1pPr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algn="just" eaLnBrk="1" hangingPunct="1">
              <a:defRPr/>
            </a:pPr>
            <a:r>
              <a:rPr lang="pt-BR" altLang="pt-BR" sz="2812"/>
              <a:t> 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97B4152-B7B6-ADA8-1222-8A43D5DDE6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849" y="4926202"/>
            <a:ext cx="26429590" cy="2309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333" tIns="46167" rIns="92333" bIns="46167">
            <a:spAutoFit/>
          </a:bodyPr>
          <a:lstStyle/>
          <a:p>
            <a:pPr algn="ctr">
              <a:defRPr/>
            </a:pPr>
            <a:r>
              <a:rPr lang="pt-BR" sz="7200" b="1" dirty="0">
                <a:latin typeface="Arial" panose="020B0604020202020204" pitchFamily="34" charset="0"/>
                <a:cs typeface="Arial" panose="020B0604020202020204" pitchFamily="34" charset="0"/>
              </a:rPr>
              <a:t>Direitos das Pessoas com Transtorno do Espectro Autista e Efetividade das Políticas Públicas em Manacapuru/AM</a:t>
            </a:r>
            <a:endParaRPr lang="pt-BR" sz="7200" b="1" dirty="0">
              <a:solidFill>
                <a:srgbClr val="FF0000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1" name="Text Box 32">
            <a:extLst>
              <a:ext uri="{FF2B5EF4-FFF2-40B4-BE49-F238E27FC236}">
                <a16:creationId xmlns:a16="http://schemas.microsoft.com/office/drawing/2014/main" id="{0466140E-A679-C08D-31D3-08542C7B3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0163" y="8614375"/>
            <a:ext cx="14416088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0050" indent="-40005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FontTx/>
              <a:buAutoNum type="arabicPeriod"/>
              <a:defRPr/>
            </a:pPr>
            <a:r>
              <a:rPr lang="pt-BR" altLang="pt-BR" sz="5062" b="1" dirty="0">
                <a:latin typeface="Arial" panose="020B0604020202020204" pitchFamily="34" charset="0"/>
              </a:rPr>
              <a:t>INTRODUÇÃO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9E3EE79B-2C36-D611-4E78-D099A82A7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86210" y="9860689"/>
            <a:ext cx="13284200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pt-BR" altLang="pt-BR" sz="5062" b="1" dirty="0">
                <a:latin typeface="Arial" panose="020B0604020202020204" pitchFamily="34" charset="0"/>
              </a:rPr>
              <a:t>4. CONCLUSÃO</a:t>
            </a:r>
          </a:p>
        </p:txBody>
      </p:sp>
      <p:sp>
        <p:nvSpPr>
          <p:cNvPr id="13" name="Text Box 48">
            <a:extLst>
              <a:ext uri="{FF2B5EF4-FFF2-40B4-BE49-F238E27FC236}">
                <a16:creationId xmlns:a16="http://schemas.microsoft.com/office/drawing/2014/main" id="{22432B76-06A1-9044-ED24-360B1CC075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47341" y="18539647"/>
            <a:ext cx="13041312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pt-BR" altLang="pt-BR" sz="5062" b="1" dirty="0">
                <a:latin typeface="Arial" panose="020B0604020202020204" pitchFamily="34" charset="0"/>
              </a:rPr>
              <a:t>5. REFERÊNCIAS</a:t>
            </a:r>
          </a:p>
        </p:txBody>
      </p:sp>
      <p:sp>
        <p:nvSpPr>
          <p:cNvPr id="14" name="Rectangle 54">
            <a:extLst>
              <a:ext uri="{FF2B5EF4-FFF2-40B4-BE49-F238E27FC236}">
                <a16:creationId xmlns:a16="http://schemas.microsoft.com/office/drawing/2014/main" id="{25BA86A4-650C-A38C-4EC4-F76086199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7657" y="30710763"/>
            <a:ext cx="14174788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pt-BR" altLang="pt-BR" sz="5062" b="1" dirty="0">
                <a:latin typeface="Arial" panose="020B0604020202020204" pitchFamily="34" charset="0"/>
                <a:cs typeface="Arial" panose="020B0604020202020204" pitchFamily="34" charset="0"/>
              </a:rPr>
              <a:t>3. RESULTADOS E DISCUSSÃO</a:t>
            </a:r>
            <a:endParaRPr lang="pt-BR" altLang="pt-BR" sz="3373" b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defRPr/>
            </a:pPr>
            <a:endParaRPr lang="pt-BR" altLang="pt-BR" sz="3373" b="1" dirty="0">
              <a:latin typeface="Arial" panose="020B0604020202020204" pitchFamily="34" charset="0"/>
            </a:endParaRPr>
          </a:p>
        </p:txBody>
      </p:sp>
      <p:sp>
        <p:nvSpPr>
          <p:cNvPr id="15" name="Text Box 23">
            <a:extLst>
              <a:ext uri="{FF2B5EF4-FFF2-40B4-BE49-F238E27FC236}">
                <a16:creationId xmlns:a16="http://schemas.microsoft.com/office/drawing/2014/main" id="{E4849E27-321E-9A5E-B3DF-05DFFD77A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8254" y="9231194"/>
            <a:ext cx="13902072" cy="13181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333" tIns="46167" rIns="92333" bIns="46167">
            <a:spAutoFit/>
          </a:bodyPr>
          <a:lstStyle>
            <a:lvl1pPr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algn="just"/>
            <a:r>
              <a:rPr lang="pt-BR" sz="4050" dirty="0">
                <a:latin typeface="Arial" panose="020B0604020202020204" pitchFamily="34" charset="0"/>
                <a:cs typeface="Arial" panose="020B0604020202020204" pitchFamily="34" charset="0"/>
              </a:rPr>
              <a:t>	A presente pesquisa foi desenvolvida por Maria Julia Teixeira Stefanini, acadêmica do curso de Direito da Universidade do Estado do Amazonas (UEA), sob orientação do Prof. </a:t>
            </a:r>
            <a:r>
              <a:rPr lang="pt-BR" sz="4050">
                <a:latin typeface="Arial" panose="020B0604020202020204" pitchFamily="34" charset="0"/>
                <a:cs typeface="Arial" panose="020B0604020202020204" pitchFamily="34" charset="0"/>
              </a:rPr>
              <a:t>Dr. </a:t>
            </a:r>
            <a:r>
              <a:rPr lang="pt-BR" sz="4050" dirty="0">
                <a:latin typeface="Arial" panose="020B0604020202020204" pitchFamily="34" charset="0"/>
                <a:cs typeface="Arial" panose="020B0604020202020204" pitchFamily="34" charset="0"/>
              </a:rPr>
              <a:t>Gilmar Madalozzo da Rosa, no âmbito do Programa de Apoio à Iniciação Científica (PAIC/UEA), com fomento da Fundação de Amparo à Pesquisa do Estado do Amazonas (FAPEAM). O estudo analisa a efetividade das políticas públicas destinadas às pessoas com Transtorno do Espectro Autista (TEA) no município de Manacapuru/AM, considerando a condição da pessoa com TEA como pessoa com deficiência para todos os efeitos legais, nos termos da Lei nº 12.764/2012.</a:t>
            </a:r>
          </a:p>
          <a:p>
            <a:pPr algn="just"/>
            <a:r>
              <a:rPr lang="pt-BR" sz="4050" dirty="0">
                <a:latin typeface="Arial" panose="020B0604020202020204" pitchFamily="34" charset="0"/>
                <a:cs typeface="Arial" panose="020B0604020202020204" pitchFamily="34" charset="0"/>
              </a:rPr>
              <a:t>	O objetivo da pesquisa consiste em identificar discrepâncias entre a proteção jurídica assegurada pelo ordenamento brasileiro e sua concretização nos campos educacional e socioassistencial. A investigação justifica-se pela necessidade de compreender os desafios à implementação de políticas públicas inclusivas no interior amazônico, contribuindo para o fortalecimento da garantia de direitos, da cidadania e da inclusão social das pessoas com deficiência.</a:t>
            </a:r>
          </a:p>
        </p:txBody>
      </p:sp>
      <p:sp>
        <p:nvSpPr>
          <p:cNvPr id="16" name="Text Box 21">
            <a:extLst>
              <a:ext uri="{FF2B5EF4-FFF2-40B4-BE49-F238E27FC236}">
                <a16:creationId xmlns:a16="http://schemas.microsoft.com/office/drawing/2014/main" id="{0AADD8B1-AADA-DE19-6E56-E2EACC86E5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0163" y="22781760"/>
            <a:ext cx="14092238" cy="8195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33" tIns="46167" rIns="92333" bIns="46167">
            <a:spAutoFit/>
          </a:bodyPr>
          <a:lstStyle>
            <a:lvl1pPr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algn="just">
              <a:defRPr/>
            </a:pPr>
            <a:r>
              <a:rPr lang="pt-BR" sz="4050" dirty="0">
                <a:latin typeface="Arial" panose="020B0604020202020204" pitchFamily="34" charset="0"/>
                <a:cs typeface="Arial" panose="020B0604020202020204" pitchFamily="34" charset="0"/>
              </a:rPr>
              <a:t>	Pesquisa qualitativa, de caráter exploratório-descritivo, desenvolvida mediante revisão bibliográfica e análise documental. O estudo compreendeu três etapas: (i) exame do marco normativo aplicável às pessoas com TEA, com destaque para o Decreto nº 6.949/2009, a Lei nº 12.764/2012, a Lei nº 13.146/2015 e a Lei nº 13.977/2020; (</a:t>
            </a:r>
            <a:r>
              <a:rPr lang="pt-BR" sz="4050" dirty="0" err="1"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pt-BR" sz="4050" dirty="0">
                <a:latin typeface="Arial" panose="020B0604020202020204" pitchFamily="34" charset="0"/>
                <a:cs typeface="Arial" panose="020B0604020202020204" pitchFamily="34" charset="0"/>
              </a:rPr>
              <a:t>) análise de relatórios institucionais, registros administrativos e documentos produzidos pela SEMEC e pela 2ª Promotoria de Justiça de Manacapuru/AM; e (</a:t>
            </a:r>
            <a:r>
              <a:rPr lang="pt-BR" sz="4050" dirty="0" err="1"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lang="pt-BR" sz="4050" dirty="0">
                <a:latin typeface="Arial" panose="020B0604020202020204" pitchFamily="34" charset="0"/>
                <a:cs typeface="Arial" panose="020B0604020202020204" pitchFamily="34" charset="0"/>
              </a:rPr>
              <a:t>) levantamento e triangulação de dados provenientes da ACEM, CRAS, CREAS e Centro de Convivência da Família Ataliba, permitindo o confronto entre a previsão normativa e sua implementação no contexto local.</a:t>
            </a:r>
            <a:endParaRPr lang="pt-BR" sz="405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Box 11">
            <a:extLst>
              <a:ext uri="{FF2B5EF4-FFF2-40B4-BE49-F238E27FC236}">
                <a16:creationId xmlns:a16="http://schemas.microsoft.com/office/drawing/2014/main" id="{FC8E925F-D9CF-01B7-1AA5-17D66B891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6675" y="22117196"/>
            <a:ext cx="16063913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33" tIns="46167" rIns="92333" bIns="46167">
            <a:spAutoFit/>
          </a:bodyPr>
          <a:lstStyle>
            <a:lvl1pPr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t-BR" altLang="pt-BR" sz="5062" b="1" dirty="0">
                <a:latin typeface="Arial" panose="020B0604020202020204" pitchFamily="34" charset="0"/>
              </a:rPr>
              <a:t>2. MATERIAIS E MÉTODOS</a:t>
            </a:r>
          </a:p>
        </p:txBody>
      </p:sp>
      <p:sp>
        <p:nvSpPr>
          <p:cNvPr id="21" name="Text Box 2129">
            <a:extLst>
              <a:ext uri="{FF2B5EF4-FFF2-40B4-BE49-F238E27FC236}">
                <a16:creationId xmlns:a16="http://schemas.microsoft.com/office/drawing/2014/main" id="{24C7AA15-0C76-37C9-2347-34317F058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05014" y="19219335"/>
            <a:ext cx="13728702" cy="21803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333" tIns="46167" rIns="92333" bIns="46167">
            <a:spAutoFit/>
          </a:bodyPr>
          <a:lstStyle>
            <a:lvl1pPr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algn="just"/>
            <a:r>
              <a:rPr lang="pt-BR" sz="3930" dirty="0">
                <a:latin typeface="Arial" panose="020B0604020202020204" pitchFamily="34" charset="0"/>
                <a:cs typeface="Arial" panose="020B0604020202020204" pitchFamily="34" charset="0"/>
              </a:rPr>
              <a:t>ASSOCIAÇÃO DOS CIDADÃOS ESPECIAIS DE MANACAPURU. </a:t>
            </a:r>
            <a:r>
              <a:rPr lang="pt-BR" sz="3930" b="1" dirty="0">
                <a:latin typeface="Arial" panose="020B0604020202020204" pitchFamily="34" charset="0"/>
                <a:cs typeface="Arial" panose="020B0604020202020204" pitchFamily="34" charset="0"/>
              </a:rPr>
              <a:t>Conscientização do aspecto autista na Associação dos Cidadãos Especiais de Manacapuru – ACEM: relatório técnico</a:t>
            </a:r>
            <a:r>
              <a:rPr lang="pt-BR" sz="3930" dirty="0">
                <a:latin typeface="Arial" panose="020B0604020202020204" pitchFamily="34" charset="0"/>
                <a:cs typeface="Arial" panose="020B0604020202020204" pitchFamily="34" charset="0"/>
              </a:rPr>
              <a:t>. Manacapuru: ACEM, 2026.</a:t>
            </a:r>
          </a:p>
          <a:p>
            <a:pPr algn="just"/>
            <a:r>
              <a:rPr lang="pt-BR" sz="3930" dirty="0">
                <a:latin typeface="Arial" panose="020B0604020202020204" pitchFamily="34" charset="0"/>
                <a:cs typeface="Arial" panose="020B0604020202020204" pitchFamily="34" charset="0"/>
              </a:rPr>
              <a:t>BRASIL. </a:t>
            </a:r>
            <a:r>
              <a:rPr lang="pt-BR" sz="3930" b="1" dirty="0">
                <a:latin typeface="Arial" panose="020B0604020202020204" pitchFamily="34" charset="0"/>
                <a:cs typeface="Arial" panose="020B0604020202020204" pitchFamily="34" charset="0"/>
              </a:rPr>
              <a:t>Decreto nº 6.949, de 25 de agosto de 2009</a:t>
            </a:r>
            <a:r>
              <a:rPr lang="pt-BR" sz="3930" dirty="0">
                <a:latin typeface="Arial" panose="020B0604020202020204" pitchFamily="34" charset="0"/>
                <a:cs typeface="Arial" panose="020B0604020202020204" pitchFamily="34" charset="0"/>
              </a:rPr>
              <a:t>. Promulga a Convenção Internacional sobre os Direitos das Pessoas com Deficiência e seu Protocolo Facultativo. Brasília, DF: Presidência da República, 2009.</a:t>
            </a:r>
          </a:p>
          <a:p>
            <a:pPr algn="just"/>
            <a:r>
              <a:rPr lang="pt-BR" sz="3930" dirty="0">
                <a:latin typeface="Arial" panose="020B0604020202020204" pitchFamily="34" charset="0"/>
                <a:cs typeface="Arial" panose="020B0604020202020204" pitchFamily="34" charset="0"/>
              </a:rPr>
              <a:t>BRASIL. </a:t>
            </a:r>
            <a:r>
              <a:rPr lang="pt-BR" sz="3930" b="1" dirty="0">
                <a:latin typeface="Arial" panose="020B0604020202020204" pitchFamily="34" charset="0"/>
                <a:cs typeface="Arial" panose="020B0604020202020204" pitchFamily="34" charset="0"/>
              </a:rPr>
              <a:t>Lei nº 12.764, de 27 de dezembro de 2012</a:t>
            </a:r>
            <a:r>
              <a:rPr lang="pt-BR" sz="3930" dirty="0">
                <a:latin typeface="Arial" panose="020B0604020202020204" pitchFamily="34" charset="0"/>
                <a:cs typeface="Arial" panose="020B0604020202020204" pitchFamily="34" charset="0"/>
              </a:rPr>
              <a:t>. Institui a Política Nacional de Proteção dos Direitos da Pessoa com Transtorno do Espectro Autista. Brasília, DF: Presidência da República, 2012.</a:t>
            </a:r>
          </a:p>
          <a:p>
            <a:pPr algn="just"/>
            <a:r>
              <a:rPr lang="pt-BR" sz="3930" dirty="0">
                <a:latin typeface="Arial" panose="020B0604020202020204" pitchFamily="34" charset="0"/>
                <a:cs typeface="Arial" panose="020B0604020202020204" pitchFamily="34" charset="0"/>
              </a:rPr>
              <a:t>BRASIL. </a:t>
            </a:r>
            <a:r>
              <a:rPr lang="pt-BR" sz="3930" b="1" dirty="0">
                <a:latin typeface="Arial" panose="020B0604020202020204" pitchFamily="34" charset="0"/>
                <a:cs typeface="Arial" panose="020B0604020202020204" pitchFamily="34" charset="0"/>
              </a:rPr>
              <a:t>Lei nº 13.146, de 6 de julho de 2015</a:t>
            </a:r>
            <a:r>
              <a:rPr lang="pt-BR" sz="3930" dirty="0">
                <a:latin typeface="Arial" panose="020B0604020202020204" pitchFamily="34" charset="0"/>
                <a:cs typeface="Arial" panose="020B0604020202020204" pitchFamily="34" charset="0"/>
              </a:rPr>
              <a:t>. Institui a Lei Brasileira de Inclusão da Pessoa com Deficiência (Estatuto da Pessoa com Deficiência). Brasília, DF: Presidência da República, 2015.</a:t>
            </a:r>
          </a:p>
          <a:p>
            <a:pPr algn="just"/>
            <a:r>
              <a:rPr lang="pt-BR" sz="3930" dirty="0">
                <a:latin typeface="Arial" panose="020B0604020202020204" pitchFamily="34" charset="0"/>
                <a:cs typeface="Arial" panose="020B0604020202020204" pitchFamily="34" charset="0"/>
              </a:rPr>
              <a:t>BRASIL. </a:t>
            </a:r>
            <a:r>
              <a:rPr lang="pt-BR" sz="3930" b="1" dirty="0">
                <a:latin typeface="Arial" panose="020B0604020202020204" pitchFamily="34" charset="0"/>
                <a:cs typeface="Arial" panose="020B0604020202020204" pitchFamily="34" charset="0"/>
              </a:rPr>
              <a:t>Lei nº 13.977, de 8 de janeiro de 2020</a:t>
            </a:r>
            <a:r>
              <a:rPr lang="pt-BR" sz="3930" dirty="0">
                <a:latin typeface="Arial" panose="020B0604020202020204" pitchFamily="34" charset="0"/>
                <a:cs typeface="Arial" panose="020B0604020202020204" pitchFamily="34" charset="0"/>
              </a:rPr>
              <a:t>. Altera a Lei nº 12.764/2012 e a Lei nº 9.265/1996 para instituir a Carteira de Identificação da Pessoa com Transtorno do Espectro Autista (</a:t>
            </a:r>
            <a:r>
              <a:rPr lang="pt-BR" sz="3930" dirty="0" err="1">
                <a:latin typeface="Arial" panose="020B0604020202020204" pitchFamily="34" charset="0"/>
                <a:cs typeface="Arial" panose="020B0604020202020204" pitchFamily="34" charset="0"/>
              </a:rPr>
              <a:t>Ciptea</a:t>
            </a:r>
            <a:r>
              <a:rPr lang="pt-BR" sz="3930" dirty="0">
                <a:latin typeface="Arial" panose="020B0604020202020204" pitchFamily="34" charset="0"/>
                <a:cs typeface="Arial" panose="020B0604020202020204" pitchFamily="34" charset="0"/>
              </a:rPr>
              <a:t>). Brasília, DF: Presidência da República, 2020.</a:t>
            </a:r>
          </a:p>
          <a:p>
            <a:pPr algn="just"/>
            <a:r>
              <a:rPr lang="pt-BR" sz="3930" dirty="0">
                <a:latin typeface="Arial" panose="020B0604020202020204" pitchFamily="34" charset="0"/>
                <a:cs typeface="Arial" panose="020B0604020202020204" pitchFamily="34" charset="0"/>
              </a:rPr>
              <a:t>MANACAPURU. Ministério Público do Estado do Amazonas. </a:t>
            </a:r>
            <a:r>
              <a:rPr lang="pt-BR" sz="3930" b="1" dirty="0">
                <a:latin typeface="Arial" panose="020B0604020202020204" pitchFamily="34" charset="0"/>
                <a:cs typeface="Arial" panose="020B0604020202020204" pitchFamily="34" charset="0"/>
              </a:rPr>
              <a:t>Despacho nº 2026/0000011334.02PROM_MPU</a:t>
            </a:r>
            <a:r>
              <a:rPr lang="pt-BR" sz="3930" dirty="0">
                <a:latin typeface="Arial" panose="020B0604020202020204" pitchFamily="34" charset="0"/>
                <a:cs typeface="Arial" panose="020B0604020202020204" pitchFamily="34" charset="0"/>
              </a:rPr>
              <a:t>. Notícia de Fato n. 258.2026.000005. Manacapuru: 2ª Promotoria de Justiça, 2026.</a:t>
            </a:r>
          </a:p>
          <a:p>
            <a:pPr algn="just"/>
            <a:r>
              <a:rPr lang="pt-BR" sz="3930" dirty="0">
                <a:latin typeface="Arial" panose="020B0604020202020204" pitchFamily="34" charset="0"/>
                <a:cs typeface="Arial" panose="020B0604020202020204" pitchFamily="34" charset="0"/>
              </a:rPr>
              <a:t>MANACAPURU. Secretaria Municipal de Educação e Cultura. </a:t>
            </a:r>
            <a:r>
              <a:rPr lang="pt-BR" sz="3930" b="1" dirty="0">
                <a:latin typeface="Arial" panose="020B0604020202020204" pitchFamily="34" charset="0"/>
                <a:cs typeface="Arial" panose="020B0604020202020204" pitchFamily="34" charset="0"/>
              </a:rPr>
              <a:t>Relatório anual de atividades do Departamento de Educação Especial – 2025</a:t>
            </a:r>
            <a:r>
              <a:rPr lang="pt-BR" sz="3930" dirty="0">
                <a:latin typeface="Arial" panose="020B0604020202020204" pitchFamily="34" charset="0"/>
                <a:cs typeface="Arial" panose="020B0604020202020204" pitchFamily="34" charset="0"/>
              </a:rPr>
              <a:t>. Manacapuru: SEMEC, 2025.</a:t>
            </a:r>
          </a:p>
          <a:p>
            <a:pPr algn="just"/>
            <a:r>
              <a:rPr lang="pt-BR" sz="3930" dirty="0">
                <a:latin typeface="Arial" panose="020B0604020202020204" pitchFamily="34" charset="0"/>
                <a:cs typeface="Arial" panose="020B0604020202020204" pitchFamily="34" charset="0"/>
              </a:rPr>
              <a:t>MANACAPURU. Secretaria Municipal de Assistência Social. </a:t>
            </a:r>
            <a:r>
              <a:rPr lang="pt-BR" sz="3930" b="1" dirty="0">
                <a:latin typeface="Arial" panose="020B0604020202020204" pitchFamily="34" charset="0"/>
                <a:cs typeface="Arial" panose="020B0604020202020204" pitchFamily="34" charset="0"/>
              </a:rPr>
              <a:t>Relatório de atividades: Grupo de Mães Atípicas – 2025</a:t>
            </a:r>
            <a:r>
              <a:rPr lang="pt-BR" sz="3930" dirty="0">
                <a:latin typeface="Arial" panose="020B0604020202020204" pitchFamily="34" charset="0"/>
                <a:cs typeface="Arial" panose="020B0604020202020204" pitchFamily="34" charset="0"/>
              </a:rPr>
              <a:t>. Manacapuru: Centro de Convivência da Família Ataliba, 2025.</a:t>
            </a:r>
          </a:p>
          <a:p>
            <a:pPr algn="just"/>
            <a:r>
              <a:rPr lang="pt-BR" sz="3930" dirty="0">
                <a:latin typeface="Arial" panose="020B0604020202020204" pitchFamily="34" charset="0"/>
                <a:cs typeface="Arial" panose="020B0604020202020204" pitchFamily="34" charset="0"/>
              </a:rPr>
              <a:t>MANACAPURU. Secretaria Municipal de Assistência Social. </a:t>
            </a:r>
            <a:r>
              <a:rPr lang="pt-BR" sz="3930" b="1" dirty="0">
                <a:latin typeface="Arial" panose="020B0604020202020204" pitchFamily="34" charset="0"/>
                <a:cs typeface="Arial" panose="020B0604020202020204" pitchFamily="34" charset="0"/>
              </a:rPr>
              <a:t>Relatórios técnicos de atendimento e violação de direitos: CRAS e CREAS</a:t>
            </a:r>
            <a:r>
              <a:rPr lang="pt-BR" sz="3930" dirty="0">
                <a:latin typeface="Arial" panose="020B0604020202020204" pitchFamily="34" charset="0"/>
                <a:cs typeface="Arial" panose="020B0604020202020204" pitchFamily="34" charset="0"/>
              </a:rPr>
              <a:t>. Manacapuru: SEMAS, 2025.</a:t>
            </a:r>
          </a:p>
          <a:p>
            <a:endParaRPr lang="pt-BR" sz="3530" dirty="0">
              <a:effectLst/>
            </a:endParaRPr>
          </a:p>
        </p:txBody>
      </p:sp>
      <p:sp>
        <p:nvSpPr>
          <p:cNvPr id="22" name="Text Box 2131">
            <a:extLst>
              <a:ext uri="{FF2B5EF4-FFF2-40B4-BE49-F238E27FC236}">
                <a16:creationId xmlns:a16="http://schemas.microsoft.com/office/drawing/2014/main" id="{D1ACC134-C34D-73AE-2ACF-6AAA31794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7650" y="31395592"/>
            <a:ext cx="13902071" cy="10064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algn="just"/>
            <a:r>
              <a:rPr lang="pt-BR" sz="4050" dirty="0">
                <a:latin typeface="Arial" panose="020B0604020202020204" pitchFamily="34" charset="0"/>
                <a:cs typeface="Arial" panose="020B0604020202020204" pitchFamily="34" charset="0"/>
              </a:rPr>
              <a:t>	Os dados evidenciam que a intersetorialidade prevista na Lei nº 12.764/2012 ainda não se materializa de forma integrada em Manacapuru. Na área educacional, embora a SEMEC tenha registrado mais de 34 mil atendimentos em 2025 e disponha de 11 Salas de Recursos Multifuncionais, persistem demandas relacionadas ao acesso a profissionais de apoio escolar, refletidas em oito Ações Civis Públicas identificadas junto à 2ª Promotoria de Justiça. O dado demonstra a recorrente judicialização de direitos legalmente assegurados.</a:t>
            </a:r>
          </a:p>
          <a:p>
            <a:pPr algn="just"/>
            <a:r>
              <a:rPr lang="pt-BR" sz="4050" dirty="0">
                <a:latin typeface="Arial" panose="020B0604020202020204" pitchFamily="34" charset="0"/>
                <a:cs typeface="Arial" panose="020B0604020202020204" pitchFamily="34" charset="0"/>
              </a:rPr>
              <a:t>	No âmbito socioassistencial, a ACEM acompanha aproximadamente 250 famílias e atua na implementação da CIPTEA. Entretanto, registros do CREAS indicam ocorrências de discriminação, maus-tratos e violência contra crianças e adolescentes com TEA, evidenciando fragilidades na rede de proteção. Os resultados também </a:t>
            </a:r>
          </a:p>
        </p:txBody>
      </p:sp>
      <p:sp>
        <p:nvSpPr>
          <p:cNvPr id="24" name="CaixaDeTexto 37">
            <a:extLst>
              <a:ext uri="{FF2B5EF4-FFF2-40B4-BE49-F238E27FC236}">
                <a16:creationId xmlns:a16="http://schemas.microsoft.com/office/drawing/2014/main" id="{EC189F1C-C1C5-DBFD-4FD9-C548D108C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86210" y="8682250"/>
            <a:ext cx="13363575" cy="13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33" tIns="46167" rIns="92333" bIns="46167">
            <a:spAutoFit/>
          </a:bodyPr>
          <a:lstStyle>
            <a:lvl1pPr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algn="just"/>
            <a:r>
              <a:rPr lang="pt-BR" sz="4050" dirty="0">
                <a:latin typeface="Arial" panose="020B0604020202020204" pitchFamily="34" charset="0"/>
                <a:cs typeface="Arial" panose="020B0604020202020204" pitchFamily="34" charset="0"/>
              </a:rPr>
              <a:t>apontam o protagonismo das mães atípicas na articulação do acesso a direitos e serviços públicos.</a:t>
            </a:r>
          </a:p>
        </p:txBody>
      </p:sp>
      <p:sp>
        <p:nvSpPr>
          <p:cNvPr id="38" name="Freeform 19">
            <a:extLst>
              <a:ext uri="{FF2B5EF4-FFF2-40B4-BE49-F238E27FC236}">
                <a16:creationId xmlns:a16="http://schemas.microsoft.com/office/drawing/2014/main" id="{3C163294-F831-3DBD-C071-353AA8E523DD}"/>
              </a:ext>
            </a:extLst>
          </p:cNvPr>
          <p:cNvSpPr/>
          <p:nvPr/>
        </p:nvSpPr>
        <p:spPr>
          <a:xfrm>
            <a:off x="-42077" y="41310158"/>
            <a:ext cx="7281077" cy="2010249"/>
          </a:xfrm>
          <a:custGeom>
            <a:avLst/>
            <a:gdLst/>
            <a:ahLst/>
            <a:cxnLst/>
            <a:rect l="l" t="t" r="r" b="b"/>
            <a:pathLst>
              <a:path w="6934167" h="667414">
                <a:moveTo>
                  <a:pt x="0" y="0"/>
                </a:moveTo>
                <a:lnTo>
                  <a:pt x="6934167" y="0"/>
                </a:lnTo>
                <a:lnTo>
                  <a:pt x="6934167" y="667414"/>
                </a:lnTo>
                <a:lnTo>
                  <a:pt x="0" y="6674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9" name="Freeform 19">
            <a:extLst>
              <a:ext uri="{FF2B5EF4-FFF2-40B4-BE49-F238E27FC236}">
                <a16:creationId xmlns:a16="http://schemas.microsoft.com/office/drawing/2014/main" id="{D52EAB81-823C-BEDA-55FB-FBEB291872BB}"/>
              </a:ext>
            </a:extLst>
          </p:cNvPr>
          <p:cNvSpPr/>
          <p:nvPr/>
        </p:nvSpPr>
        <p:spPr>
          <a:xfrm>
            <a:off x="7239000" y="41185220"/>
            <a:ext cx="7281077" cy="2135187"/>
          </a:xfrm>
          <a:custGeom>
            <a:avLst/>
            <a:gdLst/>
            <a:ahLst/>
            <a:cxnLst/>
            <a:rect l="l" t="t" r="r" b="b"/>
            <a:pathLst>
              <a:path w="6934167" h="667414">
                <a:moveTo>
                  <a:pt x="0" y="0"/>
                </a:moveTo>
                <a:lnTo>
                  <a:pt x="6934167" y="0"/>
                </a:lnTo>
                <a:lnTo>
                  <a:pt x="6934167" y="667414"/>
                </a:lnTo>
                <a:lnTo>
                  <a:pt x="0" y="6674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2" name="Freeform 19">
            <a:extLst>
              <a:ext uri="{FF2B5EF4-FFF2-40B4-BE49-F238E27FC236}">
                <a16:creationId xmlns:a16="http://schemas.microsoft.com/office/drawing/2014/main" id="{33E3F1E9-5A1C-356E-4D34-40E18550DEC3}"/>
              </a:ext>
            </a:extLst>
          </p:cNvPr>
          <p:cNvSpPr/>
          <p:nvPr/>
        </p:nvSpPr>
        <p:spPr>
          <a:xfrm>
            <a:off x="14542692" y="41233346"/>
            <a:ext cx="7281077" cy="2201929"/>
          </a:xfrm>
          <a:custGeom>
            <a:avLst/>
            <a:gdLst/>
            <a:ahLst/>
            <a:cxnLst/>
            <a:rect l="l" t="t" r="r" b="b"/>
            <a:pathLst>
              <a:path w="6934167" h="667414">
                <a:moveTo>
                  <a:pt x="0" y="0"/>
                </a:moveTo>
                <a:lnTo>
                  <a:pt x="6934167" y="0"/>
                </a:lnTo>
                <a:lnTo>
                  <a:pt x="6934167" y="667414"/>
                </a:lnTo>
                <a:lnTo>
                  <a:pt x="0" y="6674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3" name="Freeform 19">
            <a:extLst>
              <a:ext uri="{FF2B5EF4-FFF2-40B4-BE49-F238E27FC236}">
                <a16:creationId xmlns:a16="http://schemas.microsoft.com/office/drawing/2014/main" id="{48568462-14C2-5A0E-9D65-D4D37A435FA9}"/>
              </a:ext>
            </a:extLst>
          </p:cNvPr>
          <p:cNvSpPr/>
          <p:nvPr/>
        </p:nvSpPr>
        <p:spPr>
          <a:xfrm>
            <a:off x="21801140" y="41281472"/>
            <a:ext cx="7281077" cy="2084386"/>
          </a:xfrm>
          <a:custGeom>
            <a:avLst/>
            <a:gdLst/>
            <a:ahLst/>
            <a:cxnLst/>
            <a:rect l="l" t="t" r="r" b="b"/>
            <a:pathLst>
              <a:path w="6934167" h="667414">
                <a:moveTo>
                  <a:pt x="0" y="0"/>
                </a:moveTo>
                <a:lnTo>
                  <a:pt x="6934167" y="0"/>
                </a:lnTo>
                <a:lnTo>
                  <a:pt x="6934167" y="667414"/>
                </a:lnTo>
                <a:lnTo>
                  <a:pt x="0" y="6674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4" name="Freeform 19">
            <a:extLst>
              <a:ext uri="{FF2B5EF4-FFF2-40B4-BE49-F238E27FC236}">
                <a16:creationId xmlns:a16="http://schemas.microsoft.com/office/drawing/2014/main" id="{A8C4FCA9-28EA-1240-1989-475285FB7F9C}"/>
              </a:ext>
            </a:extLst>
          </p:cNvPr>
          <p:cNvSpPr/>
          <p:nvPr/>
        </p:nvSpPr>
        <p:spPr>
          <a:xfrm>
            <a:off x="29082211" y="41358284"/>
            <a:ext cx="3275008" cy="2102392"/>
          </a:xfrm>
          <a:custGeom>
            <a:avLst/>
            <a:gdLst/>
            <a:ahLst/>
            <a:cxnLst/>
            <a:rect l="l" t="t" r="r" b="b"/>
            <a:pathLst>
              <a:path w="6934167" h="667414">
                <a:moveTo>
                  <a:pt x="0" y="0"/>
                </a:moveTo>
                <a:lnTo>
                  <a:pt x="6934167" y="0"/>
                </a:lnTo>
                <a:lnTo>
                  <a:pt x="6934167" y="667414"/>
                </a:lnTo>
                <a:lnTo>
                  <a:pt x="0" y="6674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1" r="-122322" b="14359"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4769AFBF-58B2-B9FF-5061-263D2694C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140" y="28257"/>
            <a:ext cx="32483428" cy="4850926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533A0BDB-8206-2A40-7CCA-3B652F243DB1}"/>
              </a:ext>
            </a:extLst>
          </p:cNvPr>
          <p:cNvSpPr txBox="1"/>
          <p:nvPr/>
        </p:nvSpPr>
        <p:spPr bwMode="auto">
          <a:xfrm>
            <a:off x="16847342" y="10511090"/>
            <a:ext cx="13284200" cy="8195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333" tIns="46167" rIns="92333" bIns="46167" rtlCol="0">
            <a:spAutoFit/>
          </a:bodyPr>
          <a:lstStyle/>
          <a:p>
            <a:pPr algn="just"/>
            <a:r>
              <a:rPr lang="pt-BR" sz="4050" dirty="0">
                <a:latin typeface="Arial" panose="020B0604020202020204" pitchFamily="34" charset="0"/>
                <a:cs typeface="Arial" panose="020B0604020202020204" pitchFamily="34" charset="0"/>
              </a:rPr>
              <a:t>	Conclui-se que persiste, em Manacapuru/AM, uma significativa distância entre a proteção jurídica conferida às pessoas com TEA e a efetividade das políticas públicas destinadas à sua inclusão. A fragmentação administrativa e a recorrente judicialização indicam limitações na implementação de ações intersetoriais. Os achados evidenciam, ainda, a centralidade das famílias, especialmente das mães atípicas, na busca pela concretização de direitos. Nesse contexto, o fortalecimento da articulação entre educação, assistência social e sistema de justiça mostra-se essencial para a promoção da inclusão e da cidadania das pessoas com TEA no interior amazônico.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6C74F71-3B80-E64A-D52E-DA87CC942B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38455" y="40132688"/>
            <a:ext cx="3660833" cy="108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1004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lIns="92333" tIns="46167" rIns="92333" bIns="46167">
        <a:spAutoFit/>
      </a:bodyPr>
      <a:lstStyle>
        <a:defPPr algn="just">
          <a:defRPr sz="405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TM04033937[[fn=Trilha de Vapor]]</Template>
  <TotalTime>325</TotalTime>
  <Words>933</Words>
  <Application>Microsoft Office PowerPoint</Application>
  <PresentationFormat>Personalizar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Marileny Andrade de Oliveira</dc:creator>
  <cp:lastModifiedBy>INTEL</cp:lastModifiedBy>
  <cp:revision>14</cp:revision>
  <dcterms:created xsi:type="dcterms:W3CDTF">2024-03-25T18:21:15Z</dcterms:created>
  <dcterms:modified xsi:type="dcterms:W3CDTF">2026-06-05T20:05:14Z</dcterms:modified>
</cp:coreProperties>
</file>