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8" r:id="rId2"/>
  </p:sldIdLst>
  <p:sldSz cx="28800425" cy="43200638"/>
  <p:notesSz cx="6858000" cy="9144000"/>
  <p:defaultTextStyle>
    <a:defPPr>
      <a:defRPr lang="pt-BR"/>
    </a:defPPr>
    <a:lvl1pPr algn="l" rtl="0" fontAlgn="base">
      <a:spcBef>
        <a:spcPct val="0"/>
      </a:spcBef>
      <a:spcAft>
        <a:spcPct val="0"/>
      </a:spcAft>
      <a:defRPr sz="7687" kern="1200">
        <a:solidFill>
          <a:schemeClr val="tx1"/>
        </a:solidFill>
        <a:latin typeface="Arial" pitchFamily="34" charset="0"/>
        <a:ea typeface="+mn-ea"/>
        <a:cs typeface="+mn-cs"/>
      </a:defRPr>
    </a:lvl1pPr>
    <a:lvl2pPr marL="413466" algn="l" rtl="0" fontAlgn="base">
      <a:spcBef>
        <a:spcPct val="0"/>
      </a:spcBef>
      <a:spcAft>
        <a:spcPct val="0"/>
      </a:spcAft>
      <a:defRPr sz="7687" kern="1200">
        <a:solidFill>
          <a:schemeClr val="tx1"/>
        </a:solidFill>
        <a:latin typeface="Arial" pitchFamily="34" charset="0"/>
        <a:ea typeface="+mn-ea"/>
        <a:cs typeface="+mn-cs"/>
      </a:defRPr>
    </a:lvl2pPr>
    <a:lvl3pPr marL="826932" algn="l" rtl="0" fontAlgn="base">
      <a:spcBef>
        <a:spcPct val="0"/>
      </a:spcBef>
      <a:spcAft>
        <a:spcPct val="0"/>
      </a:spcAft>
      <a:defRPr sz="7687" kern="1200">
        <a:solidFill>
          <a:schemeClr val="tx1"/>
        </a:solidFill>
        <a:latin typeface="Arial" pitchFamily="34" charset="0"/>
        <a:ea typeface="+mn-ea"/>
        <a:cs typeface="+mn-cs"/>
      </a:defRPr>
    </a:lvl3pPr>
    <a:lvl4pPr marL="1240400" algn="l" rtl="0" fontAlgn="base">
      <a:spcBef>
        <a:spcPct val="0"/>
      </a:spcBef>
      <a:spcAft>
        <a:spcPct val="0"/>
      </a:spcAft>
      <a:defRPr sz="7687" kern="1200">
        <a:solidFill>
          <a:schemeClr val="tx1"/>
        </a:solidFill>
        <a:latin typeface="Arial" pitchFamily="34" charset="0"/>
        <a:ea typeface="+mn-ea"/>
        <a:cs typeface="+mn-cs"/>
      </a:defRPr>
    </a:lvl4pPr>
    <a:lvl5pPr marL="1653866" algn="l" rtl="0" fontAlgn="base">
      <a:spcBef>
        <a:spcPct val="0"/>
      </a:spcBef>
      <a:spcAft>
        <a:spcPct val="0"/>
      </a:spcAft>
      <a:defRPr sz="7687" kern="1200">
        <a:solidFill>
          <a:schemeClr val="tx1"/>
        </a:solidFill>
        <a:latin typeface="Arial" pitchFamily="34" charset="0"/>
        <a:ea typeface="+mn-ea"/>
        <a:cs typeface="+mn-cs"/>
      </a:defRPr>
    </a:lvl5pPr>
    <a:lvl6pPr marL="2067331" algn="l" defTabSz="826932" rtl="0" eaLnBrk="1" latinLnBrk="0" hangingPunct="1">
      <a:defRPr sz="7687" kern="1200">
        <a:solidFill>
          <a:schemeClr val="tx1"/>
        </a:solidFill>
        <a:latin typeface="Arial" pitchFamily="34" charset="0"/>
        <a:ea typeface="+mn-ea"/>
        <a:cs typeface="+mn-cs"/>
      </a:defRPr>
    </a:lvl6pPr>
    <a:lvl7pPr marL="2480798" algn="l" defTabSz="826932" rtl="0" eaLnBrk="1" latinLnBrk="0" hangingPunct="1">
      <a:defRPr sz="7687" kern="1200">
        <a:solidFill>
          <a:schemeClr val="tx1"/>
        </a:solidFill>
        <a:latin typeface="Arial" pitchFamily="34" charset="0"/>
        <a:ea typeface="+mn-ea"/>
        <a:cs typeface="+mn-cs"/>
      </a:defRPr>
    </a:lvl7pPr>
    <a:lvl8pPr marL="2894264" algn="l" defTabSz="826932" rtl="0" eaLnBrk="1" latinLnBrk="0" hangingPunct="1">
      <a:defRPr sz="7687" kern="1200">
        <a:solidFill>
          <a:schemeClr val="tx1"/>
        </a:solidFill>
        <a:latin typeface="Arial" pitchFamily="34" charset="0"/>
        <a:ea typeface="+mn-ea"/>
        <a:cs typeface="+mn-cs"/>
      </a:defRPr>
    </a:lvl8pPr>
    <a:lvl9pPr marL="3307731" algn="l" defTabSz="826932" rtl="0" eaLnBrk="1" latinLnBrk="0" hangingPunct="1">
      <a:defRPr sz="7687"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13607" userDrawn="1">
          <p15:clr>
            <a:srgbClr val="A4A3A4"/>
          </p15:clr>
        </p15:guide>
        <p15:guide id="2" pos="9071"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rnando Pinheiro" initials="FP" lastIdx="1" clrIdx="0">
    <p:extLst>
      <p:ext uri="{19B8F6BF-5375-455C-9EA6-DF929625EA0E}">
        <p15:presenceInfo xmlns:p15="http://schemas.microsoft.com/office/powerpoint/2012/main" userId="Fernando Pinheir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343B"/>
    <a:srgbClr val="FF5658"/>
    <a:srgbClr val="D6543E"/>
    <a:srgbClr val="EC9A98"/>
    <a:srgbClr val="DB6A57"/>
    <a:srgbClr val="700000"/>
    <a:srgbClr val="29AB05"/>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0A15C55-8517-42AA-B614-E9B94910E393}" styleName="Estilo Médio 2 - Ênfas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Estilo Médio 2 - Ênfas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364" autoAdjust="0"/>
  </p:normalViewPr>
  <p:slideViewPr>
    <p:cSldViewPr>
      <p:cViewPr>
        <p:scale>
          <a:sx n="33" d="100"/>
          <a:sy n="33" d="100"/>
        </p:scale>
        <p:origin x="462" y="-348"/>
      </p:cViewPr>
      <p:guideLst>
        <p:guide orient="horz" pos="13607"/>
        <p:guide pos="907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0" d="100"/>
          <a:sy n="50" d="100"/>
        </p:scale>
        <p:origin x="2970"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9C3F6B62-C67F-6B3A-3FCE-A2246A32BE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52D421E7-DEFD-1723-CDCF-926BAE635DC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A4EF40-6485-452F-956A-577D94EB0FA0}" type="datetimeFigureOut">
              <a:rPr lang="pt-BR" smtClean="0"/>
              <a:t>15/05/2026</a:t>
            </a:fld>
            <a:endParaRPr lang="pt-BR"/>
          </a:p>
        </p:txBody>
      </p:sp>
      <p:sp>
        <p:nvSpPr>
          <p:cNvPr id="4" name="Espaço Reservado para Rodapé 3">
            <a:extLst>
              <a:ext uri="{FF2B5EF4-FFF2-40B4-BE49-F238E27FC236}">
                <a16:creationId xmlns:a16="http://schemas.microsoft.com/office/drawing/2014/main" id="{3148702E-D62F-ACFE-D841-500CFD171E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F38206A9-4FDB-5853-F8F1-D8B859A7485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1BA978-9B6F-48FA-BF5C-AC3B8242E57D}" type="slidenum">
              <a:rPr lang="pt-BR" smtClean="0"/>
              <a:t>‹nº›</a:t>
            </a:fld>
            <a:endParaRPr lang="pt-BR"/>
          </a:p>
        </p:txBody>
      </p:sp>
    </p:spTree>
    <p:extLst>
      <p:ext uri="{BB962C8B-B14F-4D97-AF65-F5344CB8AC3E}">
        <p14:creationId xmlns:p14="http://schemas.microsoft.com/office/powerpoint/2010/main" val="40787795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ayout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D5C897-A567-8DF1-C27F-ACAABB037A6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C2713CE3-55EB-B43F-1CAC-749F6EAA3ED4}"/>
              </a:ext>
            </a:extLst>
          </p:cNvPr>
          <p:cNvSpPr>
            <a:spLocks noGrp="1"/>
          </p:cNvSpPr>
          <p:nvPr>
            <p:ph type="dt" sz="half" idx="10"/>
          </p:nvPr>
        </p:nvSpPr>
        <p:spPr/>
        <p:txBody>
          <a:bodyPr/>
          <a:lstStyle/>
          <a:p>
            <a:pPr>
              <a:defRPr/>
            </a:pPr>
            <a:endParaRPr lang="pt-BR"/>
          </a:p>
        </p:txBody>
      </p:sp>
      <p:sp>
        <p:nvSpPr>
          <p:cNvPr id="4" name="Espaço Reservado para Rodapé 3">
            <a:extLst>
              <a:ext uri="{FF2B5EF4-FFF2-40B4-BE49-F238E27FC236}">
                <a16:creationId xmlns:a16="http://schemas.microsoft.com/office/drawing/2014/main" id="{D24DB5A5-6709-8224-6EF9-53DD6EC157AF}"/>
              </a:ext>
            </a:extLst>
          </p:cNvPr>
          <p:cNvSpPr>
            <a:spLocks noGrp="1"/>
          </p:cNvSpPr>
          <p:nvPr>
            <p:ph type="ftr" sz="quarter" idx="11"/>
          </p:nvPr>
        </p:nvSpPr>
        <p:spPr/>
        <p:txBody>
          <a:bodyPr/>
          <a:lstStyle/>
          <a:p>
            <a:pPr>
              <a:defRPr/>
            </a:pPr>
            <a:endParaRPr lang="pt-BR"/>
          </a:p>
        </p:txBody>
      </p:sp>
      <p:sp>
        <p:nvSpPr>
          <p:cNvPr id="5" name="Espaço Reservado para Número de Slide 4">
            <a:extLst>
              <a:ext uri="{FF2B5EF4-FFF2-40B4-BE49-F238E27FC236}">
                <a16:creationId xmlns:a16="http://schemas.microsoft.com/office/drawing/2014/main" id="{B358BC14-1E6A-EB4B-136B-23DBFD144D17}"/>
              </a:ext>
            </a:extLst>
          </p:cNvPr>
          <p:cNvSpPr>
            <a:spLocks noGrp="1"/>
          </p:cNvSpPr>
          <p:nvPr>
            <p:ph type="sldNum" sz="quarter" idx="12"/>
          </p:nvPr>
        </p:nvSpPr>
        <p:spPr/>
        <p:txBody>
          <a:bodyPr/>
          <a:lstStyle/>
          <a:p>
            <a:pPr>
              <a:defRPr/>
            </a:pPr>
            <a:fld id="{6E90FC6F-B3B1-45A0-9D82-07D928996230}" type="slidenum">
              <a:rPr lang="pt-BR" smtClean="0"/>
              <a:pPr>
                <a:defRPr/>
              </a:pPr>
              <a:t>‹nº›</a:t>
            </a:fld>
            <a:endParaRPr lang="pt-BR"/>
          </a:p>
        </p:txBody>
      </p:sp>
    </p:spTree>
    <p:extLst>
      <p:ext uri="{BB962C8B-B14F-4D97-AF65-F5344CB8AC3E}">
        <p14:creationId xmlns:p14="http://schemas.microsoft.com/office/powerpoint/2010/main" val="1471315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pic>
        <p:nvPicPr>
          <p:cNvPr id="9" name="Imagem 8" descr="Uma imagem contendo Interface gráfica do usuário&#10;&#10;O conteúdo gerado por IA pode estar incorreto.">
            <a:extLst>
              <a:ext uri="{FF2B5EF4-FFF2-40B4-BE49-F238E27FC236}">
                <a16:creationId xmlns:a16="http://schemas.microsoft.com/office/drawing/2014/main" id="{35E7E913-D425-D32D-0C36-9DCDFC3DEEFD}"/>
              </a:ext>
            </a:extLst>
          </p:cNvPr>
          <p:cNvPicPr>
            <a:picLocks noChangeAspect="1"/>
          </p:cNvPicPr>
          <p:nvPr userDrawn="1"/>
        </p:nvPicPr>
        <p:blipFill>
          <a:blip r:embed="rId2">
            <a:extLst>
              <a:ext uri="{28A0092B-C50C-407E-A947-70E740481C1C}">
                <a14:useLocalDpi xmlns:a14="http://schemas.microsoft.com/office/drawing/2010/main" val="0"/>
              </a:ext>
            </a:extLst>
          </a:blip>
          <a:srcRect t="1529" r="1530" b="123"/>
          <a:stretch>
            <a:fillRect/>
          </a:stretch>
        </p:blipFill>
        <p:spPr>
          <a:xfrm>
            <a:off x="205" y="300"/>
            <a:ext cx="28829017" cy="43200638"/>
          </a:xfrm>
          <a:prstGeom prst="rect">
            <a:avLst/>
          </a:prstGeom>
        </p:spPr>
      </p:pic>
      <p:pic>
        <p:nvPicPr>
          <p:cNvPr id="8" name="Imagem 7" descr="Uma imagem contendo Interface gráfica do usuário&#10;&#10;O conteúdo gerado por IA pode estar incorreto.">
            <a:extLst>
              <a:ext uri="{FF2B5EF4-FFF2-40B4-BE49-F238E27FC236}">
                <a16:creationId xmlns:a16="http://schemas.microsoft.com/office/drawing/2014/main" id="{F7DCE147-7A35-9D56-AB94-770F4E6C7D78}"/>
              </a:ext>
            </a:extLst>
          </p:cNvPr>
          <p:cNvPicPr>
            <a:picLocks noChangeAspect="1"/>
          </p:cNvPicPr>
          <p:nvPr userDrawn="1"/>
        </p:nvPicPr>
        <p:blipFill>
          <a:blip r:embed="rId2">
            <a:extLst>
              <a:ext uri="{28A0092B-C50C-407E-A947-70E740481C1C}">
                <a14:useLocalDpi xmlns:a14="http://schemas.microsoft.com/office/drawing/2010/main" val="0"/>
              </a:ext>
            </a:extLst>
          </a:blip>
          <a:srcRect l="93" t="85969" r="1438" b="1883"/>
          <a:stretch>
            <a:fillRect/>
          </a:stretch>
        </p:blipFill>
        <p:spPr>
          <a:xfrm>
            <a:off x="205" y="37872334"/>
            <a:ext cx="28829017" cy="5336688"/>
          </a:xfrm>
          <a:prstGeom prst="rect">
            <a:avLst/>
          </a:prstGeom>
        </p:spPr>
      </p:pic>
      <p:sp>
        <p:nvSpPr>
          <p:cNvPr id="2" name="Título 1"/>
          <p:cNvSpPr>
            <a:spLocks noGrp="1"/>
          </p:cNvSpPr>
          <p:nvPr>
            <p:ph type="title"/>
          </p:nvPr>
        </p:nvSpPr>
        <p:spPr>
          <a:xfrm>
            <a:off x="1440586" y="815885"/>
            <a:ext cx="25919254" cy="7200106"/>
          </a:xfrm>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dirty="0"/>
              <a:t>Clique para editar o texto mestre</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pPr>
              <a:defRPr/>
            </a:pPr>
            <a:fld id="{10CC6B39-6F47-4908-B2AC-9BF47D74F4E4}"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40586" y="1730188"/>
            <a:ext cx="25919254" cy="7200106"/>
          </a:xfrm>
          <a:prstGeom prst="rect">
            <a:avLst/>
          </a:prstGeom>
          <a:noFill/>
          <a:ln w="9525">
            <a:noFill/>
            <a:miter lim="800000"/>
            <a:headEnd/>
            <a:tailEnd/>
          </a:ln>
        </p:spPr>
        <p:txBody>
          <a:bodyPr vert="horz" wrap="square" lIns="432054" tIns="216027" rIns="432054" bIns="216027" numCol="1" anchor="ctr" anchorCtr="0" compatLnSpc="1">
            <a:prstTxWarp prst="textNoShape">
              <a:avLst/>
            </a:prstTxWarp>
          </a:bodyPr>
          <a:lstStyle/>
          <a:p>
            <a:pPr lvl="0"/>
            <a:r>
              <a:rPr lang="pt-BR"/>
              <a:t>Clique para editar o estilo do título mestre</a:t>
            </a:r>
          </a:p>
        </p:txBody>
      </p:sp>
      <p:sp>
        <p:nvSpPr>
          <p:cNvPr id="1027" name="Rectangle 3"/>
          <p:cNvSpPr>
            <a:spLocks noGrp="1" noChangeArrowheads="1"/>
          </p:cNvSpPr>
          <p:nvPr>
            <p:ph type="body" idx="1"/>
          </p:nvPr>
        </p:nvSpPr>
        <p:spPr bwMode="auto">
          <a:xfrm>
            <a:off x="1440586" y="10079517"/>
            <a:ext cx="25919254" cy="28511532"/>
          </a:xfrm>
          <a:prstGeom prst="rect">
            <a:avLst/>
          </a:prstGeom>
          <a:noFill/>
          <a:ln w="9525">
            <a:noFill/>
            <a:miter lim="800000"/>
            <a:headEnd/>
            <a:tailEnd/>
          </a:ln>
        </p:spPr>
        <p:txBody>
          <a:bodyPr vert="horz" wrap="square" lIns="432054" tIns="216027" rIns="432054" bIns="216027" numCol="1" anchor="t" anchorCtr="0" compatLnSpc="1">
            <a:prstTxWarp prst="textNoShape">
              <a:avLst/>
            </a:prstTxWarp>
          </a:bodyPr>
          <a:lstStyle/>
          <a:p>
            <a:pPr lvl="0"/>
            <a:r>
              <a:rPr lang="pt-BR"/>
              <a:t>Clique para editar os estilos do texto mestre</a:t>
            </a:r>
          </a:p>
          <a:p>
            <a:pPr lvl="1"/>
            <a:r>
              <a:rPr lang="pt-BR"/>
              <a:t>Segundo nível</a:t>
            </a:r>
          </a:p>
          <a:p>
            <a:pPr lvl="2"/>
            <a:r>
              <a:rPr lang="pt-BR"/>
              <a:t>Terceiro nível</a:t>
            </a:r>
          </a:p>
          <a:p>
            <a:pPr lvl="3"/>
            <a:r>
              <a:rPr lang="pt-BR"/>
              <a:t>Quarto nível</a:t>
            </a:r>
          </a:p>
          <a:p>
            <a:pPr lvl="4"/>
            <a:r>
              <a:rPr lang="pt-BR"/>
              <a:t>Quinto nível</a:t>
            </a:r>
          </a:p>
        </p:txBody>
      </p:sp>
      <p:sp>
        <p:nvSpPr>
          <p:cNvPr id="1028" name="Rectangle 4"/>
          <p:cNvSpPr>
            <a:spLocks noGrp="1" noChangeArrowheads="1"/>
          </p:cNvSpPr>
          <p:nvPr>
            <p:ph type="dt" sz="half" idx="2"/>
          </p:nvPr>
        </p:nvSpPr>
        <p:spPr bwMode="auto">
          <a:xfrm>
            <a:off x="1440591" y="39340266"/>
            <a:ext cx="6718971" cy="3000045"/>
          </a:xfrm>
          <a:prstGeom prst="rect">
            <a:avLst/>
          </a:prstGeom>
          <a:noFill/>
          <a:ln>
            <a:noFill/>
          </a:ln>
          <a:effectLst/>
        </p:spPr>
        <p:txBody>
          <a:bodyPr vert="horz" wrap="square" lIns="432054" tIns="216027" rIns="432054" bIns="216027" numCol="1" anchor="t" anchorCtr="0" compatLnSpc="1">
            <a:prstTxWarp prst="textNoShape">
              <a:avLst/>
            </a:prstTxWarp>
          </a:bodyPr>
          <a:lstStyle>
            <a:lvl1pPr>
              <a:defRPr sz="5399">
                <a:latin typeface="Arial" pitchFamily="34" charset="0"/>
              </a:defRPr>
            </a:lvl1pPr>
          </a:lstStyle>
          <a:p>
            <a:pPr>
              <a:defRPr/>
            </a:pPr>
            <a:endParaRPr lang="pt-BR"/>
          </a:p>
        </p:txBody>
      </p:sp>
      <p:sp>
        <p:nvSpPr>
          <p:cNvPr id="1029" name="Rectangle 5"/>
          <p:cNvSpPr>
            <a:spLocks noGrp="1" noChangeArrowheads="1"/>
          </p:cNvSpPr>
          <p:nvPr>
            <p:ph type="ftr" sz="quarter" idx="3"/>
          </p:nvPr>
        </p:nvSpPr>
        <p:spPr bwMode="auto">
          <a:xfrm>
            <a:off x="9840006" y="39340266"/>
            <a:ext cx="9120417" cy="3000045"/>
          </a:xfrm>
          <a:prstGeom prst="rect">
            <a:avLst/>
          </a:prstGeom>
          <a:noFill/>
          <a:ln>
            <a:noFill/>
          </a:ln>
          <a:effectLst/>
        </p:spPr>
        <p:txBody>
          <a:bodyPr vert="horz" wrap="square" lIns="432054" tIns="216027" rIns="432054" bIns="216027" numCol="1" anchor="t" anchorCtr="0" compatLnSpc="1">
            <a:prstTxWarp prst="textNoShape">
              <a:avLst/>
            </a:prstTxWarp>
          </a:bodyPr>
          <a:lstStyle>
            <a:lvl1pPr algn="ctr">
              <a:defRPr sz="5399">
                <a:latin typeface="Arial" pitchFamily="34" charset="0"/>
              </a:defRPr>
            </a:lvl1pPr>
          </a:lstStyle>
          <a:p>
            <a:pPr>
              <a:defRPr/>
            </a:pPr>
            <a:endParaRPr lang="pt-BR"/>
          </a:p>
        </p:txBody>
      </p:sp>
      <p:sp>
        <p:nvSpPr>
          <p:cNvPr id="1030" name="Rectangle 6"/>
          <p:cNvSpPr>
            <a:spLocks noGrp="1" noChangeArrowheads="1"/>
          </p:cNvSpPr>
          <p:nvPr>
            <p:ph type="sldNum" sz="quarter" idx="4"/>
          </p:nvPr>
        </p:nvSpPr>
        <p:spPr bwMode="auto">
          <a:xfrm>
            <a:off x="20640873" y="39340266"/>
            <a:ext cx="6718971" cy="3000045"/>
          </a:xfrm>
          <a:prstGeom prst="rect">
            <a:avLst/>
          </a:prstGeom>
          <a:noFill/>
          <a:ln>
            <a:noFill/>
          </a:ln>
          <a:effectLst/>
        </p:spPr>
        <p:txBody>
          <a:bodyPr vert="horz" wrap="square" lIns="432054" tIns="216027" rIns="432054" bIns="216027" numCol="1" anchor="t" anchorCtr="0" compatLnSpc="1">
            <a:prstTxWarp prst="textNoShape">
              <a:avLst/>
            </a:prstTxWarp>
          </a:bodyPr>
          <a:lstStyle>
            <a:lvl1pPr algn="r">
              <a:defRPr sz="5399">
                <a:latin typeface="Arial" pitchFamily="34" charset="0"/>
              </a:defRPr>
            </a:lvl1pPr>
          </a:lstStyle>
          <a:p>
            <a:pPr>
              <a:defRPr/>
            </a:pPr>
            <a:fld id="{6E90FC6F-B3B1-45A0-9D82-07D928996230}"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51" r:id="rId1"/>
    <p:sldLayoutId id="2147483650" r:id="rId2"/>
  </p:sldLayoutIdLst>
  <p:txStyles>
    <p:titleStyle>
      <a:lvl1pPr algn="ctr" defTabSz="3535006" rtl="0" eaLnBrk="0" fontAlgn="base" hangingPunct="0">
        <a:spcBef>
          <a:spcPct val="0"/>
        </a:spcBef>
        <a:spcAft>
          <a:spcPct val="0"/>
        </a:spcAft>
        <a:defRPr sz="17016">
          <a:solidFill>
            <a:schemeClr val="tx2"/>
          </a:solidFill>
          <a:latin typeface="+mj-lt"/>
          <a:ea typeface="+mj-ea"/>
          <a:cs typeface="+mj-cs"/>
        </a:defRPr>
      </a:lvl1pPr>
      <a:lvl2pPr algn="ctr" defTabSz="3535006" rtl="0" eaLnBrk="0" fontAlgn="base" hangingPunct="0">
        <a:spcBef>
          <a:spcPct val="0"/>
        </a:spcBef>
        <a:spcAft>
          <a:spcPct val="0"/>
        </a:spcAft>
        <a:defRPr sz="17016">
          <a:solidFill>
            <a:schemeClr val="tx2"/>
          </a:solidFill>
          <a:latin typeface="Arial" charset="0"/>
        </a:defRPr>
      </a:lvl2pPr>
      <a:lvl3pPr algn="ctr" defTabSz="3535006" rtl="0" eaLnBrk="0" fontAlgn="base" hangingPunct="0">
        <a:spcBef>
          <a:spcPct val="0"/>
        </a:spcBef>
        <a:spcAft>
          <a:spcPct val="0"/>
        </a:spcAft>
        <a:defRPr sz="17016">
          <a:solidFill>
            <a:schemeClr val="tx2"/>
          </a:solidFill>
          <a:latin typeface="Arial" charset="0"/>
        </a:defRPr>
      </a:lvl3pPr>
      <a:lvl4pPr algn="ctr" defTabSz="3535006" rtl="0" eaLnBrk="0" fontAlgn="base" hangingPunct="0">
        <a:spcBef>
          <a:spcPct val="0"/>
        </a:spcBef>
        <a:spcAft>
          <a:spcPct val="0"/>
        </a:spcAft>
        <a:defRPr sz="17016">
          <a:solidFill>
            <a:schemeClr val="tx2"/>
          </a:solidFill>
          <a:latin typeface="Arial" charset="0"/>
        </a:defRPr>
      </a:lvl4pPr>
      <a:lvl5pPr algn="ctr" defTabSz="3535006" rtl="0" eaLnBrk="0" fontAlgn="base" hangingPunct="0">
        <a:spcBef>
          <a:spcPct val="0"/>
        </a:spcBef>
        <a:spcAft>
          <a:spcPct val="0"/>
        </a:spcAft>
        <a:defRPr sz="17016">
          <a:solidFill>
            <a:schemeClr val="tx2"/>
          </a:solidFill>
          <a:latin typeface="Arial" charset="0"/>
        </a:defRPr>
      </a:lvl5pPr>
      <a:lvl6pPr marL="374019" algn="ctr" defTabSz="3535006" rtl="0" fontAlgn="base">
        <a:spcBef>
          <a:spcPct val="0"/>
        </a:spcBef>
        <a:spcAft>
          <a:spcPct val="0"/>
        </a:spcAft>
        <a:defRPr sz="17016">
          <a:solidFill>
            <a:schemeClr val="tx2"/>
          </a:solidFill>
          <a:latin typeface="Arial" charset="0"/>
        </a:defRPr>
      </a:lvl6pPr>
      <a:lvl7pPr marL="748040" algn="ctr" defTabSz="3535006" rtl="0" fontAlgn="base">
        <a:spcBef>
          <a:spcPct val="0"/>
        </a:spcBef>
        <a:spcAft>
          <a:spcPct val="0"/>
        </a:spcAft>
        <a:defRPr sz="17016">
          <a:solidFill>
            <a:schemeClr val="tx2"/>
          </a:solidFill>
          <a:latin typeface="Arial" charset="0"/>
        </a:defRPr>
      </a:lvl7pPr>
      <a:lvl8pPr marL="1122059" algn="ctr" defTabSz="3535006" rtl="0" fontAlgn="base">
        <a:spcBef>
          <a:spcPct val="0"/>
        </a:spcBef>
        <a:spcAft>
          <a:spcPct val="0"/>
        </a:spcAft>
        <a:defRPr sz="17016">
          <a:solidFill>
            <a:schemeClr val="tx2"/>
          </a:solidFill>
          <a:latin typeface="Arial" charset="0"/>
        </a:defRPr>
      </a:lvl8pPr>
      <a:lvl9pPr marL="1496079" algn="ctr" defTabSz="3535006" rtl="0" fontAlgn="base">
        <a:spcBef>
          <a:spcPct val="0"/>
        </a:spcBef>
        <a:spcAft>
          <a:spcPct val="0"/>
        </a:spcAft>
        <a:defRPr sz="17016">
          <a:solidFill>
            <a:schemeClr val="tx2"/>
          </a:solidFill>
          <a:latin typeface="Arial" charset="0"/>
        </a:defRPr>
      </a:lvl9pPr>
    </p:titleStyle>
    <p:bodyStyle>
      <a:lvl1pPr marL="1325952" indent="-1325952" algn="l" defTabSz="3535006" rtl="0" eaLnBrk="0" fontAlgn="base" hangingPunct="0">
        <a:spcBef>
          <a:spcPct val="20000"/>
        </a:spcBef>
        <a:spcAft>
          <a:spcPct val="0"/>
        </a:spcAft>
        <a:buChar char="•"/>
        <a:defRPr sz="12352">
          <a:solidFill>
            <a:schemeClr val="tx1"/>
          </a:solidFill>
          <a:latin typeface="+mn-lt"/>
          <a:ea typeface="+mn-ea"/>
          <a:cs typeface="+mn-cs"/>
        </a:defRPr>
      </a:lvl1pPr>
      <a:lvl2pPr marL="2871381" indent="-1103877" algn="l" defTabSz="3535006" rtl="0" eaLnBrk="0" fontAlgn="base" hangingPunct="0">
        <a:spcBef>
          <a:spcPct val="20000"/>
        </a:spcBef>
        <a:spcAft>
          <a:spcPct val="0"/>
        </a:spcAft>
        <a:buChar char="–"/>
        <a:defRPr sz="10799">
          <a:solidFill>
            <a:schemeClr val="tx1"/>
          </a:solidFill>
          <a:latin typeface="+mn-lt"/>
        </a:defRPr>
      </a:lvl2pPr>
      <a:lvl3pPr marL="4418108" indent="-883102" algn="l" defTabSz="3535006" rtl="0" eaLnBrk="0" fontAlgn="base" hangingPunct="0">
        <a:spcBef>
          <a:spcPct val="20000"/>
        </a:spcBef>
        <a:spcAft>
          <a:spcPct val="0"/>
        </a:spcAft>
        <a:buChar char="•"/>
        <a:defRPr sz="9244">
          <a:solidFill>
            <a:schemeClr val="tx1"/>
          </a:solidFill>
          <a:latin typeface="+mn-lt"/>
        </a:defRPr>
      </a:lvl3pPr>
      <a:lvl4pPr marL="6185611" indent="-884401" algn="l" defTabSz="3535006" rtl="0" eaLnBrk="0" fontAlgn="base" hangingPunct="0">
        <a:spcBef>
          <a:spcPct val="20000"/>
        </a:spcBef>
        <a:spcAft>
          <a:spcPct val="0"/>
        </a:spcAft>
        <a:buChar char="–"/>
        <a:defRPr sz="7772">
          <a:solidFill>
            <a:schemeClr val="tx1"/>
          </a:solidFill>
          <a:latin typeface="+mn-lt"/>
        </a:defRPr>
      </a:lvl4pPr>
      <a:lvl5pPr marL="7953114" indent="-884401" algn="l" defTabSz="3535006" rtl="0" eaLnBrk="0" fontAlgn="base" hangingPunct="0">
        <a:spcBef>
          <a:spcPct val="20000"/>
        </a:spcBef>
        <a:spcAft>
          <a:spcPct val="0"/>
        </a:spcAft>
        <a:buChar char="»"/>
        <a:defRPr sz="7772">
          <a:solidFill>
            <a:schemeClr val="tx1"/>
          </a:solidFill>
          <a:latin typeface="+mn-lt"/>
        </a:defRPr>
      </a:lvl5pPr>
      <a:lvl6pPr marL="8327134" indent="-884401" algn="l" defTabSz="3535006" rtl="0" fontAlgn="base">
        <a:spcBef>
          <a:spcPct val="20000"/>
        </a:spcBef>
        <a:spcAft>
          <a:spcPct val="0"/>
        </a:spcAft>
        <a:buChar char="»"/>
        <a:defRPr sz="7772">
          <a:solidFill>
            <a:schemeClr val="tx1"/>
          </a:solidFill>
          <a:latin typeface="+mn-lt"/>
        </a:defRPr>
      </a:lvl6pPr>
      <a:lvl7pPr marL="8701154" indent="-884401" algn="l" defTabSz="3535006" rtl="0" fontAlgn="base">
        <a:spcBef>
          <a:spcPct val="20000"/>
        </a:spcBef>
        <a:spcAft>
          <a:spcPct val="0"/>
        </a:spcAft>
        <a:buChar char="»"/>
        <a:defRPr sz="7772">
          <a:solidFill>
            <a:schemeClr val="tx1"/>
          </a:solidFill>
          <a:latin typeface="+mn-lt"/>
        </a:defRPr>
      </a:lvl7pPr>
      <a:lvl8pPr marL="9075173" indent="-884401" algn="l" defTabSz="3535006" rtl="0" fontAlgn="base">
        <a:spcBef>
          <a:spcPct val="20000"/>
        </a:spcBef>
        <a:spcAft>
          <a:spcPct val="0"/>
        </a:spcAft>
        <a:buChar char="»"/>
        <a:defRPr sz="7772">
          <a:solidFill>
            <a:schemeClr val="tx1"/>
          </a:solidFill>
          <a:latin typeface="+mn-lt"/>
        </a:defRPr>
      </a:lvl8pPr>
      <a:lvl9pPr marL="9449193" indent="-884401" algn="l" defTabSz="3535006" rtl="0" fontAlgn="base">
        <a:spcBef>
          <a:spcPct val="20000"/>
        </a:spcBef>
        <a:spcAft>
          <a:spcPct val="0"/>
        </a:spcAft>
        <a:buChar char="»"/>
        <a:defRPr sz="7772">
          <a:solidFill>
            <a:schemeClr val="tx1"/>
          </a:solidFill>
          <a:latin typeface="+mn-lt"/>
        </a:defRPr>
      </a:lvl9pPr>
    </p:bodyStyle>
    <p:otherStyle>
      <a:defPPr>
        <a:defRPr lang="pt-BR"/>
      </a:defPPr>
      <a:lvl1pPr marL="0" algn="l" defTabSz="748040" rtl="0" eaLnBrk="1" latinLnBrk="0" hangingPunct="1">
        <a:defRPr sz="1473" kern="1200">
          <a:solidFill>
            <a:schemeClr val="tx1"/>
          </a:solidFill>
          <a:latin typeface="+mn-lt"/>
          <a:ea typeface="+mn-ea"/>
          <a:cs typeface="+mn-cs"/>
        </a:defRPr>
      </a:lvl1pPr>
      <a:lvl2pPr marL="374019" algn="l" defTabSz="748040" rtl="0" eaLnBrk="1" latinLnBrk="0" hangingPunct="1">
        <a:defRPr sz="1473" kern="1200">
          <a:solidFill>
            <a:schemeClr val="tx1"/>
          </a:solidFill>
          <a:latin typeface="+mn-lt"/>
          <a:ea typeface="+mn-ea"/>
          <a:cs typeface="+mn-cs"/>
        </a:defRPr>
      </a:lvl2pPr>
      <a:lvl3pPr marL="748040" algn="l" defTabSz="748040" rtl="0" eaLnBrk="1" latinLnBrk="0" hangingPunct="1">
        <a:defRPr sz="1473" kern="1200">
          <a:solidFill>
            <a:schemeClr val="tx1"/>
          </a:solidFill>
          <a:latin typeface="+mn-lt"/>
          <a:ea typeface="+mn-ea"/>
          <a:cs typeface="+mn-cs"/>
        </a:defRPr>
      </a:lvl3pPr>
      <a:lvl4pPr marL="1122059" algn="l" defTabSz="748040" rtl="0" eaLnBrk="1" latinLnBrk="0" hangingPunct="1">
        <a:defRPr sz="1473" kern="1200">
          <a:solidFill>
            <a:schemeClr val="tx1"/>
          </a:solidFill>
          <a:latin typeface="+mn-lt"/>
          <a:ea typeface="+mn-ea"/>
          <a:cs typeface="+mn-cs"/>
        </a:defRPr>
      </a:lvl4pPr>
      <a:lvl5pPr marL="1496079" algn="l" defTabSz="748040" rtl="0" eaLnBrk="1" latinLnBrk="0" hangingPunct="1">
        <a:defRPr sz="1473" kern="1200">
          <a:solidFill>
            <a:schemeClr val="tx1"/>
          </a:solidFill>
          <a:latin typeface="+mn-lt"/>
          <a:ea typeface="+mn-ea"/>
          <a:cs typeface="+mn-cs"/>
        </a:defRPr>
      </a:lvl5pPr>
      <a:lvl6pPr marL="1870098" algn="l" defTabSz="748040" rtl="0" eaLnBrk="1" latinLnBrk="0" hangingPunct="1">
        <a:defRPr sz="1473" kern="1200">
          <a:solidFill>
            <a:schemeClr val="tx1"/>
          </a:solidFill>
          <a:latin typeface="+mn-lt"/>
          <a:ea typeface="+mn-ea"/>
          <a:cs typeface="+mn-cs"/>
        </a:defRPr>
      </a:lvl6pPr>
      <a:lvl7pPr marL="2244119" algn="l" defTabSz="748040" rtl="0" eaLnBrk="1" latinLnBrk="0" hangingPunct="1">
        <a:defRPr sz="1473" kern="1200">
          <a:solidFill>
            <a:schemeClr val="tx1"/>
          </a:solidFill>
          <a:latin typeface="+mn-lt"/>
          <a:ea typeface="+mn-ea"/>
          <a:cs typeface="+mn-cs"/>
        </a:defRPr>
      </a:lvl7pPr>
      <a:lvl8pPr marL="2618138" algn="l" defTabSz="748040" rtl="0" eaLnBrk="1" latinLnBrk="0" hangingPunct="1">
        <a:defRPr sz="1473" kern="1200">
          <a:solidFill>
            <a:schemeClr val="tx1"/>
          </a:solidFill>
          <a:latin typeface="+mn-lt"/>
          <a:ea typeface="+mn-ea"/>
          <a:cs typeface="+mn-cs"/>
        </a:defRPr>
      </a:lvl8pPr>
      <a:lvl9pPr marL="2992158" algn="l" defTabSz="748040" rtl="0" eaLnBrk="1" latinLnBrk="0" hangingPunct="1">
        <a:defRPr sz="14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ayllavalcacer@gmail.com" TargetMode="External"/><Relationship Id="rId2" Type="http://schemas.openxmlformats.org/officeDocument/2006/relationships/hyperlink" Target="mailto:joaocarlos.fdes@hotmail.com"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id="{922EC7E4-ECD6-9CCE-8CC3-5C2628606E25}"/>
              </a:ext>
            </a:extLst>
          </p:cNvPr>
          <p:cNvSpPr>
            <a:spLocks noChangeArrowheads="1"/>
          </p:cNvSpPr>
          <p:nvPr/>
        </p:nvSpPr>
        <p:spPr bwMode="auto">
          <a:xfrm>
            <a:off x="3269150" y="3552854"/>
            <a:ext cx="22224429" cy="1485625"/>
          </a:xfrm>
          <a:prstGeom prst="rect">
            <a:avLst/>
          </a:prstGeom>
          <a:noFill/>
          <a:ln w="9525">
            <a:noFill/>
            <a:miter lim="800000"/>
            <a:headEnd/>
            <a:tailEnd/>
          </a:ln>
        </p:spPr>
        <p:txBody>
          <a:bodyPr wrap="square" lIns="174962" tIns="87484" rIns="174962" bIns="87484" anchor="ctr">
            <a:spAutoFit/>
          </a:bodyPr>
          <a:lstStyle/>
          <a:p>
            <a:pPr algn="ctr" defTabSz="1107774"/>
            <a:r>
              <a:rPr lang="pt-BR" sz="4253" b="1" dirty="0"/>
              <a:t>NÚCLEO CIENTÍFICO DE ADMINISTRAÇÃO (NUCAD): MAPEANDO O DNA CIENTÍFICO DO CURSO DE ADMINISTRAÇÃO DA FACEP</a:t>
            </a:r>
            <a:endParaRPr lang="en-GB" sz="4253" b="1" dirty="0">
              <a:solidFill>
                <a:srgbClr val="FF0000"/>
              </a:solidFill>
            </a:endParaRPr>
          </a:p>
        </p:txBody>
      </p:sp>
      <p:sp>
        <p:nvSpPr>
          <p:cNvPr id="4" name="Rectangle 36">
            <a:extLst>
              <a:ext uri="{FF2B5EF4-FFF2-40B4-BE49-F238E27FC236}">
                <a16:creationId xmlns:a16="http://schemas.microsoft.com/office/drawing/2014/main" id="{FAE5565D-DD22-3770-66AD-BD3F3D05CD2F}"/>
              </a:ext>
            </a:extLst>
          </p:cNvPr>
          <p:cNvSpPr>
            <a:spLocks noChangeArrowheads="1"/>
          </p:cNvSpPr>
          <p:nvPr/>
        </p:nvSpPr>
        <p:spPr bwMode="auto">
          <a:xfrm>
            <a:off x="24656" y="6047597"/>
            <a:ext cx="28751117" cy="558166"/>
          </a:xfrm>
          <a:prstGeom prst="rect">
            <a:avLst/>
          </a:prstGeom>
          <a:noFill/>
          <a:ln w="9525">
            <a:noFill/>
            <a:miter lim="800000"/>
            <a:headEnd/>
            <a:tailEnd/>
          </a:ln>
        </p:spPr>
        <p:txBody>
          <a:bodyPr wrap="square" anchor="ctr">
            <a:spAutoFit/>
          </a:bodyPr>
          <a:lstStyle/>
          <a:p>
            <a:pPr algn="ctr"/>
            <a:r>
              <a:rPr lang="pt-BR" sz="3027" b="1" dirty="0"/>
              <a:t>Maria Clara Pessoa Maia</a:t>
            </a:r>
            <a:r>
              <a:rPr lang="pt-BR" sz="3027" baseline="30000" dirty="0"/>
              <a:t>(2)</a:t>
            </a:r>
            <a:r>
              <a:rPr lang="pt-BR" sz="3027" b="1" dirty="0"/>
              <a:t>; João Carlos Silva Fernandes</a:t>
            </a:r>
            <a:r>
              <a:rPr lang="pt-BR" sz="3027" baseline="30000" dirty="0"/>
              <a:t>(3)</a:t>
            </a:r>
            <a:r>
              <a:rPr lang="pt-BR" sz="3027" b="1" dirty="0"/>
              <a:t>; Nayla Alexandre da Silva Duarte </a:t>
            </a:r>
            <a:r>
              <a:rPr lang="pt-BR" sz="3027" b="1" dirty="0" err="1"/>
              <a:t>valcacer</a:t>
            </a:r>
            <a:r>
              <a:rPr lang="pt-BR" sz="3027" baseline="30000" dirty="0"/>
              <a:t>(4)</a:t>
            </a:r>
            <a:r>
              <a:rPr lang="pt-BR" sz="3027" b="1" dirty="0"/>
              <a:t>; José Shirley Pessoa do Nascimento</a:t>
            </a:r>
            <a:r>
              <a:rPr lang="pt-BR" sz="3027" baseline="30000" dirty="0"/>
              <a:t>(5)</a:t>
            </a:r>
            <a:r>
              <a:rPr lang="pt-BR" sz="3027" b="1" dirty="0"/>
              <a:t>.</a:t>
            </a:r>
            <a:endParaRPr lang="pt-BR" sz="3027" b="1" baseline="30000" dirty="0"/>
          </a:p>
        </p:txBody>
      </p:sp>
      <p:sp>
        <p:nvSpPr>
          <p:cNvPr id="5" name="Rectangle 37">
            <a:hlinkClick r:id="" action="ppaction://noaction"/>
            <a:extLst>
              <a:ext uri="{FF2B5EF4-FFF2-40B4-BE49-F238E27FC236}">
                <a16:creationId xmlns:a16="http://schemas.microsoft.com/office/drawing/2014/main" id="{8D29E7D4-3AAA-E9F3-C8E2-673C710D91AA}"/>
              </a:ext>
            </a:extLst>
          </p:cNvPr>
          <p:cNvSpPr>
            <a:spLocks noChangeArrowheads="1"/>
          </p:cNvSpPr>
          <p:nvPr/>
        </p:nvSpPr>
        <p:spPr bwMode="auto">
          <a:xfrm>
            <a:off x="3290954" y="7510823"/>
            <a:ext cx="22915311" cy="1883208"/>
          </a:xfrm>
          <a:prstGeom prst="rect">
            <a:avLst/>
          </a:prstGeom>
          <a:noFill/>
          <a:ln w="9525">
            <a:noFill/>
            <a:miter lim="800000"/>
            <a:headEnd/>
            <a:tailEnd/>
          </a:ln>
        </p:spPr>
        <p:txBody>
          <a:bodyPr wrap="square" anchor="ctr">
            <a:spAutoFit/>
          </a:bodyPr>
          <a:lstStyle/>
          <a:p>
            <a:pPr algn="ctr"/>
            <a:r>
              <a:rPr lang="pt-BR" sz="3491" baseline="30000" dirty="0"/>
              <a:t>(1) Trabalho desenvolvido no Programa de Iniciação Científica (PIC) da Faculdade Evolução Alto Oeste Potiguar; </a:t>
            </a:r>
          </a:p>
          <a:p>
            <a:pPr algn="ctr"/>
            <a:r>
              <a:rPr lang="pt-BR" sz="3491" baseline="30000" dirty="0"/>
              <a:t>(2) Discente da Faculdade Evolução do Alto Oeste Potiguar. E-mail: clarapess2@gmail.com;</a:t>
            </a:r>
          </a:p>
          <a:p>
            <a:pPr algn="ctr"/>
            <a:r>
              <a:rPr lang="pt-BR" sz="3491" baseline="30000" dirty="0"/>
              <a:t>(3) Discente da Faculdade Evolução do Alto Oeste Potiguar. E-mail: </a:t>
            </a:r>
            <a:r>
              <a:rPr lang="pt-BR" sz="3491" baseline="30000" dirty="0">
                <a:hlinkClick r:id="rId2"/>
              </a:rPr>
              <a:t>joaocarlos.fdes@hotmail.com</a:t>
            </a:r>
            <a:r>
              <a:rPr lang="pt-BR" sz="3491" baseline="30000" dirty="0"/>
              <a:t>;</a:t>
            </a:r>
          </a:p>
          <a:p>
            <a:pPr algn="ctr"/>
            <a:r>
              <a:rPr lang="pt-BR" sz="3491" baseline="30000" dirty="0"/>
              <a:t>(4) Discente da Faculdade Evolução do Alto Oeste Potiguar. E-mail: </a:t>
            </a:r>
            <a:r>
              <a:rPr lang="pt-BR" sz="3491" baseline="30000" dirty="0">
                <a:hlinkClick r:id="rId3"/>
              </a:rPr>
              <a:t>Nayllavalcacer@gmail.com</a:t>
            </a:r>
            <a:r>
              <a:rPr lang="pt-BR" sz="3491" baseline="30000" dirty="0"/>
              <a:t>;</a:t>
            </a:r>
          </a:p>
          <a:p>
            <a:pPr algn="ctr"/>
            <a:r>
              <a:rPr lang="pt-BR" sz="3491" baseline="30000" dirty="0"/>
              <a:t>(5) Docente; Mestre; Faculdade Evolução do Alto Oeste Potiguar; Pau dos </a:t>
            </a:r>
            <a:r>
              <a:rPr lang="pt-BR" sz="3491" baseline="30000" dirty="0" err="1"/>
              <a:t>Ferros,RN</a:t>
            </a:r>
            <a:r>
              <a:rPr lang="pt-BR" sz="3491" baseline="30000" dirty="0"/>
              <a:t>. E-mail: prof.joseshirley@gmail.com.</a:t>
            </a:r>
          </a:p>
        </p:txBody>
      </p:sp>
      <p:sp>
        <p:nvSpPr>
          <p:cNvPr id="6" name="Text Box 50">
            <a:extLst>
              <a:ext uri="{FF2B5EF4-FFF2-40B4-BE49-F238E27FC236}">
                <a16:creationId xmlns:a16="http://schemas.microsoft.com/office/drawing/2014/main" id="{7021C9A3-DF2C-B7B9-29B9-7CB2E5831705}"/>
              </a:ext>
            </a:extLst>
          </p:cNvPr>
          <p:cNvSpPr txBox="1">
            <a:spLocks noChangeArrowheads="1"/>
          </p:cNvSpPr>
          <p:nvPr/>
        </p:nvSpPr>
        <p:spPr bwMode="auto">
          <a:xfrm>
            <a:off x="8615705" y="9939333"/>
            <a:ext cx="11569013" cy="931794"/>
          </a:xfrm>
          <a:prstGeom prst="rect">
            <a:avLst/>
          </a:prstGeom>
          <a:solidFill>
            <a:srgbClr val="700000"/>
          </a:solidFill>
          <a:ln>
            <a:solidFill>
              <a:srgbClr val="00B0F0"/>
            </a:solidFill>
          </a:ln>
          <a:scene3d>
            <a:camera prst="orthographicFront">
              <a:rot lat="0" lon="0" rev="0"/>
            </a:camera>
            <a:lightRig rig="threePt" dir="t">
              <a:rot lat="0" lon="0" rev="1200000"/>
            </a:lightRig>
          </a:scene3d>
        </p:spPr>
        <p:style>
          <a:lnRef idx="0">
            <a:schemeClr val="accent1"/>
          </a:lnRef>
          <a:fillRef idx="3">
            <a:schemeClr val="accent1"/>
          </a:fillRef>
          <a:effectRef idx="3">
            <a:schemeClr val="accent1"/>
          </a:effectRef>
          <a:fontRef idx="minor">
            <a:schemeClr val="lt1"/>
          </a:fontRef>
        </p:style>
        <p:txBody>
          <a:bodyPr wrap="square">
            <a:spAutoFit/>
          </a:bodyPr>
          <a:lstStyle>
            <a:lvl1pPr defTabSz="4321175" eaLnBrk="0" hangingPunct="0">
              <a:defRPr sz="8500">
                <a:solidFill>
                  <a:schemeClr val="tx1"/>
                </a:solidFill>
                <a:latin typeface="Arial" charset="0"/>
              </a:defRPr>
            </a:lvl1pPr>
            <a:lvl2pPr marL="742950" indent="-285750" defTabSz="4321175" eaLnBrk="0" hangingPunct="0">
              <a:defRPr sz="8500">
                <a:solidFill>
                  <a:schemeClr val="tx1"/>
                </a:solidFill>
                <a:latin typeface="Arial" charset="0"/>
              </a:defRPr>
            </a:lvl2pPr>
            <a:lvl3pPr marL="1143000" indent="-228600" defTabSz="4321175" eaLnBrk="0" hangingPunct="0">
              <a:defRPr sz="8500">
                <a:solidFill>
                  <a:schemeClr val="tx1"/>
                </a:solidFill>
                <a:latin typeface="Arial" charset="0"/>
              </a:defRPr>
            </a:lvl3pPr>
            <a:lvl4pPr marL="1600200" indent="-228600" defTabSz="4321175" eaLnBrk="0" hangingPunct="0">
              <a:defRPr sz="8500">
                <a:solidFill>
                  <a:schemeClr val="tx1"/>
                </a:solidFill>
                <a:latin typeface="Arial" charset="0"/>
              </a:defRPr>
            </a:lvl4pPr>
            <a:lvl5pPr marL="2057400" indent="-228600" defTabSz="4321175" eaLnBrk="0" hangingPunct="0">
              <a:defRPr sz="8500">
                <a:solidFill>
                  <a:schemeClr val="tx1"/>
                </a:solidFill>
                <a:latin typeface="Arial" charset="0"/>
              </a:defRPr>
            </a:lvl5pPr>
            <a:lvl6pPr marL="2514600" indent="-228600" defTabSz="4321175" eaLnBrk="0" fontAlgn="base" hangingPunct="0">
              <a:spcBef>
                <a:spcPct val="0"/>
              </a:spcBef>
              <a:spcAft>
                <a:spcPct val="0"/>
              </a:spcAft>
              <a:defRPr sz="8500">
                <a:solidFill>
                  <a:schemeClr val="tx1"/>
                </a:solidFill>
                <a:latin typeface="Arial" charset="0"/>
              </a:defRPr>
            </a:lvl6pPr>
            <a:lvl7pPr marL="2971800" indent="-228600" defTabSz="4321175" eaLnBrk="0" fontAlgn="base" hangingPunct="0">
              <a:spcBef>
                <a:spcPct val="0"/>
              </a:spcBef>
              <a:spcAft>
                <a:spcPct val="0"/>
              </a:spcAft>
              <a:defRPr sz="8500">
                <a:solidFill>
                  <a:schemeClr val="tx1"/>
                </a:solidFill>
                <a:latin typeface="Arial" charset="0"/>
              </a:defRPr>
            </a:lvl7pPr>
            <a:lvl8pPr marL="3429000" indent="-228600" defTabSz="4321175" eaLnBrk="0" fontAlgn="base" hangingPunct="0">
              <a:spcBef>
                <a:spcPct val="0"/>
              </a:spcBef>
              <a:spcAft>
                <a:spcPct val="0"/>
              </a:spcAft>
              <a:defRPr sz="8500">
                <a:solidFill>
                  <a:schemeClr val="tx1"/>
                </a:solidFill>
                <a:latin typeface="Arial" charset="0"/>
              </a:defRPr>
            </a:lvl8pPr>
            <a:lvl9pPr marL="3886200" indent="-228600" defTabSz="4321175" eaLnBrk="0" fontAlgn="base" hangingPunct="0">
              <a:spcBef>
                <a:spcPct val="0"/>
              </a:spcBef>
              <a:spcAft>
                <a:spcPct val="0"/>
              </a:spcAft>
              <a:defRPr sz="8500">
                <a:solidFill>
                  <a:schemeClr val="tx1"/>
                </a:solidFill>
                <a:latin typeface="Arial" charset="0"/>
              </a:defRPr>
            </a:lvl9pPr>
          </a:lstStyle>
          <a:p>
            <a:pPr algn="ctr" eaLnBrk="1" hangingPunct="1">
              <a:defRPr/>
            </a:pPr>
            <a:r>
              <a:rPr lang="pt-BR" sz="5455" b="1" dirty="0">
                <a:solidFill>
                  <a:schemeClr val="bg1"/>
                </a:solidFill>
                <a:cs typeface="Times New Roman" pitchFamily="18" charset="0"/>
              </a:rPr>
              <a:t>RESUMO</a:t>
            </a:r>
          </a:p>
        </p:txBody>
      </p:sp>
      <p:sp>
        <p:nvSpPr>
          <p:cNvPr id="7" name="CaixaDeTexto 6">
            <a:extLst>
              <a:ext uri="{FF2B5EF4-FFF2-40B4-BE49-F238E27FC236}">
                <a16:creationId xmlns:a16="http://schemas.microsoft.com/office/drawing/2014/main" id="{D173F841-DD28-6054-F454-5A44E4B0A2C0}"/>
              </a:ext>
            </a:extLst>
          </p:cNvPr>
          <p:cNvSpPr txBox="1"/>
          <p:nvPr/>
        </p:nvSpPr>
        <p:spPr>
          <a:xfrm>
            <a:off x="1438771" y="11375183"/>
            <a:ext cx="25994889" cy="29981734"/>
          </a:xfrm>
          <a:prstGeom prst="rect">
            <a:avLst/>
          </a:prstGeom>
          <a:noFill/>
        </p:spPr>
        <p:txBody>
          <a:bodyPr wrap="square" rtlCol="0">
            <a:spAutoFit/>
          </a:bodyPr>
          <a:lstStyle/>
          <a:p>
            <a:pPr algn="just">
              <a:lnSpc>
                <a:spcPct val="115000"/>
              </a:lnSpc>
            </a:pPr>
            <a:r>
              <a:rPr lang="pt-BR" sz="3600" dirty="0">
                <a:latin typeface="+mn-lt"/>
                <a:ea typeface="Calibri" panose="020F0502020204030204" pitchFamily="34" charset="0"/>
                <a:cs typeface="Times New Roman" panose="02020603050405020304" pitchFamily="18" charset="0"/>
              </a:rPr>
              <a:t>A produção científica, como os Trabalhos de Conclusão de Curso (</a:t>
            </a:r>
            <a:r>
              <a:rPr lang="pt-BR" sz="3600" dirty="0" err="1">
                <a:latin typeface="+mn-lt"/>
                <a:ea typeface="Calibri" panose="020F0502020204030204" pitchFamily="34" charset="0"/>
                <a:cs typeface="Times New Roman" panose="02020603050405020304" pitchFamily="18" charset="0"/>
              </a:rPr>
              <a:t>TCCs</a:t>
            </a:r>
            <a:r>
              <a:rPr lang="pt-BR" sz="3600" dirty="0">
                <a:latin typeface="+mn-lt"/>
                <a:ea typeface="Calibri" panose="020F0502020204030204" pitchFamily="34" charset="0"/>
                <a:cs typeface="Times New Roman" panose="02020603050405020304" pitchFamily="18" charset="0"/>
              </a:rPr>
              <a:t>), é essencial para a memória e identidade acadêmica de uma instituição. </a:t>
            </a:r>
            <a:r>
              <a:rPr lang="pt-BR" sz="3600" b="1" dirty="0">
                <a:latin typeface="+mn-lt"/>
                <a:ea typeface="Calibri" panose="020F0502020204030204" pitchFamily="34" charset="0"/>
                <a:cs typeface="Times New Roman" panose="02020603050405020304" pitchFamily="18" charset="0"/>
              </a:rPr>
              <a:t>Introdução/problematização: </a:t>
            </a:r>
            <a:r>
              <a:rPr lang="pt-BR" sz="3600" dirty="0">
                <a:latin typeface="+mn-lt"/>
                <a:ea typeface="Calibri" panose="020F0502020204030204" pitchFamily="34" charset="0"/>
                <a:cs typeface="Times New Roman" panose="02020603050405020304" pitchFamily="18" charset="0"/>
              </a:rPr>
              <a:t>Na Faculdade Evolução Alto Oeste Potiguar (FACEP), o acervo de </a:t>
            </a:r>
            <a:r>
              <a:rPr lang="pt-BR" sz="3600" dirty="0" err="1">
                <a:latin typeface="+mn-lt"/>
                <a:ea typeface="Calibri" panose="020F0502020204030204" pitchFamily="34" charset="0"/>
                <a:cs typeface="Times New Roman" panose="02020603050405020304" pitchFamily="18" charset="0"/>
              </a:rPr>
              <a:t>TCCs</a:t>
            </a:r>
            <a:r>
              <a:rPr lang="pt-BR" sz="3600" dirty="0">
                <a:latin typeface="+mn-lt"/>
                <a:ea typeface="Calibri" panose="020F0502020204030204" pitchFamily="34" charset="0"/>
                <a:cs typeface="Times New Roman" panose="02020603050405020304" pitchFamily="18" charset="0"/>
              </a:rPr>
              <a:t>, do curso de Administração está disponível na biblioteca desde 2013, contudo, observou-se a necessidade de uma estruturação bibliométrica de dados, haja vista a dificuldade de uma análise sistemática do perfil do curso, b</a:t>
            </a:r>
            <a:r>
              <a:rPr lang="pt-BR" sz="3600" dirty="0">
                <a:ea typeface="Calibri" panose="020F0502020204030204" pitchFamily="34" charset="0"/>
                <a:cs typeface="Times New Roman" panose="02020603050405020304" pitchFamily="18" charset="0"/>
              </a:rPr>
              <a:t>uscando responder: Quais as principais características e tendências da produção científica do curso de Administração da </a:t>
            </a:r>
            <a:r>
              <a:rPr lang="pt-BR" sz="3600" dirty="0" err="1">
                <a:ea typeface="Calibri" panose="020F0502020204030204" pitchFamily="34" charset="0"/>
                <a:cs typeface="Times New Roman" panose="02020603050405020304" pitchFamily="18" charset="0"/>
              </a:rPr>
              <a:t>FACEP</a:t>
            </a:r>
            <a:r>
              <a:rPr lang="pt-BR" sz="3600" dirty="0">
                <a:ea typeface="Calibri" panose="020F0502020204030204" pitchFamily="34" charset="0"/>
                <a:cs typeface="Times New Roman" panose="02020603050405020304" pitchFamily="18" charset="0"/>
              </a:rPr>
              <a:t>?</a:t>
            </a:r>
            <a:r>
              <a:rPr lang="pt-BR" sz="3600" dirty="0">
                <a:latin typeface="+mn-lt"/>
                <a:ea typeface="Calibri" panose="020F0502020204030204" pitchFamily="34" charset="0"/>
                <a:cs typeface="Times New Roman" panose="02020603050405020304" pitchFamily="18" charset="0"/>
              </a:rPr>
              <a:t> </a:t>
            </a:r>
            <a:r>
              <a:rPr lang="pt-BR" sz="3600" b="1" dirty="0">
                <a:latin typeface="+mn-lt"/>
                <a:ea typeface="Calibri" panose="020F0502020204030204" pitchFamily="34" charset="0"/>
                <a:cs typeface="Times New Roman" panose="02020603050405020304" pitchFamily="18" charset="0"/>
              </a:rPr>
              <a:t>Objetivo(s): </a:t>
            </a:r>
            <a:r>
              <a:rPr lang="pt-BR" sz="3600" dirty="0">
                <a:ea typeface="Calibri" panose="020F0502020204030204" pitchFamily="34" charset="0"/>
                <a:cs typeface="Times New Roman" panose="02020603050405020304" pitchFamily="18" charset="0"/>
              </a:rPr>
              <a:t>Este trabalho tem como objetivo apresentar a criação e implementação do Núcleo Científico de Administração (</a:t>
            </a:r>
            <a:r>
              <a:rPr lang="pt-BR" sz="3600" dirty="0" err="1">
                <a:ea typeface="Calibri" panose="020F0502020204030204" pitchFamily="34" charset="0"/>
                <a:cs typeface="Times New Roman" panose="02020603050405020304" pitchFamily="18" charset="0"/>
              </a:rPr>
              <a:t>NUCAD</a:t>
            </a:r>
            <a:r>
              <a:rPr lang="pt-BR" sz="3600" dirty="0">
                <a:ea typeface="Calibri" panose="020F0502020204030204" pitchFamily="34" charset="0"/>
                <a:cs typeface="Times New Roman" panose="02020603050405020304" pitchFamily="18" charset="0"/>
              </a:rPr>
              <a:t>) na </a:t>
            </a:r>
            <a:r>
              <a:rPr lang="pt-BR" sz="3600" dirty="0" err="1">
                <a:ea typeface="Calibri" panose="020F0502020204030204" pitchFamily="34" charset="0"/>
                <a:cs typeface="Times New Roman" panose="02020603050405020304" pitchFamily="18" charset="0"/>
              </a:rPr>
              <a:t>FACEP</a:t>
            </a:r>
            <a:r>
              <a:rPr lang="pt-BR" sz="3600" dirty="0">
                <a:latin typeface="+mn-lt"/>
                <a:ea typeface="Calibri" panose="020F0502020204030204" pitchFamily="34" charset="0"/>
                <a:cs typeface="Times New Roman" panose="02020603050405020304" pitchFamily="18" charset="0"/>
              </a:rPr>
              <a:t>, responsável organizar, registrar e analisar toda a produção científica do curso de Administração da FACEP, desde 2013, transformando os </a:t>
            </a:r>
            <a:r>
              <a:rPr lang="pt-BR" sz="3600" dirty="0" err="1">
                <a:latin typeface="+mn-lt"/>
                <a:ea typeface="Calibri" panose="020F0502020204030204" pitchFamily="34" charset="0"/>
                <a:cs typeface="Times New Roman" panose="02020603050405020304" pitchFamily="18" charset="0"/>
              </a:rPr>
              <a:t>TCCs</a:t>
            </a:r>
            <a:r>
              <a:rPr lang="pt-BR" sz="3600" dirty="0">
                <a:latin typeface="+mn-lt"/>
                <a:ea typeface="Calibri" panose="020F0502020204030204" pitchFamily="34" charset="0"/>
                <a:cs typeface="Times New Roman" panose="02020603050405020304" pitchFamily="18" charset="0"/>
              </a:rPr>
              <a:t> em uma base virtual de dados estruturada. Com isso, busca-se entender melhor o perfil acadêmico do curso e fazer análises bibliométricas que mostrem suas tendências e contribuições. </a:t>
            </a:r>
            <a:r>
              <a:rPr lang="pt-BR" sz="3600" b="1" dirty="0">
                <a:latin typeface="+mn-lt"/>
                <a:ea typeface="Calibri" panose="020F0502020204030204" pitchFamily="34" charset="0"/>
                <a:cs typeface="Times New Roman" panose="02020603050405020304" pitchFamily="18" charset="0"/>
              </a:rPr>
              <a:t>Método: </a:t>
            </a:r>
            <a:r>
              <a:rPr lang="pt-BR" sz="3600" dirty="0">
                <a:latin typeface="+mn-lt"/>
                <a:ea typeface="Calibri" panose="020F0502020204030204" pitchFamily="34" charset="0"/>
                <a:cs typeface="Times New Roman" panose="02020603050405020304" pitchFamily="18" charset="0"/>
              </a:rPr>
              <a:t>este trabalho usa uma abordagem quantitativa dividida em quatro etapas: encontrar e digitalizar todo o acervo físico (</a:t>
            </a:r>
            <a:r>
              <a:rPr lang="pt-BR" sz="3600" dirty="0" err="1">
                <a:latin typeface="+mn-lt"/>
                <a:ea typeface="Calibri" panose="020F0502020204030204" pitchFamily="34" charset="0"/>
                <a:cs typeface="Times New Roman" panose="02020603050405020304" pitchFamily="18" charset="0"/>
              </a:rPr>
              <a:t>TCCs</a:t>
            </a:r>
            <a:r>
              <a:rPr lang="pt-BR" sz="3600" dirty="0">
                <a:latin typeface="+mn-lt"/>
                <a:ea typeface="Calibri" panose="020F0502020204030204" pitchFamily="34" charset="0"/>
                <a:cs typeface="Times New Roman" panose="02020603050405020304" pitchFamily="18" charset="0"/>
              </a:rPr>
              <a:t>, monografias e relatórios) desde 2013, preencher informações detalhadas e padronizar os dados, classificar os temas dos trabalhos e identificar as metodologias mais usadas, aproveitando a importância da bibliometria na organização da informação, criar um acervo digital de informações essenciais dos </a:t>
            </a:r>
            <a:r>
              <a:rPr lang="pt-BR" sz="3600" dirty="0" err="1">
                <a:latin typeface="+mn-lt"/>
                <a:ea typeface="Calibri" panose="020F0502020204030204" pitchFamily="34" charset="0"/>
                <a:cs typeface="Times New Roman" panose="02020603050405020304" pitchFamily="18" charset="0"/>
              </a:rPr>
              <a:t>TCCs</a:t>
            </a:r>
            <a:r>
              <a:rPr lang="pt-BR" sz="3600" dirty="0">
                <a:latin typeface="+mn-lt"/>
                <a:ea typeface="Calibri" panose="020F0502020204030204" pitchFamily="34" charset="0"/>
                <a:cs typeface="Times New Roman" panose="02020603050405020304" pitchFamily="18" charset="0"/>
              </a:rPr>
              <a:t> e compartilhar os resultados em artigos e eventos. A sequência dessas etapas é visualizada em um fluxograma detalhado do processo. </a:t>
            </a:r>
            <a:r>
              <a:rPr lang="pt-BR" sz="3600" b="1" dirty="0">
                <a:latin typeface="+mn-lt"/>
                <a:ea typeface="Calibri" panose="020F0502020204030204" pitchFamily="34" charset="0"/>
                <a:cs typeface="Times New Roman" panose="02020603050405020304" pitchFamily="18" charset="0"/>
              </a:rPr>
              <a:t>Resultados:</a:t>
            </a:r>
            <a:r>
              <a:rPr lang="pt-BR" sz="3600" dirty="0">
                <a:latin typeface="+mn-lt"/>
                <a:ea typeface="Calibri" panose="020F0502020204030204" pitchFamily="34" charset="0"/>
                <a:cs typeface="Times New Roman" panose="02020603050405020304" pitchFamily="18" charset="0"/>
              </a:rPr>
              <a:t> Os resultados preliminares do </a:t>
            </a:r>
            <a:r>
              <a:rPr lang="pt-BR" sz="3600" dirty="0" err="1">
                <a:latin typeface="+mn-lt"/>
                <a:ea typeface="Calibri" panose="020F0502020204030204" pitchFamily="34" charset="0"/>
                <a:cs typeface="Times New Roman" panose="02020603050405020304" pitchFamily="18" charset="0"/>
              </a:rPr>
              <a:t>NUCAD</a:t>
            </a:r>
            <a:r>
              <a:rPr lang="pt-BR" sz="3600" dirty="0">
                <a:latin typeface="+mn-lt"/>
                <a:ea typeface="Calibri" panose="020F0502020204030204" pitchFamily="34" charset="0"/>
                <a:cs typeface="Times New Roman" panose="02020603050405020304" pitchFamily="18" charset="0"/>
              </a:rPr>
              <a:t> são observados a partir do comprimento do seu fluxo de trabalho, a princípio, organizando e ordenando o acervo físico existente na biblioteca institucional, em seguida a definição de padrões para preenchimento e nomeação de informações de arquivos avançando na criação da base de dados digital (ver figura 1). Essa organização inicial já permite identificar as principais áreas de pesquisa de algumas turmas egressas ao longo dos anos, como a de 2013 através da nuvem de palavras (ver figura 02). </a:t>
            </a:r>
            <a:r>
              <a:rPr lang="pt-BR" sz="3600" b="1" dirty="0">
                <a:latin typeface="+mn-lt"/>
                <a:ea typeface="Calibri" panose="020F0502020204030204" pitchFamily="34" charset="0"/>
                <a:cs typeface="Times New Roman" panose="02020603050405020304" pitchFamily="18" charset="0"/>
              </a:rPr>
              <a:t>Conclusões:</a:t>
            </a:r>
            <a:r>
              <a:rPr lang="pt-BR" sz="3600" dirty="0">
                <a:latin typeface="+mn-lt"/>
                <a:ea typeface="Calibri" panose="020F0502020204030204" pitchFamily="34" charset="0"/>
                <a:cs typeface="Times New Roman" panose="02020603050405020304" pitchFamily="18" charset="0"/>
              </a:rPr>
              <a:t> A criação do NUCAD é mais do que apenas organizar documentos; é uma estratégia vital para guardar e valorizar a história científica da FACEP. Com esses dados organizados, é possível fazer avaliações futuras sobre a identidade e o impacto do curso, além de incentivar novas pesquisas e fortalecer a produção acadêmica. Este projeto mostra como a boa gestão da informação é importante para o crescimento contínuo e a qualidade do ensino.</a:t>
            </a: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r>
              <a:rPr lang="pt-BR" sz="3600" b="1" dirty="0">
                <a:latin typeface="+mn-lt"/>
                <a:ea typeface="Calibri" panose="020F0502020204030204" pitchFamily="34" charset="0"/>
                <a:cs typeface="Times New Roman" panose="02020603050405020304" pitchFamily="18" charset="0"/>
              </a:rPr>
              <a:t>PALAVRAS-CHAVE: </a:t>
            </a:r>
            <a:r>
              <a:rPr lang="pt-BR" sz="3600" dirty="0">
                <a:latin typeface="+mn-lt"/>
                <a:ea typeface="Calibri" panose="020F0502020204030204" pitchFamily="34" charset="0"/>
                <a:cs typeface="Times New Roman" panose="02020603050405020304" pitchFamily="18" charset="0"/>
              </a:rPr>
              <a:t>Bibliometria; Memória Institucional; Produção Científica. </a:t>
            </a: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r>
              <a:rPr lang="pt-BR" sz="3600" b="1" dirty="0">
                <a:latin typeface="+mn-lt"/>
                <a:ea typeface="Calibri" panose="020F0502020204030204" pitchFamily="34" charset="0"/>
                <a:cs typeface="Times New Roman" panose="02020603050405020304" pitchFamily="18" charset="0"/>
              </a:rPr>
              <a:t>      		Figura 1 –</a:t>
            </a:r>
            <a:r>
              <a:rPr lang="pt-BR" sz="3600" dirty="0">
                <a:latin typeface="+mn-lt"/>
                <a:ea typeface="Calibri" panose="020F0502020204030204" pitchFamily="34" charset="0"/>
                <a:cs typeface="Times New Roman" panose="02020603050405020304" pitchFamily="18" charset="0"/>
              </a:rPr>
              <a:t> Base de dados virtual em planilha (Google). 		</a:t>
            </a:r>
            <a:r>
              <a:rPr lang="pt-BR" sz="3600" b="1" dirty="0">
                <a:latin typeface="+mn-lt"/>
                <a:ea typeface="Calibri" panose="020F0502020204030204" pitchFamily="34" charset="0"/>
                <a:cs typeface="Times New Roman" panose="02020603050405020304" pitchFamily="18" charset="0"/>
              </a:rPr>
              <a:t>Figura 2 – </a:t>
            </a:r>
            <a:r>
              <a:rPr lang="pt-BR" sz="3600" dirty="0">
                <a:latin typeface="+mn-lt"/>
                <a:ea typeface="Calibri" panose="020F0502020204030204" pitchFamily="34" charset="0"/>
                <a:cs typeface="Times New Roman" panose="02020603050405020304" pitchFamily="18" charset="0"/>
              </a:rPr>
              <a:t>Nuvem de palavras dos principais eixos 																				abordados dos </a:t>
            </a:r>
            <a:r>
              <a:rPr lang="pt-BR" sz="3600" dirty="0" err="1">
                <a:latin typeface="+mn-lt"/>
                <a:ea typeface="Calibri" panose="020F0502020204030204" pitchFamily="34" charset="0"/>
                <a:cs typeface="Times New Roman" panose="02020603050405020304" pitchFamily="18" charset="0"/>
              </a:rPr>
              <a:t>TCC’s</a:t>
            </a:r>
            <a:r>
              <a:rPr lang="pt-BR" sz="3600" dirty="0">
                <a:latin typeface="+mn-lt"/>
                <a:ea typeface="Calibri" panose="020F0502020204030204" pitchFamily="34" charset="0"/>
                <a:cs typeface="Times New Roman" panose="02020603050405020304" pitchFamily="18" charset="0"/>
              </a:rPr>
              <a:t> de 2013.</a:t>
            </a: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gn="just">
              <a:lnSpc>
                <a:spcPct val="115000"/>
              </a:lnSpc>
            </a:pPr>
            <a:endParaRPr lang="pt-BR" sz="3600" dirty="0">
              <a:latin typeface="+mn-lt"/>
              <a:ea typeface="Calibri" panose="020F0502020204030204" pitchFamily="34" charset="0"/>
              <a:cs typeface="Times New Roman" panose="02020603050405020304" pitchFamily="18" charset="0"/>
            </a:endParaRPr>
          </a:p>
          <a:p>
            <a:pPr>
              <a:lnSpc>
                <a:spcPct val="115000"/>
              </a:lnSpc>
            </a:pPr>
            <a:r>
              <a:rPr lang="pt-BR" sz="3600" b="1" kern="100" dirty="0">
                <a:latin typeface="+mn-lt"/>
                <a:ea typeface="Calibri" panose="020F0502020204030204" pitchFamily="34" charset="0"/>
                <a:cs typeface="Times New Roman" panose="02020603050405020304" pitchFamily="18" charset="0"/>
              </a:rPr>
              <a:t>  	                     </a:t>
            </a:r>
            <a:r>
              <a:rPr lang="pt-BR" sz="3600" kern="100" dirty="0">
                <a:latin typeface="+mn-lt"/>
                <a:ea typeface="Calibri" panose="020F0502020204030204" pitchFamily="34" charset="0"/>
                <a:cs typeface="Times New Roman" panose="02020603050405020304" pitchFamily="18" charset="0"/>
              </a:rPr>
              <a:t>Fonte</a:t>
            </a:r>
            <a:r>
              <a:rPr lang="pt-BR" sz="3600" b="1" kern="100" dirty="0">
                <a:latin typeface="+mn-lt"/>
                <a:ea typeface="Calibri" panose="020F0502020204030204" pitchFamily="34" charset="0"/>
                <a:cs typeface="Times New Roman" panose="02020603050405020304" pitchFamily="18" charset="0"/>
              </a:rPr>
              <a:t>: </a:t>
            </a:r>
            <a:r>
              <a:rPr lang="pt-BR" sz="3600" kern="100" dirty="0">
                <a:latin typeface="+mn-lt"/>
                <a:ea typeface="Calibri" panose="020F0502020204030204" pitchFamily="34" charset="0"/>
                <a:cs typeface="Times New Roman" panose="02020603050405020304" pitchFamily="18" charset="0"/>
              </a:rPr>
              <a:t>Elaborado pelos autores (2026).                                   </a:t>
            </a:r>
            <a:r>
              <a:rPr lang="pt-BR" sz="3600" kern="100" dirty="0">
                <a:ea typeface="Calibri" panose="020F0502020204030204" pitchFamily="34" charset="0"/>
                <a:cs typeface="Times New Roman" panose="02020603050405020304" pitchFamily="18" charset="0"/>
              </a:rPr>
              <a:t>Fonte</a:t>
            </a:r>
            <a:r>
              <a:rPr lang="pt-BR" sz="3600" b="1" kern="100" dirty="0">
                <a:ea typeface="Calibri" panose="020F0502020204030204" pitchFamily="34" charset="0"/>
                <a:cs typeface="Times New Roman" panose="02020603050405020304" pitchFamily="18" charset="0"/>
              </a:rPr>
              <a:t>: </a:t>
            </a:r>
            <a:r>
              <a:rPr lang="pt-BR" sz="3600" kern="100" dirty="0">
                <a:ea typeface="Calibri" panose="020F0502020204030204" pitchFamily="34" charset="0"/>
                <a:cs typeface="Times New Roman" panose="02020603050405020304" pitchFamily="18" charset="0"/>
              </a:rPr>
              <a:t>Elaborado pelos autores (2026).</a:t>
            </a:r>
            <a:endParaRPr lang="pt-BR" sz="3600" kern="100" dirty="0">
              <a:latin typeface="+mn-lt"/>
              <a:ea typeface="Calibri" panose="020F0502020204030204" pitchFamily="34" charset="0"/>
              <a:cs typeface="Times New Roman" panose="02020603050405020304" pitchFamily="18" charset="0"/>
            </a:endParaRPr>
          </a:p>
          <a:p>
            <a:pPr>
              <a:lnSpc>
                <a:spcPct val="115000"/>
              </a:lnSpc>
            </a:pPr>
            <a:endParaRPr lang="pt-BR" sz="3600" b="1" kern="100" dirty="0">
              <a:latin typeface="+mn-lt"/>
              <a:ea typeface="Calibri" panose="020F0502020204030204" pitchFamily="34" charset="0"/>
              <a:cs typeface="Times New Roman" panose="02020603050405020304" pitchFamily="18" charset="0"/>
            </a:endParaRPr>
          </a:p>
          <a:p>
            <a:pPr>
              <a:lnSpc>
                <a:spcPct val="115000"/>
              </a:lnSpc>
            </a:pPr>
            <a:r>
              <a:rPr lang="pt-BR" sz="3600" b="1" kern="100" dirty="0">
                <a:latin typeface="+mn-lt"/>
                <a:ea typeface="Calibri" panose="020F0502020204030204" pitchFamily="34" charset="0"/>
                <a:cs typeface="Times New Roman" panose="02020603050405020304" pitchFamily="18" charset="0"/>
              </a:rPr>
              <a:t>REFERÊNCIAS: </a:t>
            </a:r>
            <a:r>
              <a:rPr lang="pt-BR" sz="3600" kern="100" dirty="0">
                <a:latin typeface="+mn-lt"/>
                <a:ea typeface="Calibri" panose="020F0502020204030204" pitchFamily="34" charset="0"/>
                <a:cs typeface="Times New Roman" panose="02020603050405020304" pitchFamily="18" charset="0"/>
              </a:rPr>
              <a:t> </a:t>
            </a:r>
          </a:p>
          <a:p>
            <a:pPr>
              <a:lnSpc>
                <a:spcPct val="115000"/>
              </a:lnSpc>
            </a:pPr>
            <a:endParaRPr lang="pt-BR" sz="3600" kern="100" dirty="0">
              <a:latin typeface="+mn-lt"/>
              <a:ea typeface="Calibri" panose="020F0502020204030204" pitchFamily="34" charset="0"/>
              <a:cs typeface="Times New Roman" panose="02020603050405020304" pitchFamily="18" charset="0"/>
            </a:endParaRPr>
          </a:p>
          <a:p>
            <a:pPr>
              <a:lnSpc>
                <a:spcPct val="115000"/>
              </a:lnSpc>
            </a:pPr>
            <a:r>
              <a:rPr lang="pt-BR" sz="3600" kern="100" dirty="0">
                <a:latin typeface="+mn-lt"/>
                <a:ea typeface="Calibri" panose="020F0502020204030204" pitchFamily="34" charset="0"/>
                <a:cs typeface="Times New Roman" panose="02020603050405020304" pitchFamily="18" charset="0"/>
              </a:rPr>
              <a:t>BEZERRA, N. E. S. et al. Universidades Empreendedoras: uma análise bibliométrica acerca da produção científica. </a:t>
            </a:r>
            <a:r>
              <a:rPr lang="pt-BR" sz="3600" b="1" kern="100" dirty="0">
                <a:latin typeface="+mn-lt"/>
                <a:ea typeface="Calibri" panose="020F0502020204030204" pitchFamily="34" charset="0"/>
                <a:cs typeface="Times New Roman" panose="02020603050405020304" pitchFamily="18" charset="0"/>
              </a:rPr>
              <a:t>Revista de Administração e Inovação</a:t>
            </a:r>
            <a:r>
              <a:rPr lang="pt-BR" sz="3600" kern="100" dirty="0">
                <a:latin typeface="+mn-lt"/>
                <a:ea typeface="Calibri" panose="020F0502020204030204" pitchFamily="34" charset="0"/>
                <a:cs typeface="Times New Roman" panose="02020603050405020304" pitchFamily="18" charset="0"/>
              </a:rPr>
              <a:t>, São Paulo, v. 19, n. 1, p. 1-15, 2024. Disponível em: https://reunir.revistas.ufcg.edu.br/</a:t>
            </a:r>
            <a:r>
              <a:rPr lang="pt-BR" sz="3600" kern="100" dirty="0" err="1">
                <a:latin typeface="+mn-lt"/>
                <a:ea typeface="Calibri" panose="020F0502020204030204" pitchFamily="34" charset="0"/>
                <a:cs typeface="Times New Roman" panose="02020603050405020304" pitchFamily="18" charset="0"/>
              </a:rPr>
              <a:t>index.php</a:t>
            </a:r>
            <a:r>
              <a:rPr lang="pt-BR" sz="3600" kern="100" dirty="0">
                <a:latin typeface="+mn-lt"/>
                <a:ea typeface="Calibri" panose="020F0502020204030204" pitchFamily="34" charset="0"/>
                <a:cs typeface="Times New Roman" panose="02020603050405020304" pitchFamily="18" charset="0"/>
              </a:rPr>
              <a:t>/</a:t>
            </a:r>
            <a:r>
              <a:rPr lang="pt-BR" sz="3600" kern="100" dirty="0" err="1">
                <a:latin typeface="+mn-lt"/>
                <a:ea typeface="Calibri" panose="020F0502020204030204" pitchFamily="34" charset="0"/>
                <a:cs typeface="Times New Roman" panose="02020603050405020304" pitchFamily="18" charset="0"/>
              </a:rPr>
              <a:t>uacc</a:t>
            </a:r>
            <a:r>
              <a:rPr lang="pt-BR" sz="3600" kern="100" dirty="0">
                <a:latin typeface="+mn-lt"/>
                <a:ea typeface="Calibri" panose="020F0502020204030204" pitchFamily="34" charset="0"/>
                <a:cs typeface="Times New Roman" panose="02020603050405020304" pitchFamily="18" charset="0"/>
              </a:rPr>
              <a:t>/</a:t>
            </a:r>
            <a:r>
              <a:rPr lang="pt-BR" sz="3600" kern="100" dirty="0" err="1">
                <a:latin typeface="+mn-lt"/>
                <a:ea typeface="Calibri" panose="020F0502020204030204" pitchFamily="34" charset="0"/>
                <a:cs typeface="Times New Roman" panose="02020603050405020304" pitchFamily="18" charset="0"/>
              </a:rPr>
              <a:t>article</a:t>
            </a:r>
            <a:r>
              <a:rPr lang="pt-BR" sz="3600" kern="100" dirty="0">
                <a:latin typeface="+mn-lt"/>
                <a:ea typeface="Calibri" panose="020F0502020204030204" pitchFamily="34" charset="0"/>
                <a:cs typeface="Times New Roman" panose="02020603050405020304" pitchFamily="18" charset="0"/>
              </a:rPr>
              <a:t>/</a:t>
            </a:r>
            <a:r>
              <a:rPr lang="pt-BR" sz="3600" kern="100" dirty="0" err="1">
                <a:latin typeface="+mn-lt"/>
                <a:ea typeface="Calibri" panose="020F0502020204030204" pitchFamily="34" charset="0"/>
                <a:cs typeface="Times New Roman" panose="02020603050405020304" pitchFamily="18" charset="0"/>
              </a:rPr>
              <a:t>view</a:t>
            </a:r>
            <a:r>
              <a:rPr lang="pt-BR" sz="3600" kern="100" dirty="0">
                <a:latin typeface="+mn-lt"/>
                <a:ea typeface="Calibri" panose="020F0502020204030204" pitchFamily="34" charset="0"/>
                <a:cs typeface="Times New Roman" panose="02020603050405020304" pitchFamily="18" charset="0"/>
              </a:rPr>
              <a:t>/1886. Acesso em: 15 maio 2026.</a:t>
            </a:r>
          </a:p>
          <a:p>
            <a:pPr>
              <a:lnSpc>
                <a:spcPct val="115000"/>
              </a:lnSpc>
            </a:pPr>
            <a:endParaRPr lang="pt-BR" sz="3600" kern="100" dirty="0">
              <a:latin typeface="+mn-lt"/>
              <a:ea typeface="Calibri" panose="020F0502020204030204" pitchFamily="34" charset="0"/>
              <a:cs typeface="Times New Roman" panose="02020603050405020304" pitchFamily="18" charset="0"/>
            </a:endParaRPr>
          </a:p>
          <a:p>
            <a:pPr>
              <a:lnSpc>
                <a:spcPct val="115000"/>
              </a:lnSpc>
            </a:pPr>
            <a:r>
              <a:rPr lang="pt-BR" sz="3600" kern="100" dirty="0">
                <a:latin typeface="+mn-lt"/>
                <a:ea typeface="Calibri" panose="020F0502020204030204" pitchFamily="34" charset="0"/>
                <a:cs typeface="Times New Roman" panose="02020603050405020304" pitchFamily="18" charset="0"/>
              </a:rPr>
              <a:t>BRAGA, A. A. Gestão da informação e documental do acervo acadêmico. In: </a:t>
            </a:r>
            <a:r>
              <a:rPr lang="pt-BR" sz="3600" b="1" kern="100" dirty="0">
                <a:latin typeface="+mn-lt"/>
                <a:ea typeface="Calibri" panose="020F0502020204030204" pitchFamily="34" charset="0"/>
                <a:cs typeface="Times New Roman" panose="02020603050405020304" pitchFamily="18" charset="0"/>
              </a:rPr>
              <a:t>CONGRESSO BRASILEIRO DE BIBLIOTECONOMIA, DOCUMENTAÇÃO E CIÊNCIA DA INFORMAÇÃO</a:t>
            </a:r>
            <a:r>
              <a:rPr lang="pt-BR" sz="3600" kern="100" dirty="0">
                <a:latin typeface="+mn-lt"/>
                <a:ea typeface="Calibri" panose="020F0502020204030204" pitchFamily="34" charset="0"/>
                <a:cs typeface="Times New Roman" panose="02020603050405020304" pitchFamily="18" charset="0"/>
              </a:rPr>
              <a:t>, 30., 2024, Rio de Janeiro. Anais... Rio de Janeiro: FEBAB, 2024. Disponível em: https://portal.febab.org.br/cbbd2024/</a:t>
            </a:r>
            <a:r>
              <a:rPr lang="pt-BR" sz="3600" kern="100" dirty="0" err="1">
                <a:latin typeface="+mn-lt"/>
                <a:ea typeface="Calibri" panose="020F0502020204030204" pitchFamily="34" charset="0"/>
                <a:cs typeface="Times New Roman" panose="02020603050405020304" pitchFamily="18" charset="0"/>
              </a:rPr>
              <a:t>article</a:t>
            </a:r>
            <a:r>
              <a:rPr lang="pt-BR" sz="3600" kern="100" dirty="0">
                <a:latin typeface="+mn-lt"/>
                <a:ea typeface="Calibri" panose="020F0502020204030204" pitchFamily="34" charset="0"/>
                <a:cs typeface="Times New Roman" panose="02020603050405020304" pitchFamily="18" charset="0"/>
              </a:rPr>
              <a:t>/</a:t>
            </a:r>
            <a:r>
              <a:rPr lang="pt-BR" sz="3600" kern="100" dirty="0" err="1">
                <a:latin typeface="+mn-lt"/>
                <a:ea typeface="Calibri" panose="020F0502020204030204" pitchFamily="34" charset="0"/>
                <a:cs typeface="Times New Roman" panose="02020603050405020304" pitchFamily="18" charset="0"/>
              </a:rPr>
              <a:t>view</a:t>
            </a:r>
            <a:r>
              <a:rPr lang="pt-BR" sz="3600" kern="100" dirty="0">
                <a:latin typeface="+mn-lt"/>
                <a:ea typeface="Calibri" panose="020F0502020204030204" pitchFamily="34" charset="0"/>
                <a:cs typeface="Times New Roman" panose="02020603050405020304" pitchFamily="18" charset="0"/>
              </a:rPr>
              <a:t>/3499. Acesso em: 15 maio 2026.</a:t>
            </a:r>
          </a:p>
        </p:txBody>
      </p:sp>
      <p:pic>
        <p:nvPicPr>
          <p:cNvPr id="16" name="Imagem 15">
            <a:extLst>
              <a:ext uri="{FF2B5EF4-FFF2-40B4-BE49-F238E27FC236}">
                <a16:creationId xmlns:a16="http://schemas.microsoft.com/office/drawing/2014/main" id="{7EF7AA22-9C6C-C2DA-8748-C2AF41AA352E}"/>
              </a:ext>
            </a:extLst>
          </p:cNvPr>
          <p:cNvPicPr>
            <a:picLocks noChangeAspect="1"/>
          </p:cNvPicPr>
          <p:nvPr/>
        </p:nvPicPr>
        <p:blipFill>
          <a:blip r:embed="rId4">
            <a:extLst>
              <a:ext uri="{28A0092B-C50C-407E-A947-70E740481C1C}">
                <a14:useLocalDpi xmlns:a14="http://schemas.microsoft.com/office/drawing/2010/main" val="0"/>
              </a:ext>
            </a:extLst>
          </a:blip>
          <a:srcRect l="8316" r="3233"/>
          <a:stretch>
            <a:fillRect/>
          </a:stretch>
        </p:blipFill>
        <p:spPr>
          <a:xfrm>
            <a:off x="17172373" y="28897554"/>
            <a:ext cx="9001000" cy="5088141"/>
          </a:xfrm>
          <a:prstGeom prst="rect">
            <a:avLst/>
          </a:prstGeom>
          <a:ln>
            <a:solidFill>
              <a:schemeClr val="tx1">
                <a:lumMod val="65000"/>
                <a:lumOff val="35000"/>
              </a:schemeClr>
            </a:solidFill>
          </a:ln>
        </p:spPr>
      </p:pic>
      <p:pic>
        <p:nvPicPr>
          <p:cNvPr id="8" name="Imagem 7">
            <a:extLst>
              <a:ext uri="{FF2B5EF4-FFF2-40B4-BE49-F238E27FC236}">
                <a16:creationId xmlns:a16="http://schemas.microsoft.com/office/drawing/2014/main" id="{4CEEEAAF-8D1E-63F5-CE93-222AC2B22810}"/>
              </a:ext>
            </a:extLst>
          </p:cNvPr>
          <p:cNvPicPr>
            <a:picLocks noChangeAspect="1"/>
          </p:cNvPicPr>
          <p:nvPr/>
        </p:nvPicPr>
        <p:blipFill>
          <a:blip r:embed="rId5"/>
          <a:srcRect b="1196"/>
          <a:stretch>
            <a:fillRect/>
          </a:stretch>
        </p:blipFill>
        <p:spPr>
          <a:xfrm>
            <a:off x="1939612" y="28550640"/>
            <a:ext cx="13684735" cy="5219031"/>
          </a:xfrm>
          <a:prstGeom prst="rect">
            <a:avLst/>
          </a:prstGeom>
          <a:ln>
            <a:solidFill>
              <a:schemeClr val="tx1">
                <a:lumMod val="65000"/>
                <a:lumOff val="35000"/>
              </a:schemeClr>
            </a:solidFill>
          </a:ln>
        </p:spPr>
      </p:pic>
    </p:spTree>
    <p:extLst>
      <p:ext uri="{BB962C8B-B14F-4D97-AF65-F5344CB8AC3E}">
        <p14:creationId xmlns:p14="http://schemas.microsoft.com/office/powerpoint/2010/main" val="587725361"/>
      </p:ext>
    </p:extLst>
  </p:cSld>
  <p:clrMapOvr>
    <a:masterClrMapping/>
  </p:clrMapOvr>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21175" rtl="0" eaLnBrk="1" fontAlgn="base" latinLnBrk="0" hangingPunct="1">
          <a:lnSpc>
            <a:spcPct val="100000"/>
          </a:lnSpc>
          <a:spcBef>
            <a:spcPct val="0"/>
          </a:spcBef>
          <a:spcAft>
            <a:spcPct val="0"/>
          </a:spcAft>
          <a:buClrTx/>
          <a:buSzTx/>
          <a:buFontTx/>
          <a:buNone/>
          <a:tabLst/>
          <a:defRPr kumimoji="0" lang="pt-BR" sz="85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321175" rtl="0" eaLnBrk="1" fontAlgn="base" latinLnBrk="0" hangingPunct="1">
          <a:lnSpc>
            <a:spcPct val="100000"/>
          </a:lnSpc>
          <a:spcBef>
            <a:spcPct val="0"/>
          </a:spcBef>
          <a:spcAft>
            <a:spcPct val="0"/>
          </a:spcAft>
          <a:buClrTx/>
          <a:buSzTx/>
          <a:buFontTx/>
          <a:buNone/>
          <a:tabLst/>
          <a:defRPr kumimoji="0" lang="pt-BR" sz="8500" b="0" i="0" u="none" strike="noStrike" cap="none" normalizeH="0" baseline="0" smtClean="0">
            <a:ln>
              <a:noFill/>
            </a:ln>
            <a:solidFill>
              <a:schemeClr val="tx1"/>
            </a:solidFill>
            <a:effectLst/>
            <a:latin typeface="Arial" charset="0"/>
          </a:defRPr>
        </a:defPPr>
      </a:lstStyle>
    </a:lnDef>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2398</TotalTime>
  <Words>838</Words>
  <Application>Microsoft Office PowerPoint</Application>
  <PresentationFormat>Personalizar</PresentationFormat>
  <Paragraphs>29</Paragraphs>
  <Slides>1</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vt:i4>
      </vt:variant>
    </vt:vector>
  </HeadingPairs>
  <TitlesOfParts>
    <vt:vector size="5" baseType="lpstr">
      <vt:lpstr>Arial</vt:lpstr>
      <vt:lpstr>Calibri</vt:lpstr>
      <vt:lpstr>Times New Roman</vt:lpstr>
      <vt:lpstr>Design padrão</vt:lpstr>
      <vt:lpstr>Apresentação do PowerPoint</vt:lpstr>
    </vt:vector>
  </TitlesOfParts>
  <Company>UFC - Universidade Federal do Ceará</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Prof. Fernando Pinheiro</dc:creator>
  <cp:lastModifiedBy>Maria Clara</cp:lastModifiedBy>
  <cp:revision>106</cp:revision>
  <dcterms:created xsi:type="dcterms:W3CDTF">2009-08-05T17:04:46Z</dcterms:created>
  <dcterms:modified xsi:type="dcterms:W3CDTF">2026-05-15T22:40:47Z</dcterms:modified>
</cp:coreProperties>
</file>