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9AEB29-91A5-4008-A861-642680C2A39F}" v="207" dt="2026-05-13T21:29:38.9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40" d="100"/>
          <a:sy n="40" d="100"/>
        </p:scale>
        <p:origin x="197" y="-562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14/05/2026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www.scielo.br/j/seq/a/f9mk84ktBCQJFzc87BnYgZv/?lang=pt" TargetMode="External"/><Relationship Id="rId7" Type="http://schemas.openxmlformats.org/officeDocument/2006/relationships/image" Target="../media/image3.png"/><Relationship Id="rId2" Type="http://schemas.openxmlformats.org/officeDocument/2006/relationships/hyperlink" Target="mailto:prof.fernandopinheiro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v.br/governodigital/pt-br/estrategias-e-governanca-digital/EFGD" TargetMode="External"/><Relationship Id="rId5" Type="http://schemas.openxmlformats.org/officeDocument/2006/relationships/hyperlink" Target="https://www.planalto.gov.br/ccivil_03/_ato2023-2026/2024/Decreto/D12069.htm" TargetMode="External"/><Relationship Id="rId4" Type="http://schemas.openxmlformats.org/officeDocument/2006/relationships/hyperlink" Target="https://www.gov.br/governodigital/pt-br/estrategia-de-governanca-digital/eDigital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357604"/>
            <a:ext cx="28751118" cy="83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0" b="1" dirty="0">
                <a:latin typeface="Arial"/>
                <a:cs typeface="Arial"/>
              </a:rPr>
              <a:t>TECNOLOGIA E INOVAÇÃO: GOVERNO DIGITAL E TRANSFORMAÇÃO TECNOLÓGICA </a:t>
            </a:r>
            <a:r>
              <a:rPr lang="pt-BR" sz="4250" baseline="30000" dirty="0">
                <a:latin typeface="Arial"/>
                <a:cs typeface="Arial"/>
              </a:rPr>
              <a:t>⁽¹⁾</a:t>
            </a:r>
            <a:r>
              <a:rPr lang="pt-BR" sz="4250" b="1" dirty="0">
                <a:latin typeface="Arial"/>
                <a:cs typeface="Arial"/>
              </a:rPr>
              <a:t> </a:t>
            </a:r>
            <a:endParaRPr lang="pt-BR" dirty="0"/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5196539"/>
            <a:ext cx="2875111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pt-BR" sz="3000" b="1" dirty="0">
                <a:latin typeface="Arial"/>
                <a:cs typeface="Arial"/>
              </a:rPr>
              <a:t>José Adriano Moreira Pinto Filho</a:t>
            </a:r>
            <a:r>
              <a:rPr lang="pt-BR" sz="3000" dirty="0">
                <a:latin typeface="Arial"/>
                <a:cs typeface="Arial"/>
              </a:rPr>
              <a:t>⁽²⁾</a:t>
            </a:r>
            <a:r>
              <a:rPr lang="pt-BR" sz="3000" b="1" dirty="0">
                <a:latin typeface="Arial"/>
                <a:cs typeface="Arial"/>
              </a:rPr>
              <a:t>; Pedro Lucas de Sousa Santos</a:t>
            </a:r>
            <a:r>
              <a:rPr lang="pt-BR" sz="3000" dirty="0">
                <a:latin typeface="Arial"/>
                <a:cs typeface="Arial"/>
              </a:rPr>
              <a:t> ⁽³⁾; </a:t>
            </a:r>
            <a:r>
              <a:rPr lang="pt-BR" sz="3000" b="1" dirty="0">
                <a:latin typeface="Arial"/>
                <a:cs typeface="Arial"/>
              </a:rPr>
              <a:t>Francisco Fernando Pinheiro Leite </a:t>
            </a:r>
            <a:r>
              <a:rPr lang="pt-BR" sz="3000" b="1" baseline="30000" dirty="0">
                <a:latin typeface="Arial"/>
                <a:cs typeface="Arial"/>
              </a:rPr>
              <a:t>(4)</a:t>
            </a:r>
            <a:r>
              <a:rPr lang="pt-BR" sz="3000" b="1" dirty="0">
                <a:latin typeface="Arial"/>
                <a:cs typeface="Arial"/>
              </a:rPr>
              <a:t>.</a:t>
            </a:r>
            <a:endParaRPr lang="pt-BR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251" y="6590157"/>
            <a:ext cx="22915311" cy="152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da Faculdade Evolução Alto Oeste Potiguar; </a:t>
            </a:r>
          </a:p>
          <a:p>
            <a:pPr algn="ctr"/>
            <a:r>
              <a:rPr lang="pt-BR" sz="3491" baseline="30000" dirty="0"/>
              <a:t>(2) Estudante; Faculdade Evolução Alto Oeste Potiguar; Pau dos Ferros, Rio Grande do Norte.</a:t>
            </a:r>
          </a:p>
          <a:p>
            <a:pPr algn="ctr"/>
            <a:r>
              <a:rPr lang="pt-BR" sz="3491" baseline="30000" dirty="0"/>
              <a:t>(3) Estudante; Faculdade Evolução Alto Oeste Potiguar; Pau dos Ferros, Rio Grande do Norte.</a:t>
            </a:r>
          </a:p>
          <a:p>
            <a:pPr algn="ctr"/>
            <a:r>
              <a:rPr lang="pt-BR" sz="3491" baseline="30000" dirty="0"/>
              <a:t>(4) Docente; Doutorando em Administração </a:t>
            </a:r>
            <a:r>
              <a:rPr lang="pt-BR" sz="3491" baseline="30000" dirty="0" err="1"/>
              <a:t>PPGA</a:t>
            </a:r>
            <a:r>
              <a:rPr lang="pt-BR" sz="3491" baseline="30000" dirty="0"/>
              <a:t>/UFRN; Faculdade Evolução Alto Oeste Potiguar; Pau dos Ferros, RN, </a:t>
            </a:r>
            <a:r>
              <a:rPr lang="pt-BR" sz="3491" baseline="30000" dirty="0">
                <a:hlinkClick r:id="rId2"/>
              </a:rPr>
              <a:t>prof.fernandopinheiro@gmail.com</a:t>
            </a:r>
            <a:r>
              <a:rPr lang="pt-BR" sz="3491" baseline="30000" dirty="0"/>
              <a:t>;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8667198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0152332"/>
            <a:ext cx="25994889" cy="316991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3600" dirty="0">
                <a:latin typeface="+mn-lt"/>
                <a:ea typeface="Calibri"/>
                <a:cs typeface="Arial"/>
              </a:rPr>
              <a:t>O avanço tecnológico acelerado no século XXI impõe à Administração Pública brasileira a necessidade de desenvolver um ambiente de gestão capaz de acompanhar as mudanças globais, reconfigurando as relações entre Estado, cidadãos e empresas. O problema central deste estudo consiste na dificuldade de integrar efetivamente as inovações tecnológicas na prestação de serviços públicos, superando barreiras como desigualdade digital, burocracia estatal e desafios relacionados à segurança da informação e proteção de dados (Cristóvam; </a:t>
            </a:r>
            <a:r>
              <a:rPr lang="pt-BR" sz="3600" dirty="0" err="1">
                <a:latin typeface="+mn-lt"/>
                <a:ea typeface="Calibri"/>
                <a:cs typeface="Arial"/>
              </a:rPr>
              <a:t>Saikali</a:t>
            </a:r>
            <a:r>
              <a:rPr lang="pt-BR" sz="3600" dirty="0">
                <a:latin typeface="+mn-lt"/>
                <a:ea typeface="Calibri"/>
                <a:cs typeface="Arial"/>
              </a:rPr>
              <a:t>; Sousa, 2020). </a:t>
            </a:r>
            <a:r>
              <a:rPr lang="pt-BR" sz="3600" b="1" dirty="0">
                <a:latin typeface="+mn-lt"/>
                <a:ea typeface="Calibri"/>
                <a:cs typeface="Arial"/>
              </a:rPr>
              <a:t>Objetivo:</a:t>
            </a:r>
            <a:r>
              <a:rPr lang="pt-BR" sz="3600" dirty="0">
                <a:latin typeface="+mn-lt"/>
                <a:ea typeface="Calibri"/>
                <a:cs typeface="Arial"/>
              </a:rPr>
              <a:t> analisar como as inovações tecnológicas aplicadas ao governo digital contribuem para a modernização da administração pública, destacando benefícios, desafios e impactos na prestação de serviços públicos, com foco na melhoria da experiência do usuário e na promoção da cidadania digital. </a:t>
            </a:r>
            <a:r>
              <a:rPr lang="pt-BR" sz="3600" b="1" dirty="0">
                <a:latin typeface="+mn-lt"/>
                <a:ea typeface="Calibri"/>
                <a:cs typeface="Arial"/>
              </a:rPr>
              <a:t>Método:</a:t>
            </a:r>
            <a:r>
              <a:rPr lang="pt-BR" sz="3600" dirty="0">
                <a:latin typeface="+mn-lt"/>
                <a:ea typeface="Calibri"/>
                <a:cs typeface="Arial"/>
              </a:rPr>
              <a:t> trata-se de uma pesquisa qualitativa, de caráter bibliográfico e documental, desenvolvida por meio da análise de documentos oficiais, legislações, plataformas governamentais e materiais acadêmicos relacionados ao governo digital, inovação pública e transformação tecnológica. Foram analisados conteúdos referentes ao Decreto nº 12.069/2024, que regulamenta a Estratégia Nacional de Governo Digital (ENGD) (Brasil, 2024), além de informações sobre a Estratégia Federal de Governo Digital e o portal Gov.br. Para a elaboração do resumo, utilizaram-se as ferramentas de Inteligência Artificial </a:t>
            </a:r>
            <a:r>
              <a:rPr lang="pt-BR" sz="3600" i="1" dirty="0">
                <a:latin typeface="+mn-lt"/>
                <a:ea typeface="Calibri"/>
                <a:cs typeface="Arial"/>
              </a:rPr>
              <a:t>Manus AI, ChatGPT e </a:t>
            </a:r>
            <a:r>
              <a:rPr lang="pt-BR" sz="3600" i="1" dirty="0" err="1">
                <a:latin typeface="+mn-lt"/>
                <a:ea typeface="Calibri"/>
                <a:cs typeface="Arial"/>
              </a:rPr>
              <a:t>Perplexity</a:t>
            </a:r>
            <a:r>
              <a:rPr lang="pt-BR" sz="3600" dirty="0">
                <a:latin typeface="+mn-lt"/>
                <a:ea typeface="Calibri"/>
                <a:cs typeface="Arial"/>
              </a:rPr>
              <a:t>. A </a:t>
            </a:r>
            <a:r>
              <a:rPr lang="pt-BR" sz="3600" i="1" dirty="0">
                <a:latin typeface="+mn-lt"/>
                <a:ea typeface="Calibri"/>
                <a:cs typeface="Arial"/>
              </a:rPr>
              <a:t>Manus AI </a:t>
            </a:r>
            <a:r>
              <a:rPr lang="pt-BR" sz="3600" dirty="0">
                <a:latin typeface="+mn-lt"/>
                <a:ea typeface="Calibri"/>
                <a:cs typeface="Arial"/>
              </a:rPr>
              <a:t>auxiliou na pesquisa de referências, síntese de informações e organização textual; o </a:t>
            </a:r>
            <a:r>
              <a:rPr lang="pt-BR" sz="3600" i="1" dirty="0">
                <a:latin typeface="+mn-lt"/>
                <a:ea typeface="Calibri"/>
                <a:cs typeface="Arial"/>
              </a:rPr>
              <a:t>ChatGPT</a:t>
            </a:r>
            <a:r>
              <a:rPr lang="pt-BR" sz="3600" dirty="0">
                <a:latin typeface="+mn-lt"/>
                <a:ea typeface="Calibri"/>
                <a:cs typeface="Arial"/>
              </a:rPr>
              <a:t> contribuiu para refinamento da linguagem e clareza textual; e o </a:t>
            </a:r>
            <a:r>
              <a:rPr lang="pt-BR" sz="3600" i="1" dirty="0" err="1">
                <a:latin typeface="+mn-lt"/>
                <a:ea typeface="Calibri"/>
                <a:cs typeface="Arial"/>
              </a:rPr>
              <a:t>Perplexity</a:t>
            </a:r>
            <a:r>
              <a:rPr lang="pt-BR" sz="3600" dirty="0">
                <a:latin typeface="+mn-lt"/>
                <a:ea typeface="Calibri"/>
                <a:cs typeface="Arial"/>
              </a:rPr>
              <a:t> colaborou na busca e sumarização de conteúdos complementares. </a:t>
            </a:r>
            <a:r>
              <a:rPr lang="pt-BR" sz="3600" b="1" dirty="0">
                <a:latin typeface="+mn-lt"/>
                <a:ea typeface="Calibri"/>
                <a:cs typeface="Arial"/>
              </a:rPr>
              <a:t>Resultados:</a:t>
            </a:r>
            <a:r>
              <a:rPr lang="pt-BR" sz="3600" dirty="0">
                <a:latin typeface="+mn-lt"/>
                <a:ea typeface="Calibri"/>
                <a:cs typeface="Arial"/>
              </a:rPr>
              <a:t> verificou-se que plataformas digitais integradas, especialmente o Gov.br, reduziram significativamente a burocracia e facilitaram o acesso aos serviços públicos por meio de login único e autenticação digital (Brasil, 2024). Observou-se ainda que tecnologias como inteligência artificial, computação em nuvem, big data e internet das coisas contribuem para otimizar processos administrativos, aprimorar decisões estratégicas e fortalecer a gestão pública (Brasil, 2018). A interoperabilidade entre órgãos públicos também demonstrou relevância ao permitir compartilhamento seguro de dados, reduzindo repetição de documentos e agilizando atendimentos. </a:t>
            </a:r>
            <a:r>
              <a:rPr lang="pt-BR" sz="3600" b="1" dirty="0">
                <a:latin typeface="+mn-lt"/>
                <a:ea typeface="Calibri"/>
                <a:cs typeface="Arial"/>
              </a:rPr>
              <a:t>Conclusões:</a:t>
            </a:r>
            <a:r>
              <a:rPr lang="pt-BR" sz="3600" dirty="0">
                <a:latin typeface="+mn-lt"/>
                <a:ea typeface="Calibri"/>
                <a:cs typeface="Arial"/>
              </a:rPr>
              <a:t> as inovações tecnológicas representam um avanço essencial para a modernização da administração pública brasileira, promovendo maior eficiência, transparência e qualidade nos serviços prestados. Entretanto, persistem desafios relacionados à inclusão digital, infraestrutura tecnológica, segurança da informação e capacitação contínua dos servidores públicos (Cristóvam; Saikali; Sousa, 2020). Dessa forma, torna-se necessário ampliar investimentos nessas áreas para garantir que os benefícios da transformação digital sejam acessíveis de forma igualitária para toda a população.</a:t>
            </a:r>
            <a:endParaRPr lang="pt-BR" dirty="0"/>
          </a:p>
          <a:p>
            <a:pPr algn="just"/>
            <a:endParaRPr lang="pt-BR" sz="3600" dirty="0">
              <a:ea typeface="Calibri"/>
              <a:cs typeface="Arial"/>
            </a:endParaRPr>
          </a:p>
          <a:p>
            <a:pPr algn="just"/>
            <a:endParaRPr lang="pt-BR" sz="3600" dirty="0"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b="1" dirty="0">
                <a:latin typeface="+mn-lt"/>
                <a:ea typeface="Calibri"/>
                <a:cs typeface="Arial"/>
              </a:rPr>
              <a:t>PALAVRAS-CHAVE:</a:t>
            </a:r>
            <a:r>
              <a:rPr lang="pt-BR" sz="3600" dirty="0">
                <a:latin typeface="+mn-lt"/>
                <a:ea typeface="Calibri"/>
                <a:cs typeface="Arial"/>
              </a:rPr>
              <a:t> Governo Digital; Transformação Tecnológica; Administração Pública.</a:t>
            </a:r>
            <a:endParaRPr lang="pt-BR" dirty="0"/>
          </a:p>
          <a:p>
            <a:pPr algn="just"/>
            <a:endParaRPr lang="pt-BR" sz="3600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pPr algn="just"/>
            <a:r>
              <a:rPr lang="pt-BR" sz="3600" b="1" dirty="0">
                <a:latin typeface="+mn-lt"/>
                <a:ea typeface="Calibri"/>
                <a:cs typeface="Arial"/>
              </a:rPr>
              <a:t>REFERÊNCIAS</a:t>
            </a:r>
            <a:endParaRPr lang="pt-BR" dirty="0"/>
          </a:p>
          <a:p>
            <a:pPr algn="just"/>
            <a:endParaRPr lang="pt-BR" sz="3600" b="1" dirty="0">
              <a:latin typeface="+mn-lt"/>
              <a:ea typeface="Calibri"/>
              <a:cs typeface="Arial"/>
            </a:endParaRPr>
          </a:p>
          <a:p>
            <a:r>
              <a:rPr lang="pt-BR" sz="3600" dirty="0">
                <a:latin typeface="+mn-lt"/>
                <a:ea typeface="Calibri"/>
                <a:cs typeface="Arial"/>
              </a:rPr>
              <a:t>CRISTÓVAM, J. S. S.; SAIKALI, L. B.; SOUSA, T. P. Governo Digital na Implementação de Serviços Públicos para a Concretização de Direitos Sociais no Brasil. </a:t>
            </a:r>
            <a:r>
              <a:rPr lang="pt-BR" sz="3600" b="1" dirty="0">
                <a:latin typeface="+mn-lt"/>
                <a:ea typeface="Calibri"/>
                <a:cs typeface="Arial"/>
              </a:rPr>
              <a:t>Sequência</a:t>
            </a:r>
            <a:r>
              <a:rPr lang="pt-BR" sz="3600" dirty="0">
                <a:latin typeface="+mn-lt"/>
                <a:ea typeface="Calibri"/>
                <a:cs typeface="Arial"/>
              </a:rPr>
              <a:t> (Florianópolis), v. 43, n. 89, p. 209-236, jan.-abr. 2020. Disponível em: </a:t>
            </a:r>
            <a:r>
              <a:rPr lang="pt-BR" sz="3600" dirty="0">
                <a:latin typeface="+mn-lt"/>
                <a:ea typeface="Calibri"/>
                <a:cs typeface="Arial"/>
                <a:hlinkClick r:id="rId3"/>
              </a:rPr>
              <a:t>https://www.scielo.br/j/</a:t>
            </a:r>
            <a:r>
              <a:rPr lang="pt-BR" sz="3600" dirty="0" err="1">
                <a:latin typeface="+mn-lt"/>
                <a:ea typeface="Calibri"/>
                <a:cs typeface="Arial"/>
                <a:hlinkClick r:id="rId3"/>
              </a:rPr>
              <a:t>seq</a:t>
            </a:r>
            <a:r>
              <a:rPr lang="pt-BR" sz="3600" dirty="0">
                <a:latin typeface="+mn-lt"/>
                <a:ea typeface="Calibri"/>
                <a:cs typeface="Arial"/>
                <a:hlinkClick r:id="rId3"/>
              </a:rPr>
              <a:t>/a/f9mk84ktBCQJFzc87BnYgZv/?</a:t>
            </a:r>
            <a:r>
              <a:rPr lang="pt-BR" sz="3600" dirty="0" err="1">
                <a:latin typeface="+mn-lt"/>
                <a:ea typeface="Calibri"/>
                <a:cs typeface="Arial"/>
                <a:hlinkClick r:id="rId3"/>
              </a:rPr>
              <a:t>lang</a:t>
            </a:r>
            <a:r>
              <a:rPr lang="pt-BR" sz="3600" dirty="0">
                <a:latin typeface="+mn-lt"/>
                <a:ea typeface="Calibri"/>
                <a:cs typeface="Arial"/>
                <a:hlinkClick r:id="rId3"/>
              </a:rPr>
              <a:t>=</a:t>
            </a:r>
            <a:r>
              <a:rPr lang="pt-BR" sz="3600" dirty="0" err="1">
                <a:latin typeface="+mn-lt"/>
                <a:ea typeface="Calibri"/>
                <a:cs typeface="Arial"/>
                <a:hlinkClick r:id="rId3"/>
              </a:rPr>
              <a:t>pt</a:t>
            </a:r>
            <a:r>
              <a:rPr lang="pt-BR" sz="3600" dirty="0">
                <a:latin typeface="+mn-lt"/>
                <a:ea typeface="Calibri"/>
                <a:cs typeface="Arial"/>
              </a:rPr>
              <a:t>. Acesso em: 12 mai. 2026.</a:t>
            </a:r>
            <a:endParaRPr lang="pt-BR" dirty="0"/>
          </a:p>
          <a:p>
            <a:endParaRPr lang="pt-BR" sz="3600" dirty="0">
              <a:latin typeface="+mn-lt"/>
              <a:ea typeface="Calibri"/>
              <a:cs typeface="Arial"/>
            </a:endParaRPr>
          </a:p>
          <a:p>
            <a:r>
              <a:rPr lang="pt-BR" sz="3600" dirty="0">
                <a:latin typeface="+mn-lt"/>
                <a:ea typeface="Calibri"/>
                <a:cs typeface="Arial"/>
              </a:rPr>
              <a:t>BRASIL</a:t>
            </a:r>
            <a:r>
              <a:rPr lang="pt-BR" sz="3600" b="1" dirty="0">
                <a:latin typeface="+mn-lt"/>
                <a:ea typeface="Calibri"/>
                <a:cs typeface="Arial"/>
              </a:rPr>
              <a:t>. Estratégia Brasileira para a Transformação Digital:</a:t>
            </a:r>
            <a:r>
              <a:rPr lang="pt-BR" sz="3600" dirty="0">
                <a:latin typeface="+mn-lt"/>
                <a:ea typeface="Calibri"/>
                <a:cs typeface="Arial"/>
              </a:rPr>
              <a:t> E-Digital. Brasília, DF: Ministério da Ciência, Tecnologia, Inovações e Comunicações, 2018. Disponível em: </a:t>
            </a:r>
            <a:r>
              <a:rPr lang="pt-BR" sz="3600" dirty="0">
                <a:latin typeface="+mn-lt"/>
                <a:ea typeface="Calibri"/>
                <a:cs typeface="Arial"/>
                <a:hlinkClick r:id="rId4"/>
              </a:rPr>
              <a:t>https://www.gov.br/governodigital/</a:t>
            </a:r>
            <a:r>
              <a:rPr lang="pt-BR" sz="3600" dirty="0" err="1">
                <a:latin typeface="+mn-lt"/>
                <a:ea typeface="Calibri"/>
                <a:cs typeface="Arial"/>
                <a:hlinkClick r:id="rId4"/>
              </a:rPr>
              <a:t>pt-br</a:t>
            </a:r>
            <a:r>
              <a:rPr lang="pt-BR" sz="3600" dirty="0">
                <a:latin typeface="+mn-lt"/>
                <a:ea typeface="Calibri"/>
                <a:cs typeface="Arial"/>
                <a:hlinkClick r:id="rId4"/>
              </a:rPr>
              <a:t>/</a:t>
            </a:r>
            <a:r>
              <a:rPr lang="pt-BR" sz="3600" dirty="0" err="1">
                <a:latin typeface="+mn-lt"/>
                <a:ea typeface="Calibri"/>
                <a:cs typeface="Arial"/>
                <a:hlinkClick r:id="rId4"/>
              </a:rPr>
              <a:t>estrategia</a:t>
            </a:r>
            <a:r>
              <a:rPr lang="pt-BR" sz="3600" dirty="0">
                <a:latin typeface="+mn-lt"/>
                <a:ea typeface="Calibri"/>
                <a:cs typeface="Arial"/>
                <a:hlinkClick r:id="rId4"/>
              </a:rPr>
              <a:t>-de-</a:t>
            </a:r>
            <a:r>
              <a:rPr lang="pt-BR" sz="3600" dirty="0" err="1">
                <a:latin typeface="+mn-lt"/>
                <a:ea typeface="Calibri"/>
                <a:cs typeface="Arial"/>
                <a:hlinkClick r:id="rId4"/>
              </a:rPr>
              <a:t>governanca</a:t>
            </a:r>
            <a:r>
              <a:rPr lang="pt-BR" sz="3600" dirty="0">
                <a:latin typeface="+mn-lt"/>
                <a:ea typeface="Calibri"/>
                <a:cs typeface="Arial"/>
                <a:hlinkClick r:id="rId4"/>
              </a:rPr>
              <a:t>-digital/eDigital.pdf</a:t>
            </a:r>
            <a:r>
              <a:rPr lang="pt-BR" sz="3600" dirty="0">
                <a:latin typeface="+mn-lt"/>
                <a:ea typeface="Calibri"/>
                <a:cs typeface="Arial"/>
              </a:rPr>
              <a:t>. Acesso em: 12 mai. 2026.</a:t>
            </a:r>
            <a:endParaRPr lang="pt-BR" dirty="0"/>
          </a:p>
          <a:p>
            <a:endParaRPr lang="pt-BR" sz="3600" dirty="0">
              <a:latin typeface="+mn-lt"/>
              <a:ea typeface="Calibri"/>
              <a:cs typeface="Arial"/>
            </a:endParaRPr>
          </a:p>
          <a:p>
            <a:r>
              <a:rPr lang="pt-BR" sz="3600" dirty="0">
                <a:latin typeface="+mn-lt"/>
                <a:ea typeface="Calibri"/>
                <a:cs typeface="Arial"/>
              </a:rPr>
              <a:t>BRASIL</a:t>
            </a:r>
            <a:r>
              <a:rPr lang="pt-BR" sz="3600" b="1" dirty="0">
                <a:latin typeface="+mn-lt"/>
                <a:ea typeface="Calibri"/>
                <a:cs typeface="Arial"/>
              </a:rPr>
              <a:t>. Decreto nº 12.069, de 21 de junho de 2024. </a:t>
            </a:r>
            <a:r>
              <a:rPr lang="pt-BR" sz="3600" dirty="0">
                <a:latin typeface="+mn-lt"/>
                <a:ea typeface="Calibri"/>
                <a:cs typeface="Arial"/>
              </a:rPr>
              <a:t>Brasília, 2024. Disponível em: </a:t>
            </a:r>
            <a:r>
              <a:rPr lang="pt-BR" sz="3600" dirty="0">
                <a:latin typeface="+mn-lt"/>
                <a:ea typeface="Calibri"/>
                <a:cs typeface="Arial"/>
                <a:hlinkClick r:id="rId5"/>
              </a:rPr>
              <a:t>https://www.planalto.gov.br/ccivil_03/_ato2023-2026/2024/Decreto/D12069.htm</a:t>
            </a:r>
            <a:r>
              <a:rPr lang="pt-BR" sz="3600" dirty="0">
                <a:latin typeface="+mn-lt"/>
                <a:ea typeface="Calibri"/>
                <a:cs typeface="Arial"/>
              </a:rPr>
              <a:t>. Acesso em: 12 mai. 2026.</a:t>
            </a:r>
            <a:endParaRPr lang="pt-BR" dirty="0"/>
          </a:p>
          <a:p>
            <a:endParaRPr lang="pt-BR" sz="3600" dirty="0">
              <a:latin typeface="+mn-lt"/>
              <a:ea typeface="Calibri"/>
              <a:cs typeface="Arial"/>
            </a:endParaRPr>
          </a:p>
          <a:p>
            <a:r>
              <a:rPr lang="pt-BR" sz="3600" dirty="0">
                <a:latin typeface="+mn-lt"/>
                <a:ea typeface="Calibri"/>
                <a:cs typeface="Arial"/>
              </a:rPr>
              <a:t>BRASIL</a:t>
            </a:r>
            <a:r>
              <a:rPr lang="pt-BR" sz="3600" b="1" dirty="0">
                <a:latin typeface="+mn-lt"/>
                <a:ea typeface="Calibri"/>
                <a:cs typeface="Arial"/>
              </a:rPr>
              <a:t>. Estratégia Federal de Governo Digital 2024–2027. </a:t>
            </a:r>
            <a:r>
              <a:rPr lang="pt-BR" sz="3600" dirty="0">
                <a:latin typeface="+mn-lt"/>
                <a:ea typeface="Calibri"/>
                <a:cs typeface="Arial"/>
              </a:rPr>
              <a:t>Brasília: Governo Federal, 2024. Disponível em: </a:t>
            </a:r>
            <a:r>
              <a:rPr lang="pt-BR" sz="3600" dirty="0">
                <a:latin typeface="+mn-lt"/>
                <a:ea typeface="Calibri"/>
                <a:cs typeface="Arial"/>
                <a:hlinkClick r:id="rId6"/>
              </a:rPr>
              <a:t>https://www.gov.br/</a:t>
            </a:r>
            <a:r>
              <a:rPr lang="pt-BR" sz="3600" dirty="0" err="1">
                <a:latin typeface="+mn-lt"/>
                <a:ea typeface="Calibri"/>
                <a:cs typeface="Arial"/>
                <a:hlinkClick r:id="rId6"/>
              </a:rPr>
              <a:t>governodigital</a:t>
            </a:r>
            <a:r>
              <a:rPr lang="pt-BR" sz="3600" dirty="0">
                <a:latin typeface="+mn-lt"/>
                <a:ea typeface="Calibri"/>
                <a:cs typeface="Arial"/>
                <a:hlinkClick r:id="rId6"/>
              </a:rPr>
              <a:t>/</a:t>
            </a:r>
            <a:r>
              <a:rPr lang="pt-BR" sz="3600" dirty="0" err="1">
                <a:latin typeface="+mn-lt"/>
                <a:ea typeface="Calibri"/>
                <a:cs typeface="Arial"/>
                <a:hlinkClick r:id="rId6"/>
              </a:rPr>
              <a:t>pt-br</a:t>
            </a:r>
            <a:r>
              <a:rPr lang="pt-BR" sz="3600" dirty="0">
                <a:latin typeface="+mn-lt"/>
                <a:ea typeface="Calibri"/>
                <a:cs typeface="Arial"/>
                <a:hlinkClick r:id="rId6"/>
              </a:rPr>
              <a:t>/</a:t>
            </a:r>
            <a:r>
              <a:rPr lang="pt-BR" sz="3600" dirty="0" err="1">
                <a:latin typeface="+mn-lt"/>
                <a:ea typeface="Calibri"/>
                <a:cs typeface="Arial"/>
                <a:hlinkClick r:id="rId6"/>
              </a:rPr>
              <a:t>estrategias</a:t>
            </a:r>
            <a:r>
              <a:rPr lang="pt-BR" sz="3600" dirty="0">
                <a:latin typeface="+mn-lt"/>
                <a:ea typeface="Calibri"/>
                <a:cs typeface="Arial"/>
                <a:hlinkClick r:id="rId6"/>
              </a:rPr>
              <a:t>-e-</a:t>
            </a:r>
            <a:r>
              <a:rPr lang="pt-BR" sz="3600" dirty="0" err="1">
                <a:latin typeface="+mn-lt"/>
                <a:ea typeface="Calibri"/>
                <a:cs typeface="Arial"/>
                <a:hlinkClick r:id="rId6"/>
              </a:rPr>
              <a:t>governanca</a:t>
            </a:r>
            <a:r>
              <a:rPr lang="pt-BR" sz="3600" dirty="0">
                <a:latin typeface="+mn-lt"/>
                <a:ea typeface="Calibri"/>
                <a:cs typeface="Arial"/>
                <a:hlinkClick r:id="rId6"/>
              </a:rPr>
              <a:t>-digital/EFGD</a:t>
            </a:r>
            <a:r>
              <a:rPr lang="pt-BR" sz="3600" dirty="0">
                <a:latin typeface="+mn-lt"/>
                <a:ea typeface="Calibri"/>
                <a:cs typeface="Arial"/>
              </a:rPr>
              <a:t>. Acesso em: 12 mai. 2026</a:t>
            </a:r>
            <a:endParaRPr lang="pt-BR" dirty="0"/>
          </a:p>
          <a:p>
            <a:pPr algn="just">
              <a:lnSpc>
                <a:spcPct val="114999"/>
              </a:lnSpc>
            </a:pPr>
            <a:endParaRPr lang="pt-BR" sz="36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pic>
        <p:nvPicPr>
          <p:cNvPr id="2" name="Imagem 1" descr="Gráfico, Gráfico de linhas&#10;&#10;O conteúdo gerado por IA pode estar incorreto.">
            <a:extLst>
              <a:ext uri="{FF2B5EF4-FFF2-40B4-BE49-F238E27FC236}">
                <a16:creationId xmlns:a16="http://schemas.microsoft.com/office/drawing/2014/main" id="{327586A4-B584-330E-5CEC-648C95E904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6765" y="25997876"/>
            <a:ext cx="10495594" cy="6207358"/>
          </a:xfrm>
          <a:prstGeom prst="rect">
            <a:avLst/>
          </a:prstGeom>
        </p:spPr>
      </p:pic>
      <p:pic>
        <p:nvPicPr>
          <p:cNvPr id="10" name="Imagem 9" descr="Tabela&#10;&#10;O conteúdo gerado por IA pode estar incorreto.">
            <a:extLst>
              <a:ext uri="{FF2B5EF4-FFF2-40B4-BE49-F238E27FC236}">
                <a16:creationId xmlns:a16="http://schemas.microsoft.com/office/drawing/2014/main" id="{1C62A53E-348B-4039-4A1C-31D8EA1FB4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88444" y="25997876"/>
            <a:ext cx="9785067" cy="620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2193</TotalTime>
  <Words>832</Words>
  <Application>Microsoft Office PowerPoint</Application>
  <PresentationFormat>Personalizar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Fernando Pinheiro</cp:lastModifiedBy>
  <cp:revision>150</cp:revision>
  <dcterms:created xsi:type="dcterms:W3CDTF">2009-08-05T17:04:46Z</dcterms:created>
  <dcterms:modified xsi:type="dcterms:W3CDTF">2026-05-14T23:15:26Z</dcterms:modified>
</cp:coreProperties>
</file>