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"/>
  </p:handoutMasterIdLst>
  <p:sldIdLst>
    <p:sldId id="258" r:id="rId2"/>
  </p:sldIdLst>
  <p:sldSz cx="28800425" cy="43200638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13466"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826932"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240400"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653866"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067331" algn="l" defTabSz="826932" rtl="0" eaLnBrk="1" latinLnBrk="0" hangingPunct="1"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480798" algn="l" defTabSz="826932" rtl="0" eaLnBrk="1" latinLnBrk="0" hangingPunct="1"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2894264" algn="l" defTabSz="826932" rtl="0" eaLnBrk="1" latinLnBrk="0" hangingPunct="1"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307731" algn="l" defTabSz="826932" rtl="0" eaLnBrk="1" latinLnBrk="0" hangingPunct="1"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607" userDrawn="1">
          <p15:clr>
            <a:srgbClr val="A4A3A4"/>
          </p15:clr>
        </p15:guide>
        <p15:guide id="2" pos="907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ernando Pinheiro" initials="FP" lastIdx="1" clrIdx="0">
    <p:extLst>
      <p:ext uri="{19B8F6BF-5375-455C-9EA6-DF929625EA0E}">
        <p15:presenceInfo xmlns:p15="http://schemas.microsoft.com/office/powerpoint/2012/main" userId="Fernando Pinheir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343B"/>
    <a:srgbClr val="FF5658"/>
    <a:srgbClr val="D6543E"/>
    <a:srgbClr val="EC9A98"/>
    <a:srgbClr val="DB6A57"/>
    <a:srgbClr val="700000"/>
    <a:srgbClr val="29AB05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364" autoAdjust="0"/>
  </p:normalViewPr>
  <p:slideViewPr>
    <p:cSldViewPr>
      <p:cViewPr>
        <p:scale>
          <a:sx n="30" d="100"/>
          <a:sy n="30" d="100"/>
        </p:scale>
        <p:origin x="744" y="-1032"/>
      </p:cViewPr>
      <p:guideLst>
        <p:guide orient="horz" pos="13607"/>
        <p:guide pos="907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0" d="100"/>
          <a:sy n="50" d="100"/>
        </p:scale>
        <p:origin x="2970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handoutMaster" Target="handoutMasters/handout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9C3F6B62-C67F-6B3A-3FCE-A2246A32BED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52D421E7-DEFD-1723-CDCF-926BAE635DC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A4EF40-6485-452F-956A-577D94EB0FA0}" type="datetimeFigureOut">
              <a:rPr lang="pt-BR" smtClean="0"/>
              <a:t>19/05/2026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3148702E-D62F-ACFE-D841-500CFD171E0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F38206A9-4FDB-5853-F8F1-D8B859A7485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1BA978-9B6F-48FA-BF5C-AC3B8242E57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87795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D5C897-A567-8DF1-C27F-ACAABB037A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C2713CE3-55EB-B43F-1CAC-749F6EAA3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D24DB5A5-6709-8224-6EF9-53DD6EC157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B358BC14-1E6A-EB4B-136B-23DBFD144D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90FC6F-B3B1-45A0-9D82-07D928996230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71315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 descr="Uma imagem contendo Interface gráfica do usuário&#10;&#10;O conteúdo gerado por IA pode estar incorreto.">
            <a:extLst>
              <a:ext uri="{FF2B5EF4-FFF2-40B4-BE49-F238E27FC236}">
                <a16:creationId xmlns:a16="http://schemas.microsoft.com/office/drawing/2014/main" id="{35E7E913-D425-D32D-0C36-9DCDFC3DEE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9" r="1530" b="123"/>
          <a:stretch>
            <a:fillRect/>
          </a:stretch>
        </p:blipFill>
        <p:spPr>
          <a:xfrm>
            <a:off x="205" y="300"/>
            <a:ext cx="28829017" cy="43200638"/>
          </a:xfrm>
          <a:prstGeom prst="rect">
            <a:avLst/>
          </a:prstGeom>
        </p:spPr>
      </p:pic>
      <p:pic>
        <p:nvPicPr>
          <p:cNvPr id="8" name="Imagem 7" descr="Uma imagem contendo Interface gráfica do usuário&#10;&#10;O conteúdo gerado por IA pode estar incorreto.">
            <a:extLst>
              <a:ext uri="{FF2B5EF4-FFF2-40B4-BE49-F238E27FC236}">
                <a16:creationId xmlns:a16="http://schemas.microsoft.com/office/drawing/2014/main" id="{F7DCE147-7A35-9D56-AB94-770F4E6C7D7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" t="85969" r="1438" b="1883"/>
          <a:stretch>
            <a:fillRect/>
          </a:stretch>
        </p:blipFill>
        <p:spPr>
          <a:xfrm>
            <a:off x="205" y="37872334"/>
            <a:ext cx="28829017" cy="5336688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40586" y="815885"/>
            <a:ext cx="25919254" cy="7200106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CC6B39-6F47-4908-B2AC-9BF47D74F4E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40586" y="1730188"/>
            <a:ext cx="25919254" cy="7200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32054" tIns="216027" rIns="432054" bIns="21602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40586" y="10079517"/>
            <a:ext cx="25919254" cy="28511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32054" tIns="216027" rIns="432054" bIns="21602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440591" y="39340266"/>
            <a:ext cx="6718971" cy="300004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432054" tIns="216027" rIns="432054" bIns="216027" numCol="1" anchor="t" anchorCtr="0" compatLnSpc="1">
            <a:prstTxWarp prst="textNoShape">
              <a:avLst/>
            </a:prstTxWarp>
          </a:bodyPr>
          <a:lstStyle>
            <a:lvl1pPr>
              <a:defRPr sz="5399">
                <a:latin typeface="Arial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9840006" y="39340266"/>
            <a:ext cx="9120417" cy="300004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432054" tIns="216027" rIns="432054" bIns="216027" numCol="1" anchor="t" anchorCtr="0" compatLnSpc="1">
            <a:prstTxWarp prst="textNoShape">
              <a:avLst/>
            </a:prstTxWarp>
          </a:bodyPr>
          <a:lstStyle>
            <a:lvl1pPr algn="ctr">
              <a:defRPr sz="5399">
                <a:latin typeface="Arial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0640873" y="39340266"/>
            <a:ext cx="6718971" cy="300004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432054" tIns="216027" rIns="432054" bIns="216027" numCol="1" anchor="t" anchorCtr="0" compatLnSpc="1">
            <a:prstTxWarp prst="textNoShape">
              <a:avLst/>
            </a:prstTxWarp>
          </a:bodyPr>
          <a:lstStyle>
            <a:lvl1pPr algn="r">
              <a:defRPr sz="5399">
                <a:latin typeface="Arial" pitchFamily="34" charset="0"/>
              </a:defRPr>
            </a:lvl1pPr>
          </a:lstStyle>
          <a:p>
            <a:pPr>
              <a:defRPr/>
            </a:pPr>
            <a:fld id="{6E90FC6F-B3B1-45A0-9D82-07D92899623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0" r:id="rId2"/>
  </p:sldLayoutIdLst>
  <p:txStyles>
    <p:titleStyle>
      <a:lvl1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+mj-lt"/>
          <a:ea typeface="+mj-ea"/>
          <a:cs typeface="+mj-cs"/>
        </a:defRPr>
      </a:lvl1pPr>
      <a:lvl2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2pPr>
      <a:lvl3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3pPr>
      <a:lvl4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4pPr>
      <a:lvl5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5pPr>
      <a:lvl6pPr marL="374019" algn="ctr" defTabSz="3535006" rtl="0" fontAlgn="base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6pPr>
      <a:lvl7pPr marL="748040" algn="ctr" defTabSz="3535006" rtl="0" fontAlgn="base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7pPr>
      <a:lvl8pPr marL="1122059" algn="ctr" defTabSz="3535006" rtl="0" fontAlgn="base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8pPr>
      <a:lvl9pPr marL="1496079" algn="ctr" defTabSz="3535006" rtl="0" fontAlgn="base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9pPr>
    </p:titleStyle>
    <p:bodyStyle>
      <a:lvl1pPr marL="1325952" indent="-1325952" algn="l" defTabSz="3535006" rtl="0" eaLnBrk="0" fontAlgn="base" hangingPunct="0">
        <a:spcBef>
          <a:spcPct val="20000"/>
        </a:spcBef>
        <a:spcAft>
          <a:spcPct val="0"/>
        </a:spcAft>
        <a:buChar char="•"/>
        <a:defRPr sz="12352">
          <a:solidFill>
            <a:schemeClr val="tx1"/>
          </a:solidFill>
          <a:latin typeface="+mn-lt"/>
          <a:ea typeface="+mn-ea"/>
          <a:cs typeface="+mn-cs"/>
        </a:defRPr>
      </a:lvl1pPr>
      <a:lvl2pPr marL="2871381" indent="-1103877" algn="l" defTabSz="3535006" rtl="0" eaLnBrk="0" fontAlgn="base" hangingPunct="0">
        <a:spcBef>
          <a:spcPct val="20000"/>
        </a:spcBef>
        <a:spcAft>
          <a:spcPct val="0"/>
        </a:spcAft>
        <a:buChar char="–"/>
        <a:defRPr sz="10799">
          <a:solidFill>
            <a:schemeClr val="tx1"/>
          </a:solidFill>
          <a:latin typeface="+mn-lt"/>
        </a:defRPr>
      </a:lvl2pPr>
      <a:lvl3pPr marL="4418108" indent="-883102" algn="l" defTabSz="3535006" rtl="0" eaLnBrk="0" fontAlgn="base" hangingPunct="0">
        <a:spcBef>
          <a:spcPct val="20000"/>
        </a:spcBef>
        <a:spcAft>
          <a:spcPct val="0"/>
        </a:spcAft>
        <a:buChar char="•"/>
        <a:defRPr sz="9244">
          <a:solidFill>
            <a:schemeClr val="tx1"/>
          </a:solidFill>
          <a:latin typeface="+mn-lt"/>
        </a:defRPr>
      </a:lvl3pPr>
      <a:lvl4pPr marL="6185611" indent="-884401" algn="l" defTabSz="3535006" rtl="0" eaLnBrk="0" fontAlgn="base" hangingPunct="0">
        <a:spcBef>
          <a:spcPct val="20000"/>
        </a:spcBef>
        <a:spcAft>
          <a:spcPct val="0"/>
        </a:spcAft>
        <a:buChar char="–"/>
        <a:defRPr sz="7772">
          <a:solidFill>
            <a:schemeClr val="tx1"/>
          </a:solidFill>
          <a:latin typeface="+mn-lt"/>
        </a:defRPr>
      </a:lvl4pPr>
      <a:lvl5pPr marL="7953114" indent="-884401" algn="l" defTabSz="3535006" rtl="0" eaLnBrk="0" fontAlgn="base" hangingPunct="0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5pPr>
      <a:lvl6pPr marL="8327134" indent="-884401" algn="l" defTabSz="3535006" rtl="0" fontAlgn="base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6pPr>
      <a:lvl7pPr marL="8701154" indent="-884401" algn="l" defTabSz="3535006" rtl="0" fontAlgn="base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7pPr>
      <a:lvl8pPr marL="9075173" indent="-884401" algn="l" defTabSz="3535006" rtl="0" fontAlgn="base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8pPr>
      <a:lvl9pPr marL="9449193" indent="-884401" algn="l" defTabSz="3535006" rtl="0" fontAlgn="base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1pPr>
      <a:lvl2pPr marL="374019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2pPr>
      <a:lvl3pPr marL="748040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3pPr>
      <a:lvl4pPr marL="1122059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4pPr>
      <a:lvl5pPr marL="1496079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5pPr>
      <a:lvl6pPr marL="1870098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6pPr>
      <a:lvl7pPr marL="2244119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7pPr>
      <a:lvl8pPr marL="2618138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8pPr>
      <a:lvl9pPr marL="2992158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1">
            <a:extLst>
              <a:ext uri="{FF2B5EF4-FFF2-40B4-BE49-F238E27FC236}">
                <a16:creationId xmlns:a16="http://schemas.microsoft.com/office/drawing/2014/main" id="{922EC7E4-ECD6-9CCE-8CC3-5C2628606E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655" y="4074098"/>
            <a:ext cx="28417117" cy="1598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74962" tIns="87484" rIns="174962" bIns="87484" anchor="ctr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pt-BR" sz="4400" b="1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INTELIGÊNCIA ARTIFICIAL GENERATIVA NA ADVOCACIA DE ALTO VOLUME: ESTRATÉGIAS PARA EFICIÊNCIA OPERACIONAL E PREVENÇÃO DA LITIGÂNCIA DE MÁ-FÉ NO COTIDIANO FORENSE</a:t>
            </a:r>
            <a:r>
              <a:rPr lang="pt-BR" sz="4253" baseline="30000" dirty="0">
                <a:latin typeface="+mj-lt"/>
              </a:rPr>
              <a:t>(1)</a:t>
            </a:r>
            <a:r>
              <a:rPr lang="pt-BR" sz="4253" b="1" dirty="0">
                <a:latin typeface="+mj-lt"/>
              </a:rPr>
              <a:t> </a:t>
            </a:r>
          </a:p>
        </p:txBody>
      </p:sp>
      <p:sp>
        <p:nvSpPr>
          <p:cNvPr id="4" name="Rectangle 36">
            <a:extLst>
              <a:ext uri="{FF2B5EF4-FFF2-40B4-BE49-F238E27FC236}">
                <a16:creationId xmlns:a16="http://schemas.microsoft.com/office/drawing/2014/main" id="{FAE5565D-DD22-3770-66AD-BD3F3D05CD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656" y="6279073"/>
            <a:ext cx="28751117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pt-BR" sz="3027" b="1" dirty="0"/>
              <a:t>Jaisa Messias de Paiva</a:t>
            </a:r>
            <a:r>
              <a:rPr lang="pt-BR" sz="3027" baseline="30000" dirty="0"/>
              <a:t>(2)</a:t>
            </a:r>
            <a:r>
              <a:rPr lang="pt-BR" sz="3027" b="1" dirty="0"/>
              <a:t>; Iara </a:t>
            </a:r>
            <a:r>
              <a:rPr lang="pt-BR" sz="3027" b="1" dirty="0" err="1"/>
              <a:t>Estefany</a:t>
            </a:r>
            <a:r>
              <a:rPr lang="pt-BR" sz="3027" b="1" dirty="0"/>
              <a:t> Alves de Lira</a:t>
            </a:r>
            <a:r>
              <a:rPr lang="pt-BR" sz="3027" baseline="30000" dirty="0"/>
              <a:t>(3)</a:t>
            </a:r>
            <a:r>
              <a:rPr lang="pt-BR" sz="3027" b="1" dirty="0"/>
              <a:t>; Maria Rita Fernandes Nunes </a:t>
            </a:r>
            <a:r>
              <a:rPr lang="pt-BR" sz="3027" baseline="30000" dirty="0"/>
              <a:t>(4)</a:t>
            </a:r>
            <a:r>
              <a:rPr lang="pt-BR" sz="3027" b="1" dirty="0"/>
              <a:t>; </a:t>
            </a:r>
            <a:r>
              <a:rPr lang="pt-BR" sz="3200" b="1" dirty="0" err="1"/>
              <a:t>Elves</a:t>
            </a:r>
            <a:r>
              <a:rPr lang="pt-BR" sz="3200" b="1" dirty="0"/>
              <a:t> Samuel Dias Ferreira</a:t>
            </a:r>
            <a:r>
              <a:rPr lang="pt-BR" sz="3200" b="1" baseline="30000" dirty="0"/>
              <a:t> </a:t>
            </a:r>
            <a:r>
              <a:rPr lang="pt-BR" sz="3027" baseline="30000" dirty="0"/>
              <a:t>(5)</a:t>
            </a:r>
            <a:r>
              <a:rPr lang="pt-BR" sz="3027" b="1" dirty="0"/>
              <a:t>; </a:t>
            </a:r>
            <a:r>
              <a:rPr lang="pt-BR" sz="3200" b="1" dirty="0"/>
              <a:t>Gabriel Guerreiro e Medeiros</a:t>
            </a:r>
            <a:r>
              <a:rPr lang="pt-BR" sz="3027" baseline="30000" dirty="0"/>
              <a:t>(6)</a:t>
            </a:r>
            <a:r>
              <a:rPr lang="pt-BR" sz="3027" b="1" dirty="0"/>
              <a:t> ; Francisco Mateus Batista de Aquino</a:t>
            </a:r>
            <a:r>
              <a:rPr lang="pt-BR" sz="3027" baseline="30000" dirty="0"/>
              <a:t> (7)</a:t>
            </a:r>
            <a:r>
              <a:rPr lang="pt-BR" sz="3027" b="1" baseline="30000" dirty="0"/>
              <a:t>.</a:t>
            </a:r>
            <a:r>
              <a:rPr lang="pt-BR" sz="3027" b="1" dirty="0"/>
              <a:t>; </a:t>
            </a:r>
            <a:r>
              <a:rPr lang="pt-BR" sz="3200" b="1" dirty="0"/>
              <a:t>Cícero Otávio de Lima Paiva</a:t>
            </a:r>
            <a:r>
              <a:rPr lang="pt-BR" sz="3027" baseline="30000" dirty="0"/>
              <a:t> (8)</a:t>
            </a:r>
            <a:r>
              <a:rPr lang="pt-BR" sz="3027" b="1" baseline="30000" dirty="0"/>
              <a:t>.</a:t>
            </a:r>
          </a:p>
        </p:txBody>
      </p:sp>
      <p:sp>
        <p:nvSpPr>
          <p:cNvPr id="5" name="Rectangle 37">
            <a:hlinkClick r:id="" action="ppaction://noaction"/>
            <a:extLst>
              <a:ext uri="{FF2B5EF4-FFF2-40B4-BE49-F238E27FC236}">
                <a16:creationId xmlns:a16="http://schemas.microsoft.com/office/drawing/2014/main" id="{8D29E7D4-3AAA-E9F3-C8E2-673C710D91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90954" y="7393956"/>
            <a:ext cx="22915311" cy="3774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pt-BR" sz="3491" baseline="30000" dirty="0"/>
              <a:t>(1) </a:t>
            </a:r>
            <a:r>
              <a:rPr lang="pt-BR" sz="3600" baseline="30000" dirty="0"/>
              <a:t>Trabalho desenvolvido para a VI Congresso Nacional de Pesquisa e Extensão em Ciências Sociais, Humanas e da saúde da Faculdade Evolução Alto Oeste Potiguar - FACEP</a:t>
            </a:r>
            <a:r>
              <a:rPr lang="pt-BR" sz="3491" baseline="30000" dirty="0"/>
              <a:t>; </a:t>
            </a:r>
          </a:p>
          <a:p>
            <a:pPr algn="ctr"/>
            <a:r>
              <a:rPr lang="pt-BR" sz="3491" baseline="30000" dirty="0"/>
              <a:t>(2) </a:t>
            </a:r>
            <a:r>
              <a:rPr lang="pt-BR" sz="3600" baseline="30000" dirty="0"/>
              <a:t>Acadêmica do Curso de Direito, Faculdade Evolução Alto Oeste Potiguar, Pau dos Ferros/RN, E-mail: jaisamdepaiva@gmail.com;</a:t>
            </a:r>
            <a:endParaRPr lang="pt-BR" sz="3491" baseline="30000" dirty="0"/>
          </a:p>
          <a:p>
            <a:pPr algn="ctr"/>
            <a:r>
              <a:rPr lang="pt-BR" sz="3491" baseline="30000" dirty="0"/>
              <a:t>(3) </a:t>
            </a:r>
            <a:r>
              <a:rPr lang="pt-BR" sz="3600" baseline="30000" dirty="0"/>
              <a:t>Acadêmica do Curso de Direito, Faculdade Evolução Alto Oeste Potiguar, Pau dos Ferros/RN, E-mail: iaraestefanny66@gmail.com; </a:t>
            </a:r>
          </a:p>
          <a:p>
            <a:pPr algn="ctr"/>
            <a:r>
              <a:rPr lang="pt-BR" sz="3600" baseline="30000" dirty="0"/>
              <a:t>(4) Acadêmica do Curso de Direito, Faculdade Evolução Alto Oeste Potiguar, Pau dos Ferros/RN, E-mail: mariaritafernandes701@gmail.com</a:t>
            </a:r>
          </a:p>
          <a:p>
            <a:pPr algn="ctr"/>
            <a:r>
              <a:rPr lang="pt-BR" sz="3600" baseline="30000" dirty="0"/>
              <a:t>O(5) Acadêmico do Curso de Direito, Faculdade Evolução Alto Oeste Potiguar, Pau dos Ferros/RN, E-mail: elvys_90@hotmail.com.</a:t>
            </a:r>
          </a:p>
          <a:p>
            <a:pPr algn="ctr"/>
            <a:r>
              <a:rPr lang="pt-BR" sz="3600" baseline="30000" dirty="0"/>
              <a:t>(6) Acadêmico do Curso de Direito, Faculdade Evolução Alto este Potiguar, Pau dos Ferros/RN, E-mail: gabrielguerreirom@gmail.com</a:t>
            </a:r>
          </a:p>
          <a:p>
            <a:pPr algn="ctr"/>
            <a:r>
              <a:rPr lang="pt-BR" sz="3600" baseline="30000" dirty="0"/>
              <a:t>(7) Acadêmico do Curso de Direito, Faculdade Evolução Alto este Potiguar, Pau dos Ferros/RN, E-mail: mateus.contabilidade@hotmail.com</a:t>
            </a:r>
          </a:p>
          <a:p>
            <a:pPr algn="ctr"/>
            <a:r>
              <a:rPr lang="pt-BR" sz="3600" baseline="30000" dirty="0"/>
              <a:t>(8) Professor Especialista; Faculdade Evolução Alto Oeste Potiguar - FACEP; Pau dos Ferros, RN; , E-mail: cicerootavio.adv@gmail.com</a:t>
            </a:r>
          </a:p>
          <a:p>
            <a:pPr algn="ctr"/>
            <a:endParaRPr lang="pt-BR" sz="3491" baseline="30000" dirty="0"/>
          </a:p>
        </p:txBody>
      </p:sp>
      <p:sp>
        <p:nvSpPr>
          <p:cNvPr id="6" name="Text Box 50">
            <a:extLst>
              <a:ext uri="{FF2B5EF4-FFF2-40B4-BE49-F238E27FC236}">
                <a16:creationId xmlns:a16="http://schemas.microsoft.com/office/drawing/2014/main" id="{7021C9A3-DF2C-B7B9-29B9-7CB2E58317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15705" y="10731421"/>
            <a:ext cx="11569013" cy="931794"/>
          </a:xfrm>
          <a:prstGeom prst="rect">
            <a:avLst/>
          </a:prstGeom>
          <a:solidFill>
            <a:srgbClr val="700000"/>
          </a:solidFill>
          <a:ln>
            <a:solidFill>
              <a:srgbClr val="00B0F0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defTabSz="4321175" eaLnBrk="0" hangingPunct="0">
              <a:defRPr sz="85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321175" eaLnBrk="0" hangingPunct="0">
              <a:defRPr sz="85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321175" eaLnBrk="0" hangingPunct="0">
              <a:defRPr sz="85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321175" eaLnBrk="0" hangingPunct="0">
              <a:defRPr sz="85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321175" eaLnBrk="0" hangingPunct="0">
              <a:defRPr sz="85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321175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321175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321175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321175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pt-BR" sz="5455" b="1" dirty="0">
                <a:solidFill>
                  <a:schemeClr val="bg1"/>
                </a:solidFill>
                <a:cs typeface="Times New Roman" pitchFamily="18" charset="0"/>
              </a:rPr>
              <a:t>RESUMO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D173F841-DD28-6054-F454-5A44E4B0A2C0}"/>
              </a:ext>
            </a:extLst>
          </p:cNvPr>
          <p:cNvSpPr txBox="1"/>
          <p:nvPr/>
        </p:nvSpPr>
        <p:spPr>
          <a:xfrm>
            <a:off x="1438771" y="12487945"/>
            <a:ext cx="25994889" cy="26431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pt-BR" sz="3600" dirty="0">
                <a:latin typeface="+mn-lt"/>
              </a:rPr>
              <a:t>A crescente complexidade e o volume expressivo de demandas em grandes escritórios de advocacia no Brasil impulsionaram a busca por soluções tecnológicas capazes de otimizar a rotina jurídica e a elaboração de teses defensivas. Nesse cenário, a inteligência artificial (IA) generativa surge como uma ferramenta disruptiva, permitindo o processamento célere de informações e a personalização de peças processuais em larga escala. Diante desse panorama, emerge a seguinte questão-problema: de que forma a IA generativa pode ser integrada à rotina da advocacia de massa sem comprometer os deveres éticos de lealdade processual e sem incidir em condutas de litigância de má-fé? A relevância desta pesquisa justifica-se pela necessidade premente de compreender como a inovação tecnológica pode coexistir com a responsabilidade processual, evitando sanções e garantindo a qualidade técnica da defesa. </a:t>
            </a:r>
            <a:r>
              <a:rPr lang="pt-BR" sz="3600" b="1" dirty="0">
                <a:latin typeface="+mn-lt"/>
              </a:rPr>
              <a:t>Objetivo:</a:t>
            </a:r>
            <a:r>
              <a:rPr lang="pt-BR" sz="3600" dirty="0">
                <a:latin typeface="+mn-lt"/>
              </a:rPr>
              <a:t> este trabalho tem como meta central investigar as implicações práticas da IA generativa no cotidiano e na rotina do advogado, analisando como operadores do Direito podem utilizar essas ferramentas de forma estratégica para potencializar defesas judiciais e conferir vazão às inúmeras demandas de grandes bancas, identificando concomitantemente os limites impostos pelo Poder Judiciário e pela Ordem dos Advogados do Brasil (OAB) para prevenir condutas tipificadas como litigância de má-fé ou prática ilícita. </a:t>
            </a:r>
            <a:r>
              <a:rPr lang="pt-BR" sz="3600" b="1" dirty="0">
                <a:latin typeface="+mn-lt"/>
              </a:rPr>
              <a:t>Método:</a:t>
            </a:r>
            <a:r>
              <a:rPr lang="pt-BR" sz="3600" dirty="0">
                <a:latin typeface="+mn-lt"/>
              </a:rPr>
              <a:t> a metodologia adotada consiste em uma pesquisa qualitativa e exploratória, utilizando o método dedutivo por meio de uma revisão bibliográfica e documental, ancorada nos critérios de levantamento e seleção propostos por Gil (2022) e Marconi e Lakatos (2021). O universo de análise compreendeu o Código de Processo Civil (CPC), as resoluções do Conselho Nacional de Justiça (CNJ) e a literatura jurídica sobre a explicabilidade dos algoritmos. </a:t>
            </a:r>
            <a:r>
              <a:rPr lang="pt-BR" sz="3600" b="1" dirty="0">
                <a:latin typeface="+mn-lt"/>
              </a:rPr>
              <a:t>Resultados:</a:t>
            </a:r>
            <a:r>
              <a:rPr lang="pt-BR" sz="3600" dirty="0">
                <a:latin typeface="+mn-lt"/>
              </a:rPr>
              <a:t> os achados indicam que a utilização estratégica da IA generativa permite uma redução significativa no tempo de redação e pesquisa, possibilitando que o advogado se concentre em teses de mérito mais complexas. Entretanto, com suporte nos estudos sobre a opacidade dos sistemas automatizados, a pesquisa revela que a ausência de fiscalização humana sobre os resultados produzidos pelos algoritmos pode resultar em nulidades e prejuízos ao constituinte, sendo imperativo que o profissional atue como curador ético e técnico do conteúdo. Observou-se que o Judiciário tem sinalizado que a eficiência operacional não justifica a supressão do raciocínio crítico, punindo o uso negligente que gere "alucinações jurídicas" ou assédio processual. </a:t>
            </a:r>
            <a:r>
              <a:rPr lang="pt-BR" sz="3600" b="1" dirty="0">
                <a:latin typeface="+mn-lt"/>
              </a:rPr>
              <a:t>Conclusões:</a:t>
            </a:r>
            <a:r>
              <a:rPr lang="pt-BR" sz="3600" dirty="0">
                <a:latin typeface="+mn-lt"/>
              </a:rPr>
              <a:t> conclui-se que a IA generativa é um aliado indispensável para a viabilidade de grandes estruturas advocatícias, desde que operada sob rígidos padrões de vigilância. A inovação na rotina do advogado deve ser acompanhada de uma atualização ética, assegurando que a celeridade não comprometa a lealdade processual, transformando o desafio do volume em uma oportunidade de advocacia estratégica, transparente e íntegra.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pt-BR" sz="36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PALAVRAS-CHAVE</a:t>
            </a:r>
            <a:r>
              <a:rPr 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pt-BR" sz="36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36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Advocacia Estratégica; Contencioso de Massa; Ética Digital.</a:t>
            </a:r>
          </a:p>
          <a:p>
            <a:pPr algn="just">
              <a:lnSpc>
                <a:spcPct val="115000"/>
              </a:lnSpc>
            </a:pPr>
            <a:r>
              <a:rPr 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15000"/>
              </a:lnSpc>
            </a:pPr>
            <a:endParaRPr lang="pt-BR" sz="3600" b="1" kern="1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pt-BR" sz="3600" b="1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REFERÊNCIAS</a:t>
            </a:r>
            <a:r>
              <a:rPr lang="pt-BR" sz="3600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pt-BR" sz="3600" b="1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</a:p>
          <a:p>
            <a:endParaRPr lang="pt-BR" sz="3600" kern="1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pt-BR" sz="3600" dirty="0"/>
              <a:t>ALVES, Felipe Kenzo Torres. </a:t>
            </a:r>
            <a:r>
              <a:rPr lang="pt-BR" sz="3600" b="1" dirty="0"/>
              <a:t>Inteligência Artificial e Direito</a:t>
            </a:r>
            <a:r>
              <a:rPr lang="pt-BR" sz="3600" dirty="0"/>
              <a:t>: os desafios da explicação e da justificação de decisões automatizadas. 2020. 159 f. Dissertação (Mestrado em Direito) – Escola de Direito de Brasília, Instituto Brasileiro de Ensino, Desenvolvimento e Pesquisa (IDP), Brasília, 2020. Disponível em: https://repositorio.idp.edu.br/</a:t>
            </a:r>
            <a:r>
              <a:rPr lang="pt-BR" sz="3600" dirty="0" err="1"/>
              <a:t>bitstream</a:t>
            </a:r>
            <a:r>
              <a:rPr lang="pt-BR" sz="3600" dirty="0"/>
              <a:t>/123456789/2984/1/Disserta%c3%a7%c3%a3o_%20%20FELIPE%20KENZO%20TORRES%20ALVES_MESTRADO%20EM%20DIREITO_2020.pdf. Acesso em: 19 maio 2026.</a:t>
            </a:r>
          </a:p>
          <a:p>
            <a:pPr algn="just"/>
            <a:r>
              <a:rPr lang="pt-BR" sz="3600" dirty="0"/>
              <a:t>BRASIL. [Lei (2015)]. </a:t>
            </a:r>
            <a:r>
              <a:rPr lang="pt-BR" sz="3600" b="1" dirty="0"/>
              <a:t>Lei nº 13.105, de 16 de março de 2015</a:t>
            </a:r>
            <a:r>
              <a:rPr lang="pt-BR" sz="3600" dirty="0"/>
              <a:t>. Código de Processo Civil. Brasília, DF: Presidência da República, 2015.</a:t>
            </a:r>
          </a:p>
          <a:p>
            <a:pPr algn="just"/>
            <a:r>
              <a:rPr lang="pt-BR" sz="3600" dirty="0"/>
              <a:t>CONSELHO FEDERAL DA ORDEM DOS ADVOGADOS DO BRASIL. </a:t>
            </a:r>
            <a:r>
              <a:rPr lang="pt-BR" sz="3600" b="1" dirty="0"/>
              <a:t>Provimento nº 205/2021</a:t>
            </a:r>
            <a:r>
              <a:rPr lang="pt-BR" sz="3600" dirty="0"/>
              <a:t>. Dispõe sobre a publicidade e a propaganda na advocacia. Brasília, DF: CFOAB, 2021.</a:t>
            </a:r>
          </a:p>
          <a:p>
            <a:pPr algn="just"/>
            <a:r>
              <a:rPr lang="pt-BR" sz="3600" dirty="0"/>
              <a:t>CONSELHO NACIONAL DE JUSTIÇA (Brasil). </a:t>
            </a:r>
            <a:r>
              <a:rPr lang="pt-BR" sz="3600" b="1" dirty="0"/>
              <a:t>Resolução nº 332, de 21 de agosto de 2020</a:t>
            </a:r>
            <a:r>
              <a:rPr lang="pt-BR" sz="3600" dirty="0"/>
              <a:t>. Dispõe sobre a ética, a transparência e a governança na produção e no uso de Inteligência Artificial no Poder Judiciário e dá outras providências. Brasília, DF: CNJ, 2020.</a:t>
            </a:r>
          </a:p>
          <a:p>
            <a:pPr algn="just"/>
            <a:r>
              <a:rPr lang="pt-BR" sz="3600" dirty="0"/>
              <a:t>GIL, </a:t>
            </a:r>
            <a:r>
              <a:rPr lang="pt-BR" sz="3600" dirty="0" err="1"/>
              <a:t>Antonio</a:t>
            </a:r>
            <a:r>
              <a:rPr lang="pt-BR" sz="3600" dirty="0"/>
              <a:t> Carlos. </a:t>
            </a:r>
            <a:r>
              <a:rPr lang="pt-BR" sz="3600" b="1" dirty="0"/>
              <a:t>Como elaborar projetos de pesquisa</a:t>
            </a:r>
            <a:r>
              <a:rPr lang="pt-BR" sz="3600" dirty="0"/>
              <a:t>. 7. ed. São Paulo: Atlas, 2022.</a:t>
            </a:r>
          </a:p>
          <a:p>
            <a:pPr algn="just"/>
            <a:r>
              <a:rPr lang="pt-BR" sz="3600" dirty="0"/>
              <a:t>MARCONI, Marina de Andrade; LAKATOS, Eva Maria. </a:t>
            </a:r>
            <a:r>
              <a:rPr lang="pt-BR" sz="3600" b="1" dirty="0"/>
              <a:t>Metodologia científica</a:t>
            </a:r>
            <a:r>
              <a:rPr lang="pt-BR" sz="3600" dirty="0"/>
              <a:t>. 8. ed. São Paulo: Atlas, 2021.</a:t>
            </a:r>
          </a:p>
          <a:p>
            <a:pPr>
              <a:lnSpc>
                <a:spcPct val="115000"/>
              </a:lnSpc>
            </a:pPr>
            <a:endParaRPr lang="pt-BR" sz="3600" b="1" dirty="0">
              <a:solidFill>
                <a:srgbClr val="FF0000"/>
              </a:solidFill>
              <a:latin typeface="+mn-lt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7725361"/>
      </p:ext>
    </p:extLst>
  </p:cSld>
  <p:clrMapOvr>
    <a:masterClrMapping/>
  </p:clrMapOvr>
</p:sld>
</file>

<file path=ppt/theme/theme1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3211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85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3211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85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2382</TotalTime>
  <Words>1086</Words>
  <Application>Microsoft Office PowerPoint</Application>
  <PresentationFormat>Personalizar</PresentationFormat>
  <Paragraphs>23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5" baseType="lpstr">
      <vt:lpstr>Aptos</vt:lpstr>
      <vt:lpstr>Arial</vt:lpstr>
      <vt:lpstr>Times New Roman</vt:lpstr>
      <vt:lpstr>Design padrão</vt:lpstr>
      <vt:lpstr>Apresentação do PowerPoint</vt:lpstr>
    </vt:vector>
  </TitlesOfParts>
  <Company>UFC - Universidade Federal do Ceará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Prof. Fernando Pinheiro</dc:creator>
  <cp:lastModifiedBy>Jaisa Paiva</cp:lastModifiedBy>
  <cp:revision>111</cp:revision>
  <dcterms:created xsi:type="dcterms:W3CDTF">2009-08-05T17:04:46Z</dcterms:created>
  <dcterms:modified xsi:type="dcterms:W3CDTF">2026-05-19T19:29:20Z</dcterms:modified>
</cp:coreProperties>
</file>