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0" r:id="rId4"/>
  </p:sldMasterIdLst>
  <p:notesMasterIdLst>
    <p:notesMasterId r:id="rId5"/>
  </p:notesMasterIdLst>
  <p:sldIdLst>
    <p:sldId id="256" r:id="rId6"/>
  </p:sldIdLst>
  <p:sldSz cy="43200625" cx="2880042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07">
          <p15:clr>
            <a:srgbClr val="A4A3A4"/>
          </p15:clr>
        </p15:guide>
        <p15:guide id="2" pos="90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07" orient="horz"/>
        <p:guide pos="90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Personalizado">
  <p:cSld name="Layout Personalizad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0" type="dt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1" type="ftr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Uma imagem contendo Interface gráfica do usuário&#10;&#10;O conteúdo gerado por IA pode estar incorreto." id="17" name="Google Shape;17;p3"/>
          <p:cNvPicPr preferRelativeResize="0"/>
          <p:nvPr/>
        </p:nvPicPr>
        <p:blipFill rotWithShape="1">
          <a:blip r:embed="rId2">
            <a:alphaModFix/>
          </a:blip>
          <a:srcRect b="123" l="0" r="1530" t="1529"/>
          <a:stretch/>
        </p:blipFill>
        <p:spPr>
          <a:xfrm>
            <a:off x="205" y="300"/>
            <a:ext cx="28829017" cy="432006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Interface gráfica do usuário&#10;&#10;O conteúdo gerado por IA pode estar incorreto." id="18" name="Google Shape;18;p3"/>
          <p:cNvPicPr preferRelativeResize="0"/>
          <p:nvPr/>
        </p:nvPicPr>
        <p:blipFill rotWithShape="1">
          <a:blip r:embed="rId2">
            <a:alphaModFix/>
          </a:blip>
          <a:srcRect b="1883" l="93" r="1438" t="85969"/>
          <a:stretch/>
        </p:blipFill>
        <p:spPr>
          <a:xfrm>
            <a:off x="205" y="37872334"/>
            <a:ext cx="28829017" cy="533668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/>
          <p:nvPr>
            <p:ph type="title"/>
          </p:nvPr>
        </p:nvSpPr>
        <p:spPr>
          <a:xfrm>
            <a:off x="1440586" y="815885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" type="body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0" type="dt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53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40586" y="1730188"/>
            <a:ext cx="25919254" cy="7200106"/>
          </a:xfrm>
          <a:prstGeom prst="rect">
            <a:avLst/>
          </a:prstGeom>
          <a:noFill/>
          <a:ln>
            <a:noFill/>
          </a:ln>
        </p:spPr>
        <p:txBody>
          <a:bodyPr anchorCtr="0" anchor="ctr" bIns="216025" lIns="432050" spcFirstLastPara="1" rIns="432050" wrap="square" tIns="2160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7016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440586" y="10079517"/>
            <a:ext cx="25919254" cy="28511532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-1012952" lvl="0" marL="457200" marR="0" rtl="0" algn="l">
              <a:spcBef>
                <a:spcPts val="2470"/>
              </a:spcBef>
              <a:spcAft>
                <a:spcPts val="0"/>
              </a:spcAft>
              <a:buClr>
                <a:schemeClr val="dk1"/>
              </a:buClr>
              <a:buSzPts val="12352"/>
              <a:buFont typeface="Arial"/>
              <a:buChar char="•"/>
              <a:defRPr b="0" i="0" sz="1235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914336" lvl="1" marL="914400" marR="0" rtl="0" algn="l">
              <a:spcBef>
                <a:spcPts val="2160"/>
              </a:spcBef>
              <a:spcAft>
                <a:spcPts val="0"/>
              </a:spcAft>
              <a:buClr>
                <a:schemeClr val="dk1"/>
              </a:buClr>
              <a:buSzPts val="10799"/>
              <a:buFont typeface="Arial"/>
              <a:buChar char="–"/>
              <a:defRPr b="0" i="0" sz="107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15594" lvl="2" marL="1371600" marR="0" rtl="0" algn="l">
              <a:spcBef>
                <a:spcPts val="1849"/>
              </a:spcBef>
              <a:spcAft>
                <a:spcPts val="0"/>
              </a:spcAft>
              <a:buClr>
                <a:schemeClr val="dk1"/>
              </a:buClr>
              <a:buSzPts val="9244"/>
              <a:buFont typeface="Arial"/>
              <a:buChar char="•"/>
              <a:defRPr b="0" i="0" sz="9244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722122" lvl="3" marL="18288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–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722122" lvl="4" marL="22860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722122" lvl="5" marL="27432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722122" lvl="6" marL="32004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722122" lvl="7" marL="36576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722122" lvl="8" marL="4114800" marR="0" rtl="0" algn="l">
              <a:spcBef>
                <a:spcPts val="1554"/>
              </a:spcBef>
              <a:spcAft>
                <a:spcPts val="0"/>
              </a:spcAft>
              <a:buClr>
                <a:schemeClr val="dk1"/>
              </a:buClr>
              <a:buSzPts val="7772"/>
              <a:buFont typeface="Arial"/>
              <a:buChar char="»"/>
              <a:defRPr b="0" i="0" sz="7772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768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</p:spPr>
        <p:txBody>
          <a:bodyPr anchorCtr="0" anchor="t" bIns="216025" lIns="432050" spcFirstLastPara="1" rIns="432050" wrap="square" tIns="2160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5399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karollynesilvafg@gmail.com" TargetMode="External"/><Relationship Id="rId4" Type="http://schemas.openxmlformats.org/officeDocument/2006/relationships/hyperlink" Target="mailto:darlaadriellysilva@gmail.com" TargetMode="External"/><Relationship Id="rId5" Type="http://schemas.openxmlformats.org/officeDocument/2006/relationships/hyperlink" Target="mailto:nathanaelapeixoto@gmail.com" TargetMode="External"/><Relationship Id="rId6" Type="http://schemas.openxmlformats.org/officeDocument/2006/relationships/hyperlink" Target="mailto:regidiana.advocacia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3138554" y="7165705"/>
            <a:ext cx="22915200" cy="3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aseline="30000" lang="pt-BR" sz="3491">
                <a:solidFill>
                  <a:schemeClr val="dk1"/>
                </a:solidFill>
              </a:rPr>
              <a:t>(1) Trabalho desenvolvido no Programa de Iniciação Científica (PIC) da Faculdade Evolução Alto Oeste Potiguar - FACEP;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aseline="30000" lang="pt-BR" sz="3491">
                <a:solidFill>
                  <a:schemeClr val="dk1"/>
                </a:solidFill>
              </a:rPr>
              <a:t>(2) Estudante; Faculdade Evolução Alto Oeste Potiguar - FACEP; Pau dos Ferros, Rio Grande do Norte; </a:t>
            </a:r>
            <a:r>
              <a:rPr baseline="30000" lang="pt-BR" sz="3491" u="sng">
                <a:solidFill>
                  <a:schemeClr val="hlink"/>
                </a:solidFill>
                <a:hlinkClick r:id="rId3"/>
              </a:rPr>
              <a:t>karollynesilvafg@gmail.com</a:t>
            </a:r>
            <a:r>
              <a:rPr baseline="30000" lang="pt-BR" sz="3491">
                <a:solidFill>
                  <a:schemeClr val="dk1"/>
                </a:solidFill>
              </a:rPr>
              <a:t>;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aseline="30000" lang="pt-BR" sz="3491">
                <a:solidFill>
                  <a:schemeClr val="dk1"/>
                </a:solidFill>
              </a:rPr>
              <a:t>(3) Estudante; Faculdade Evolução Alto Oeste Potiguar - FACEP; Pau dos Ferros, Rio Grande do Norte; </a:t>
            </a:r>
            <a:r>
              <a:rPr baseline="30000" lang="pt-BR" sz="3491" u="sng">
                <a:solidFill>
                  <a:schemeClr val="hlink"/>
                </a:solidFill>
                <a:hlinkClick r:id="rId4"/>
              </a:rPr>
              <a:t>darlaadriellysilva@gmail.com</a:t>
            </a:r>
            <a:r>
              <a:rPr baseline="30000" lang="pt-BR" sz="3491">
                <a:solidFill>
                  <a:schemeClr val="dk1"/>
                </a:solidFill>
              </a:rPr>
              <a:t>;  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aseline="30000" lang="pt-BR" sz="3491">
                <a:solidFill>
                  <a:schemeClr val="dk1"/>
                </a:solidFill>
              </a:rPr>
              <a:t>(4) Estudante; Faculdade Evolução Alto Oeste Potiguar - FACEP; Pau dos Ferros, Rio Grande do Norte; </a:t>
            </a:r>
            <a:r>
              <a:rPr baseline="30000" lang="pt-BR" sz="3491" u="sng">
                <a:solidFill>
                  <a:schemeClr val="hlink"/>
                </a:solidFill>
                <a:hlinkClick r:id="rId5"/>
              </a:rPr>
              <a:t>nathanaelapeixoto@gmail.com</a:t>
            </a:r>
            <a:r>
              <a:rPr baseline="30000" lang="pt-BR" sz="3491">
                <a:solidFill>
                  <a:schemeClr val="dk1"/>
                </a:solidFill>
              </a:rPr>
              <a:t>;</a:t>
            </a:r>
            <a:endParaRPr baseline="30000" sz="3491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aseline="30000" lang="pt-BR" sz="3491">
                <a:solidFill>
                  <a:schemeClr val="dk1"/>
                </a:solidFill>
              </a:rPr>
              <a:t>(5) Professora do Curso de Direito; Faculdade Evolução Alto Oeste Potiguar – FACEP; </a:t>
            </a:r>
            <a:r>
              <a:rPr baseline="30000" lang="pt-BR" sz="3491" u="sng">
                <a:solidFill>
                  <a:schemeClr val="hlink"/>
                </a:solidFill>
                <a:hlinkClick r:id="rId6"/>
              </a:rPr>
              <a:t>regidiana.advocacia@gmail.com</a:t>
            </a:r>
            <a:r>
              <a:rPr baseline="30000" lang="pt-BR" sz="3491">
                <a:solidFill>
                  <a:schemeClr val="dk1"/>
                </a:solidFill>
              </a:rPr>
              <a:t> </a:t>
            </a:r>
            <a:endParaRPr baseline="30000" sz="3491">
              <a:solidFill>
                <a:schemeClr val="dk1"/>
              </a:solidFill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24655" y="4030368"/>
            <a:ext cx="28751100" cy="148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87475" lIns="174950" spcFirstLastPara="1" rIns="174950" wrap="square" tIns="874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25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QUEBRANDO SILÊNCIOS: CORPOS, CONSENTIMENTO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4253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CONSCIÊNCIA NA EDUCAÇÃO SEXUAL(1).</a:t>
            </a: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24656" y="6538598"/>
            <a:ext cx="28751117" cy="558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27">
              <a:solidFill>
                <a:schemeClr val="dk1"/>
              </a:solidFill>
            </a:endParaRPr>
          </a:p>
        </p:txBody>
      </p:sp>
      <p:sp>
        <p:nvSpPr>
          <p:cNvPr id="31" name="Google Shape;31;p4"/>
          <p:cNvSpPr txBox="1"/>
          <p:nvPr/>
        </p:nvSpPr>
        <p:spPr>
          <a:xfrm>
            <a:off x="8651767" y="10673541"/>
            <a:ext cx="11568900" cy="932100"/>
          </a:xfrm>
          <a:prstGeom prst="rect">
            <a:avLst/>
          </a:prstGeom>
          <a:solidFill>
            <a:srgbClr val="700000"/>
          </a:solidFill>
          <a:ln cap="flat" cmpd="sng" w="952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455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RESUMO</a:t>
            </a:r>
            <a:endParaRPr/>
          </a:p>
        </p:txBody>
      </p:sp>
      <p:sp>
        <p:nvSpPr>
          <p:cNvPr id="32" name="Google Shape;32;p4"/>
          <p:cNvSpPr txBox="1"/>
          <p:nvPr/>
        </p:nvSpPr>
        <p:spPr>
          <a:xfrm>
            <a:off x="1438771" y="12487945"/>
            <a:ext cx="25995000" cy="241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</a:rPr>
              <a:t>Introdução/problematização</a:t>
            </a:r>
            <a:r>
              <a:rPr lang="pt-BR" sz="3600">
                <a:solidFill>
                  <a:schemeClr val="dk1"/>
                </a:solidFill>
              </a:rPr>
              <a:t>: A educação é um direito fundamental e dever compartilhado entre o Estado e a família, voltada ao pleno desenvolvimento da pessoa e ao preparo para a cidadania. No contexto de crianças e adolescentes, a Constituição Federal de 1988 impõe a doutrina da proteção integral e a prioridade absoluta, resguardando-os de toda forma de negligência, exploração e violência. Contudo, dados estatísticos recentes revelam índices alarmantes de violência sexual infantojuvenil no Brasil, ocorrendo majoritariamente no ambiente doméstico e praticada por familiares ou pessoas de confiança. Esse cenário evidencia a urgência da educação sexual como estratégia de prevenção primária, ao promover a consciência corporal e noções fundamentais de consentimento desde a base educacional. A gravidade dessa problemática pode ser observada em casos emblemáticos da história brasileira, como o de Araceli Cabrera Sánchez Crespo, uma menina de oito anos vítima de sequestro, violência sexual e homicídio no estado do Espírito Santo, em 1973. A repercussão nacional do crime inspirou a campanha Maio Laranja, destinada à conscientização e prevenção da violência sexual infantojuvenil (</a:t>
            </a:r>
            <a:r>
              <a:rPr lang="pt-BR" sz="3600">
                <a:solidFill>
                  <a:schemeClr val="dk1"/>
                </a:solidFill>
              </a:rPr>
              <a:t>SOUZA, 2023)</a:t>
            </a:r>
            <a:r>
              <a:rPr lang="pt-BR" sz="3600">
                <a:solidFill>
                  <a:schemeClr val="dk1"/>
                </a:solidFill>
              </a:rPr>
              <a:t>. Isso posto, o presente trabalho busca analisar como a abordagem de corpos, consentimento e consciência na educação sexual atua como ferramenta indispensável na garantia da dignidade humana e na construção da autoproteção.</a:t>
            </a:r>
            <a:r>
              <a:rPr b="1" lang="pt-BR" sz="3600">
                <a:solidFill>
                  <a:schemeClr val="dk1"/>
                </a:solidFill>
              </a:rPr>
              <a:t> Objetivo: </a:t>
            </a:r>
            <a:r>
              <a:rPr lang="pt-BR" sz="3600">
                <a:solidFill>
                  <a:schemeClr val="dk1"/>
                </a:solidFill>
              </a:rPr>
              <a:t>O estudo objetiva</a:t>
            </a:r>
            <a:r>
              <a:rPr b="1" lang="pt-BR" sz="3600">
                <a:solidFill>
                  <a:schemeClr val="dk1"/>
                </a:solidFill>
              </a:rPr>
              <a:t>,</a:t>
            </a:r>
            <a:r>
              <a:rPr lang="pt-BR" sz="3600">
                <a:solidFill>
                  <a:schemeClr val="dk1"/>
                </a:solidFill>
              </a:rPr>
              <a:t> especificamente, examinar o amparo legal do tema no ordenamento jurídico brasileiro. Destaca-se a Carta Magna, o Estatuto da Criança e do Adolescente (ECA) e a Lei Henry Borel. Além disso, discute como o ensino sobre limites corporais fortalece a autonomia dos vulneráveis. A</a:t>
            </a:r>
            <a:r>
              <a:rPr lang="pt-BR" sz="3600">
                <a:solidFill>
                  <a:schemeClr val="dk1"/>
                </a:solidFill>
              </a:rPr>
              <a:t> </a:t>
            </a:r>
            <a:r>
              <a:rPr lang="pt-BR" sz="3600">
                <a:solidFill>
                  <a:schemeClr val="dk1"/>
                </a:solidFill>
              </a:rPr>
              <a:t>pesquisa busca responder à seguinte questão: de que forma a educação sexual baseada na consciência corporal e no consentimento pode funcionar como mecanismo eficaz de prevenção à violência sexual? </a:t>
            </a:r>
            <a:r>
              <a:rPr b="1" lang="pt-BR" sz="3600">
                <a:solidFill>
                  <a:schemeClr val="dk1"/>
                </a:solidFill>
              </a:rPr>
              <a:t>Resultados: </a:t>
            </a:r>
            <a:r>
              <a:rPr lang="pt-BR" sz="3600">
                <a:solidFill>
                  <a:schemeClr val="dk1"/>
                </a:solidFill>
              </a:rPr>
              <a:t>O tema se faz relevante</a:t>
            </a:r>
            <a:r>
              <a:rPr b="1" lang="pt-BR" sz="3600">
                <a:solidFill>
                  <a:schemeClr val="dk1"/>
                </a:solidFill>
              </a:rPr>
              <a:t>,</a:t>
            </a:r>
            <a:r>
              <a:rPr lang="pt-BR" sz="3600">
                <a:solidFill>
                  <a:schemeClr val="dk1"/>
                </a:solidFill>
              </a:rPr>
              <a:t> tanto do ponto de vista acadêmico quanto social, pela necessidade de formação de sujeitos críticos, capazes de compreender seus direitos e responsabilidades, rompendo com os padrões de silenciamento existentes na história e na cultura, que contribuem para a manutenção dos ciclos de abuso. </a:t>
            </a:r>
            <a:r>
              <a:rPr b="1" lang="pt-BR" sz="3600">
                <a:solidFill>
                  <a:schemeClr val="dk1"/>
                </a:solidFill>
              </a:rPr>
              <a:t>Método</a:t>
            </a:r>
            <a:r>
              <a:rPr b="1" lang="pt-BR" sz="3600">
                <a:solidFill>
                  <a:schemeClr val="dk1"/>
                </a:solidFill>
              </a:rPr>
              <a:t>:</a:t>
            </a:r>
            <a:r>
              <a:rPr lang="pt-BR" sz="3600">
                <a:solidFill>
                  <a:schemeClr val="dk1"/>
                </a:solidFill>
              </a:rPr>
              <a:t> A </a:t>
            </a:r>
            <a:r>
              <a:rPr lang="pt-BR" sz="3600">
                <a:solidFill>
                  <a:schemeClr val="dk1"/>
                </a:solidFill>
              </a:rPr>
              <a:t>pesquisa caracteriza-se como qualitativa e exploratória, conforme Gil (2002), desenvolvida por meio de revisão bibliográfica e análise documental da legislação e jurisprudência pátria. </a:t>
            </a:r>
            <a:r>
              <a:rPr b="1" lang="pt-BR" sz="3600">
                <a:solidFill>
                  <a:schemeClr val="dk1"/>
                </a:solidFill>
              </a:rPr>
              <a:t>Conclusões:</a:t>
            </a:r>
            <a:r>
              <a:rPr lang="pt-BR" sz="3600">
                <a:solidFill>
                  <a:schemeClr val="dk1"/>
                </a:solidFill>
              </a:rPr>
              <a:t> Conclui-se que a educação sexual deve ser consolidada como uma política pública essencial para garantir a proteção, a dignidade e o desenvolvimento saudável de crianças e adolescentes.</a:t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</a:rPr>
              <a:t>Palavras-chave: </a:t>
            </a:r>
            <a:r>
              <a:rPr lang="pt-BR" sz="3600">
                <a:solidFill>
                  <a:schemeClr val="dk1"/>
                </a:solidFill>
              </a:rPr>
              <a:t>Educação Sexual. Consentimento. Proteção Integral. Dignidade da Pessoa Humana. Prevenção.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r>
              <a:rPr lang="pt-BR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127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</a:rPr>
              <a:t>FUNDAÇÃO ABRINQ. Observatório da Criança e do Adolescente. São Paulo, 2026. Disponível em: https://observatoriocrianca.org.br/Indicador/Visualizar/58320bb7; acesso em: 14 de maio de 2026; 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</a:rPr>
              <a:t>BRASIL. </a:t>
            </a:r>
            <a:r>
              <a:rPr b="1" lang="pt-BR" sz="3600">
                <a:solidFill>
                  <a:schemeClr val="dk1"/>
                </a:solidFill>
              </a:rPr>
              <a:t>Constituição da República Federativa do Brasil de 1988</a:t>
            </a:r>
            <a:r>
              <a:rPr lang="pt-BR" sz="3600">
                <a:solidFill>
                  <a:schemeClr val="dk1"/>
                </a:solidFill>
              </a:rPr>
              <a:t>. Brasília, DF: Presidência da República, 1988;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</a:rPr>
              <a:t>BRASIL. Lei nº 14.344, de 24 de maio de 2022. </a:t>
            </a:r>
            <a:r>
              <a:rPr b="1" lang="pt-BR" sz="3600">
                <a:solidFill>
                  <a:schemeClr val="dk1"/>
                </a:solidFill>
              </a:rPr>
              <a:t>Lei Nº 14.344</a:t>
            </a:r>
            <a:r>
              <a:rPr lang="pt-BR" sz="3600">
                <a:solidFill>
                  <a:schemeClr val="dk1"/>
                </a:solidFill>
              </a:rPr>
              <a:t>. Brasília, BR, 25 maio 2022. Disponível em: https://www.planalto.gov.br/ccivil_03/_ato2019-2022/2022/lei/l14344.htm. Acesso em: 13 maio 2026;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</a:rPr>
              <a:t>GIL, Antônio Carlos. </a:t>
            </a:r>
            <a:r>
              <a:rPr b="1" lang="pt-BR" sz="3600">
                <a:solidFill>
                  <a:schemeClr val="dk1"/>
                </a:solidFill>
              </a:rPr>
              <a:t>Como elaborar projetos de pesquisa</a:t>
            </a:r>
            <a:r>
              <a:rPr lang="pt-BR" sz="3600">
                <a:solidFill>
                  <a:schemeClr val="dk1"/>
                </a:solidFill>
              </a:rPr>
              <a:t>. 4. ed. São Paulo: Atlas, 2002; 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>
                <a:solidFill>
                  <a:schemeClr val="dk1"/>
                </a:solidFill>
              </a:rPr>
              <a:t>ROSSATO, Luciano Alves; LÉPORE, Paulo</a:t>
            </a:r>
            <a:r>
              <a:rPr b="1" lang="pt-BR" sz="3600">
                <a:solidFill>
                  <a:schemeClr val="dk1"/>
                </a:solidFill>
              </a:rPr>
              <a:t>. Estatuto da Criança e do Adolescente</a:t>
            </a:r>
            <a:r>
              <a:rPr lang="pt-BR" sz="3600">
                <a:solidFill>
                  <a:schemeClr val="dk1"/>
                </a:solidFill>
              </a:rPr>
              <a:t>: comentado artigo por artigo. 16. ed. Salvador: JusPodivm, 2026. 832 p;</a:t>
            </a:r>
            <a:endParaRPr sz="3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3600">
                <a:solidFill>
                  <a:schemeClr val="dk1"/>
                </a:solidFill>
              </a:rPr>
              <a:t>SOUZA, Janine. </a:t>
            </a:r>
            <a:r>
              <a:rPr b="1" lang="pt-BR" sz="3600">
                <a:solidFill>
                  <a:schemeClr val="dk1"/>
                </a:solidFill>
              </a:rPr>
              <a:t>Do caso Araceli ao avanço da legislação, crimes sexuais contra crianças e adolescentes são desafio à sociedade.</a:t>
            </a:r>
            <a:r>
              <a:rPr lang="pt-BR" sz="3600">
                <a:solidFill>
                  <a:schemeClr val="dk1"/>
                </a:solidFill>
              </a:rPr>
              <a:t> 2023. Diretora de Imprensa: Rafaela Souza. </a:t>
            </a:r>
            <a:endParaRPr sz="3600">
              <a:solidFill>
                <a:schemeClr val="dk1"/>
              </a:solidFill>
            </a:endParaRPr>
          </a:p>
        </p:txBody>
      </p:sp>
      <p:cxnSp>
        <p:nvCxnSpPr>
          <p:cNvPr id="33" name="Google Shape;33;p4"/>
          <p:cNvCxnSpPr/>
          <p:nvPr/>
        </p:nvCxnSpPr>
        <p:spPr>
          <a:xfrm>
            <a:off x="-33079325" y="20983150"/>
            <a:ext cx="11849400" cy="11849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" name="Google Shape;34;p4"/>
          <p:cNvSpPr txBox="1"/>
          <p:nvPr/>
        </p:nvSpPr>
        <p:spPr>
          <a:xfrm>
            <a:off x="88550" y="6538600"/>
            <a:ext cx="28623300" cy="6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027">
                <a:solidFill>
                  <a:schemeClr val="dk1"/>
                </a:solidFill>
              </a:rPr>
              <a:t>Ana Karolyne da Silva Gomes (2); Darla Adrielly Silva Souza (3); Nathanaela da Conceição Peixoto Pinheiro (4); Maria Regidiana da Conceição (5).</a:t>
            </a:r>
            <a:endParaRPr b="1" baseline="30000" sz="3027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