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9" d="100"/>
          <a:sy n="19" d="100"/>
        </p:scale>
        <p:origin x="1506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55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9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607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220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620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0284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6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64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71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61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3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E9444B-FA7F-40CE-BC95-D8B73FD5194D}" type="datetimeFigureOut">
              <a:rPr lang="pt-BR" smtClean="0"/>
              <a:t>06/06/2026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7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://www.msdmanuals.com/pt-br/casa/dist%C3%BArbios-de-sa%C3%BAde-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ortal.mec.gov.br/seesp/arquivos/pdf/lei9394_ldbn1.pdf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674">
            <a:extLst>
              <a:ext uri="{FF2B5EF4-FFF2-40B4-BE49-F238E27FC236}">
                <a16:creationId xmlns:a16="http://schemas.microsoft.com/office/drawing/2014/main" id="{C385E909-78CD-19E9-159A-F29AE5886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0013" y="9161463"/>
            <a:ext cx="2667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707" tIns="48854" rIns="97707" bIns="48854">
            <a:spAutoFit/>
          </a:bodyPr>
          <a:lstStyle>
            <a:lvl1pPr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pt-BR" altLang="pt-BR" sz="2475"/>
          </a:p>
        </p:txBody>
      </p:sp>
      <p:sp>
        <p:nvSpPr>
          <p:cNvPr id="9" name="CaixaDeTexto 53">
            <a:extLst>
              <a:ext uri="{FF2B5EF4-FFF2-40B4-BE49-F238E27FC236}">
                <a16:creationId xmlns:a16="http://schemas.microsoft.com/office/drawing/2014/main" id="{A231DC4E-BBE4-B2B4-4C7F-EE9977F2A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8975" y="31375350"/>
            <a:ext cx="15120938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2812"/>
              <a:t> 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97B4152-B7B6-ADA8-1222-8A43D5DDE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67531" y="4313421"/>
            <a:ext cx="32399288" cy="3069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33" tIns="46167" rIns="92333" bIns="46167">
            <a:spAutoFit/>
          </a:bodyPr>
          <a:lstStyle/>
          <a:p>
            <a:pPr algn="ctr">
              <a:defRPr/>
            </a:pPr>
            <a:r>
              <a:rPr lang="pt-BR" sz="967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SAÚDE MENTAL OU SOFRIMENTO HUMANO: Vivências escolares na E. E. Joaquim de Souza Coelho.</a:t>
            </a:r>
            <a:endParaRPr lang="pt-BR" sz="3599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32">
            <a:extLst>
              <a:ext uri="{FF2B5EF4-FFF2-40B4-BE49-F238E27FC236}">
                <a16:creationId xmlns:a16="http://schemas.microsoft.com/office/drawing/2014/main" id="{0466140E-A679-C08D-31D3-08542C7B3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025" y="8977313"/>
            <a:ext cx="14416088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0050" indent="-4000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INTRODUÇÃO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9E3EE79B-2C36-D611-4E78-D099A82A7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98690" y="22080696"/>
            <a:ext cx="132842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4. CONCLUSÃO</a:t>
            </a:r>
          </a:p>
        </p:txBody>
      </p:sp>
      <p:sp>
        <p:nvSpPr>
          <p:cNvPr id="13" name="Text Box 48">
            <a:extLst>
              <a:ext uri="{FF2B5EF4-FFF2-40B4-BE49-F238E27FC236}">
                <a16:creationId xmlns:a16="http://schemas.microsoft.com/office/drawing/2014/main" id="{22432B76-06A1-9044-ED24-360B1CC07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7246" y="34420589"/>
            <a:ext cx="13041312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5. REFERÊNCIAS</a:t>
            </a:r>
          </a:p>
        </p:txBody>
      </p:sp>
      <p:sp>
        <p:nvSpPr>
          <p:cNvPr id="15" name="Text Box 23">
            <a:extLst>
              <a:ext uri="{FF2B5EF4-FFF2-40B4-BE49-F238E27FC236}">
                <a16:creationId xmlns:a16="http://schemas.microsoft.com/office/drawing/2014/main" id="{E4849E27-321E-9A5E-B3DF-05DFFD77A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194" y="9651365"/>
            <a:ext cx="14255750" cy="118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sz="3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O estudo </a:t>
            </a:r>
            <a:r>
              <a:rPr lang="pt-BR" sz="3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“Saúde mental ou sofrimento humano: vivencias escolares na Escola Estadual Joaquim de Souza Coelho”</a:t>
            </a:r>
            <a:r>
              <a:rPr lang="pt-BR" sz="3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foi realizado entre julho e dezembro de 2025 e examinou os impactos das condições emocionais e psicossociais no ambiente escolar do turno matutino. </a:t>
            </a:r>
            <a:r>
              <a:rPr lang="pt-BR" sz="3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3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pesquisa foi financiada pela </a:t>
            </a:r>
            <a:r>
              <a:rPr lang="pt-BR" sz="3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Fapeam</a:t>
            </a:r>
            <a:r>
              <a:rPr lang="pt-BR" sz="3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no programa Ciência na Escola, teve como objetivo da pesquisa foi compreender os efeitos do sofrimento humano, no campo da saúde mental, sobre o processo de ensino-aprendizagem de alunos na faixa etária de 11 a 15 anos. O estudo adotou uma abordagem quantitativa e qualitativa descritiva.</a:t>
            </a:r>
            <a:endParaRPr lang="pt-BR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3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A instituição investigada possuía 289 estudantes, e a amostra analisada representa um recorte significativo para compreender a saúde mental no contexto escolar. Foram estudados indicadores de sofrimento psíquico, relações interpessoais, fatores estressores e barreiras institucionais relacionadas à saúde mental.</a:t>
            </a:r>
            <a:endParaRPr lang="pt-BR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540385" algn="just">
              <a:lnSpc>
                <a:spcPct val="150000"/>
              </a:lnSpc>
              <a:spcAft>
                <a:spcPts val="800"/>
              </a:spcAft>
            </a:pPr>
            <a:endParaRPr lang="pt-BR" sz="3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21">
            <a:extLst>
              <a:ext uri="{FF2B5EF4-FFF2-40B4-BE49-F238E27FC236}">
                <a16:creationId xmlns:a16="http://schemas.microsoft.com/office/drawing/2014/main" id="{0AADD8B1-AADA-DE19-6E56-E2EACC86E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488" y="21823678"/>
            <a:ext cx="14092238" cy="10330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sz="3373" dirty="0">
                <a:latin typeface="Arial" panose="020B0604020202020204" pitchFamily="34" charset="0"/>
              </a:rPr>
              <a:t>	</a:t>
            </a:r>
            <a:r>
              <a:rPr lang="pt-BR" sz="3400" dirty="0">
                <a:latin typeface="Arial" panose="020B0604020202020204" pitchFamily="34" charset="0"/>
              </a:rPr>
              <a:t>      </a:t>
            </a:r>
            <a:r>
              <a:rPr lang="pt-BR" sz="3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pesquisa foi desenvolvida com abordagem qualitativa, fundamentada no método dialético, o qual possibilitou compreender as contradições e transformações presentes na realidade social e humana. Foi realizada numa </a:t>
            </a:r>
            <a:r>
              <a:rPr lang="pt-BR" sz="3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Escola</a:t>
            </a:r>
            <a:r>
              <a:rPr lang="pt-BR" sz="3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localizada no município de Manacapuru, estado do Amazonas, no turno matutino, durante o período de julho a dezembro de 2025. </a:t>
            </a:r>
            <a:endParaRPr lang="pt-BR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3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O público-alvo foi composto por alunos do </a:t>
            </a:r>
            <a:r>
              <a:rPr lang="pt-BR" sz="3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Ensino Fundamental II</a:t>
            </a:r>
            <a:r>
              <a:rPr lang="pt-BR" sz="3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com faixa etária entre 11 e 15 anos, além dos professores das disciplinas que atendem essas turmas. Especificamente, foram selecionados </a:t>
            </a:r>
            <a:r>
              <a:rPr lang="pt-BR" sz="3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40 alunos do 6º ano matutino</a:t>
            </a:r>
            <a:r>
              <a:rPr lang="pt-BR" sz="3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de um universo de 289 estudantes, juntamente com os docentes que atuam diretamente nessa turma.</a:t>
            </a:r>
            <a:endParaRPr lang="pt-BR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endParaRPr lang="pt-BR" sz="405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FC8E925F-D9CF-01B7-1AA5-17D66B891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20804779"/>
            <a:ext cx="16063913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2. MATERIAIS E MÉTODOS</a:t>
            </a:r>
          </a:p>
        </p:txBody>
      </p:sp>
      <p:sp>
        <p:nvSpPr>
          <p:cNvPr id="19" name="Text Box 21">
            <a:extLst>
              <a:ext uri="{FF2B5EF4-FFF2-40B4-BE49-F238E27FC236}">
                <a16:creationId xmlns:a16="http://schemas.microsoft.com/office/drawing/2014/main" id="{58061F0B-7CEB-113D-53CF-6C3DA826D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98690" y="9824167"/>
            <a:ext cx="13849350" cy="698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pt-BR" altLang="pt-BR" sz="405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altLang="pt-BR" sz="3300" dirty="0">
                <a:latin typeface="Arial" panose="020B0604020202020204" pitchFamily="34" charset="0"/>
                <a:cs typeface="Arial" panose="020B0604020202020204" pitchFamily="34" charset="0"/>
              </a:rPr>
              <a:t>Quanto aos procedimentos de coletas de dados </a:t>
            </a:r>
            <a:r>
              <a:rPr lang="pt-BR" sz="33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foram coletados no mês de </a:t>
            </a:r>
            <a:r>
              <a:rPr lang="pt-BR" sz="33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outubro de 2025</a:t>
            </a:r>
            <a:r>
              <a:rPr lang="pt-BR" sz="33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por meio de dois questionários: </a:t>
            </a:r>
            <a:r>
              <a:rPr lang="pt-BR" sz="33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Questionário fechado</a:t>
            </a:r>
            <a:r>
              <a:rPr lang="pt-BR" sz="33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aplicado aos discentes. </a:t>
            </a:r>
            <a:r>
              <a:rPr lang="pt-BR" sz="33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Questionário aberto</a:t>
            </a:r>
            <a:r>
              <a:rPr lang="pt-BR" sz="33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destinado aos docentes do turno matutino. Os instrumentos de coleta contemplaram temas relacionados à saúde mental, ao ambiente escolar, permitindo uma análise integrada das condições que influenciam o cotidiano educacional. </a:t>
            </a:r>
            <a:r>
              <a:rPr lang="pt-BR" sz="3200" dirty="0">
                <a:latin typeface="Arial" panose="020B0604020202020204" pitchFamily="34" charset="0"/>
                <a:ea typeface="Garamond" panose="02020404030301010803" pitchFamily="18" charset="0"/>
                <a:cs typeface="Arial" panose="020B0604020202020204" pitchFamily="34" charset="0"/>
              </a:rPr>
              <a:t>Tivemos 10 questões e um foi 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*A pergunta buscava compreender a percepção dos estudantes sobre o conceito de saúde mental. As respostas foram agrupadas da seguinte forma:</a:t>
            </a:r>
            <a:endParaRPr lang="pt-BR" altLang="pt-BR" sz="4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aixaDeTexto 37">
            <a:extLst>
              <a:ext uri="{FF2B5EF4-FFF2-40B4-BE49-F238E27FC236}">
                <a16:creationId xmlns:a16="http://schemas.microsoft.com/office/drawing/2014/main" id="{EC189F1C-C1C5-DBFD-4FD9-C548D108C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7995" y="23799139"/>
            <a:ext cx="13363575" cy="74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indent="540385" algn="just">
              <a:lnSpc>
                <a:spcPct val="150000"/>
              </a:lnSpc>
            </a:pPr>
            <a:r>
              <a:rPr lang="pt-BR" sz="32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pt-BR" altLang="pt-BR" sz="3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" name="Text Box 2126">
            <a:extLst>
              <a:ext uri="{FF2B5EF4-FFF2-40B4-BE49-F238E27FC236}">
                <a16:creationId xmlns:a16="http://schemas.microsoft.com/office/drawing/2014/main" id="{F8AA2C59-1E25-6666-FADA-B134EAA57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9" y="31375350"/>
            <a:ext cx="13446125" cy="64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pt-BR" altLang="pt-BR" sz="3599" dirty="0">
                <a:latin typeface="Arial" panose="020B0604020202020204" pitchFamily="34" charset="0"/>
                <a:cs typeface="Arial" panose="020B0604020202020204" pitchFamily="34" charset="0"/>
              </a:rPr>
              <a:t>FIGURA 1.  </a:t>
            </a:r>
            <a:r>
              <a:rPr lang="pt-BR" altLang="pt-BR" sz="3599" b="1" dirty="0">
                <a:latin typeface="Arial" panose="020B0604020202020204" pitchFamily="34" charset="0"/>
                <a:cs typeface="Arial" panose="020B0604020202020204" pitchFamily="34" charset="0"/>
              </a:rPr>
              <a:t>EVIDENCIAS DA PESQUISA -2025</a:t>
            </a:r>
            <a:endParaRPr lang="pt-BR" altLang="pt-BR" sz="35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Box 2126">
            <a:extLst>
              <a:ext uri="{FF2B5EF4-FFF2-40B4-BE49-F238E27FC236}">
                <a16:creationId xmlns:a16="http://schemas.microsoft.com/office/drawing/2014/main" id="{49A02154-0F00-BA51-6F81-E4670A3FD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2465" y="40324734"/>
            <a:ext cx="134461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FONTE: A PROPRIA PESQUISADORA                    ano:2025 </a:t>
            </a:r>
          </a:p>
        </p:txBody>
      </p:sp>
      <p:grpSp>
        <p:nvGrpSpPr>
          <p:cNvPr id="35" name="Group 13">
            <a:extLst>
              <a:ext uri="{FF2B5EF4-FFF2-40B4-BE49-F238E27FC236}">
                <a16:creationId xmlns:a16="http://schemas.microsoft.com/office/drawing/2014/main" id="{C7045915-78F2-6301-2ADE-D6053F7770A0}"/>
              </a:ext>
            </a:extLst>
          </p:cNvPr>
          <p:cNvGrpSpPr/>
          <p:nvPr/>
        </p:nvGrpSpPr>
        <p:grpSpPr>
          <a:xfrm>
            <a:off x="-42070" y="41040842"/>
            <a:ext cx="32441358" cy="2135187"/>
            <a:chOff x="0" y="0"/>
            <a:chExt cx="4816593" cy="170964"/>
          </a:xfrm>
        </p:grpSpPr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F1058491-2B8A-A266-8CD2-83F847B45E5E}"/>
                </a:ext>
              </a:extLst>
            </p:cNvPr>
            <p:cNvSpPr/>
            <p:nvPr/>
          </p:nvSpPr>
          <p:spPr>
            <a:xfrm>
              <a:off x="0" y="0"/>
              <a:ext cx="4816592" cy="170964"/>
            </a:xfrm>
            <a:custGeom>
              <a:avLst/>
              <a:gdLst/>
              <a:ahLst/>
              <a:cxnLst/>
              <a:rect l="l" t="t" r="r" b="b"/>
              <a:pathLst>
                <a:path w="4816592" h="170964">
                  <a:moveTo>
                    <a:pt x="0" y="0"/>
                  </a:moveTo>
                  <a:lnTo>
                    <a:pt x="4816592" y="0"/>
                  </a:lnTo>
                  <a:lnTo>
                    <a:pt x="4816592" y="170964"/>
                  </a:lnTo>
                  <a:lnTo>
                    <a:pt x="0" y="170964"/>
                  </a:lnTo>
                  <a:close/>
                </a:path>
              </a:pathLst>
            </a:custGeom>
            <a:solidFill>
              <a:srgbClr val="B49D8A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37" name="TextBox 15">
              <a:extLst>
                <a:ext uri="{FF2B5EF4-FFF2-40B4-BE49-F238E27FC236}">
                  <a16:creationId xmlns:a16="http://schemas.microsoft.com/office/drawing/2014/main" id="{42A5B234-9C80-9BAF-08C8-1A06A4CACCB7}"/>
                </a:ext>
              </a:extLst>
            </p:cNvPr>
            <p:cNvSpPr txBox="1"/>
            <p:nvPr/>
          </p:nvSpPr>
          <p:spPr>
            <a:xfrm>
              <a:off x="0" y="-19050"/>
              <a:ext cx="4816593" cy="19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sp>
        <p:nvSpPr>
          <p:cNvPr id="38" name="Freeform 19">
            <a:extLst>
              <a:ext uri="{FF2B5EF4-FFF2-40B4-BE49-F238E27FC236}">
                <a16:creationId xmlns:a16="http://schemas.microsoft.com/office/drawing/2014/main" id="{3C163294-F831-3DBD-C071-353AA8E523DD}"/>
              </a:ext>
            </a:extLst>
          </p:cNvPr>
          <p:cNvSpPr/>
          <p:nvPr/>
        </p:nvSpPr>
        <p:spPr>
          <a:xfrm>
            <a:off x="-42077" y="41165780"/>
            <a:ext cx="7281077" cy="2010249"/>
          </a:xfrm>
          <a:custGeom>
            <a:avLst/>
            <a:gdLst/>
            <a:ahLst/>
            <a:cxnLst/>
            <a:rect l="l" t="t" r="r" b="b"/>
            <a:pathLst>
              <a:path w="6934167" h="667414">
                <a:moveTo>
                  <a:pt x="0" y="0"/>
                </a:moveTo>
                <a:lnTo>
                  <a:pt x="6934167" y="0"/>
                </a:lnTo>
                <a:lnTo>
                  <a:pt x="6934167" y="667414"/>
                </a:lnTo>
                <a:lnTo>
                  <a:pt x="0" y="6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19">
            <a:extLst>
              <a:ext uri="{FF2B5EF4-FFF2-40B4-BE49-F238E27FC236}">
                <a16:creationId xmlns:a16="http://schemas.microsoft.com/office/drawing/2014/main" id="{D52EAB81-823C-BEDA-55FB-FBEB291872BB}"/>
              </a:ext>
            </a:extLst>
          </p:cNvPr>
          <p:cNvSpPr/>
          <p:nvPr/>
        </p:nvSpPr>
        <p:spPr>
          <a:xfrm>
            <a:off x="7239000" y="41040842"/>
            <a:ext cx="7281077" cy="2135187"/>
          </a:xfrm>
          <a:custGeom>
            <a:avLst/>
            <a:gdLst/>
            <a:ahLst/>
            <a:cxnLst/>
            <a:rect l="l" t="t" r="r" b="b"/>
            <a:pathLst>
              <a:path w="6934167" h="667414">
                <a:moveTo>
                  <a:pt x="0" y="0"/>
                </a:moveTo>
                <a:lnTo>
                  <a:pt x="6934167" y="0"/>
                </a:lnTo>
                <a:lnTo>
                  <a:pt x="6934167" y="667414"/>
                </a:lnTo>
                <a:lnTo>
                  <a:pt x="0" y="6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19">
            <a:extLst>
              <a:ext uri="{FF2B5EF4-FFF2-40B4-BE49-F238E27FC236}">
                <a16:creationId xmlns:a16="http://schemas.microsoft.com/office/drawing/2014/main" id="{33E3F1E9-5A1C-356E-4D34-40E18550DEC3}"/>
              </a:ext>
            </a:extLst>
          </p:cNvPr>
          <p:cNvSpPr/>
          <p:nvPr/>
        </p:nvSpPr>
        <p:spPr>
          <a:xfrm>
            <a:off x="14520070" y="40948699"/>
            <a:ext cx="7281077" cy="2201929"/>
          </a:xfrm>
          <a:custGeom>
            <a:avLst/>
            <a:gdLst/>
            <a:ahLst/>
            <a:cxnLst/>
            <a:rect l="l" t="t" r="r" b="b"/>
            <a:pathLst>
              <a:path w="6934167" h="667414">
                <a:moveTo>
                  <a:pt x="0" y="0"/>
                </a:moveTo>
                <a:lnTo>
                  <a:pt x="6934167" y="0"/>
                </a:lnTo>
                <a:lnTo>
                  <a:pt x="6934167" y="667414"/>
                </a:lnTo>
                <a:lnTo>
                  <a:pt x="0" y="6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19">
            <a:extLst>
              <a:ext uri="{FF2B5EF4-FFF2-40B4-BE49-F238E27FC236}">
                <a16:creationId xmlns:a16="http://schemas.microsoft.com/office/drawing/2014/main" id="{48568462-14C2-5A0E-9D65-D4D37A435FA9}"/>
              </a:ext>
            </a:extLst>
          </p:cNvPr>
          <p:cNvSpPr/>
          <p:nvPr/>
        </p:nvSpPr>
        <p:spPr>
          <a:xfrm>
            <a:off x="21801140" y="41040842"/>
            <a:ext cx="7281077" cy="2084386"/>
          </a:xfrm>
          <a:custGeom>
            <a:avLst/>
            <a:gdLst/>
            <a:ahLst/>
            <a:cxnLst/>
            <a:rect l="l" t="t" r="r" b="b"/>
            <a:pathLst>
              <a:path w="6934167" h="667414">
                <a:moveTo>
                  <a:pt x="0" y="0"/>
                </a:moveTo>
                <a:lnTo>
                  <a:pt x="6934167" y="0"/>
                </a:lnTo>
                <a:lnTo>
                  <a:pt x="6934167" y="667414"/>
                </a:lnTo>
                <a:lnTo>
                  <a:pt x="0" y="6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19">
            <a:extLst>
              <a:ext uri="{FF2B5EF4-FFF2-40B4-BE49-F238E27FC236}">
                <a16:creationId xmlns:a16="http://schemas.microsoft.com/office/drawing/2014/main" id="{A8C4FCA9-28EA-1240-1989-475285FB7F9C}"/>
              </a:ext>
            </a:extLst>
          </p:cNvPr>
          <p:cNvSpPr/>
          <p:nvPr/>
        </p:nvSpPr>
        <p:spPr>
          <a:xfrm>
            <a:off x="29082211" y="41165780"/>
            <a:ext cx="3275008" cy="2102392"/>
          </a:xfrm>
          <a:custGeom>
            <a:avLst/>
            <a:gdLst/>
            <a:ahLst/>
            <a:cxnLst/>
            <a:rect l="l" t="t" r="r" b="b"/>
            <a:pathLst>
              <a:path w="6934167" h="667414">
                <a:moveTo>
                  <a:pt x="0" y="0"/>
                </a:moveTo>
                <a:lnTo>
                  <a:pt x="6934167" y="0"/>
                </a:lnTo>
                <a:lnTo>
                  <a:pt x="6934167" y="667414"/>
                </a:lnTo>
                <a:lnTo>
                  <a:pt x="0" y="6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r="-122322" b="14359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4769AFBF-58B2-B9FF-5061-263D2694C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0" y="-4827"/>
            <a:ext cx="32483428" cy="4850926"/>
          </a:xfrm>
          <a:prstGeom prst="rect">
            <a:avLst/>
          </a:prstGeom>
        </p:spPr>
      </p:pic>
      <p:sp>
        <p:nvSpPr>
          <p:cNvPr id="2" name="Rectangle 54">
            <a:extLst>
              <a:ext uri="{FF2B5EF4-FFF2-40B4-BE49-F238E27FC236}">
                <a16:creationId xmlns:a16="http://schemas.microsoft.com/office/drawing/2014/main" id="{25BA86A4-650C-A38C-4EC4-F76086199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08475" y="8981205"/>
            <a:ext cx="14174788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altLang="pt-BR" sz="5062" b="1" dirty="0">
                <a:latin typeface="Arial" panose="020B0604020202020204" pitchFamily="34" charset="0"/>
                <a:cs typeface="Arial" panose="020B0604020202020204" pitchFamily="34" charset="0"/>
              </a:rPr>
              <a:t>3. RESULTADOS E DISCUSSÃO</a:t>
            </a:r>
            <a:endParaRPr lang="pt-BR" altLang="pt-BR" sz="3373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pt-BR" altLang="pt-BR" sz="3373" b="1" dirty="0">
              <a:latin typeface="Arial" panose="020B0604020202020204" pitchFamily="34" charset="0"/>
            </a:endParaRPr>
          </a:p>
        </p:txBody>
      </p:sp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BBB1F622-0B6C-C325-1A4A-CDBCFB4F3E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7"/>
          <a:stretch/>
        </p:blipFill>
        <p:spPr>
          <a:xfrm>
            <a:off x="1922465" y="31900813"/>
            <a:ext cx="11564935" cy="7587199"/>
          </a:xfrm>
          <a:prstGeom prst="rect">
            <a:avLst/>
          </a:prstGeom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3D176C2E-A590-B6B5-4445-EED77F06CCA0}"/>
              </a:ext>
            </a:extLst>
          </p:cNvPr>
          <p:cNvSpPr txBox="1"/>
          <p:nvPr/>
        </p:nvSpPr>
        <p:spPr>
          <a:xfrm>
            <a:off x="16858929" y="35066106"/>
            <a:ext cx="13591989" cy="6060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7310" marR="87630" algn="just">
              <a:lnSpc>
                <a:spcPct val="115000"/>
              </a:lnSpc>
              <a:spcAft>
                <a:spcPts val="0"/>
              </a:spcAft>
            </a:pP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ANDREWS,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Susan.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Stress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seu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favor: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gerenciar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vida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tempos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crise.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São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Paulo: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Ágora,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2003.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55"/>
              </a:spcBef>
            </a:pPr>
            <a:r>
              <a:rPr lang="pt-BR" sz="22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BARROSO,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G.</a:t>
            </a:r>
            <a:r>
              <a:rPr lang="pt-BR" sz="2200" spc="-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spc="-4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T.,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VIEIRA,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N.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spc="-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F.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C.,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VARELA,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Z.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spc="-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V.</a:t>
            </a:r>
            <a:r>
              <a:rPr lang="pt-BR" sz="2200" spc="-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(Organizadoras).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Educação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saúde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contexto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promoção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humana.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Fortaleza: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Demócrito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Rocha, 2003.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55"/>
              </a:spcBef>
            </a:pPr>
            <a:r>
              <a:rPr lang="pt-BR" sz="22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BRASIL.</a:t>
            </a:r>
            <a:r>
              <a:rPr lang="pt-BR" sz="2200" spc="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</a:t>
            </a:r>
            <a:r>
              <a:rPr lang="pt-BR" sz="2200" spc="3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nº</a:t>
            </a:r>
            <a:r>
              <a:rPr lang="pt-BR" sz="2200" spc="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9.394,</a:t>
            </a:r>
            <a:r>
              <a:rPr lang="pt-BR" sz="2200" spc="3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pt-BR" sz="2200" spc="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pt-BR" sz="2200" spc="3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pt-BR" sz="2200" spc="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dezembro</a:t>
            </a:r>
            <a:r>
              <a:rPr lang="pt-BR" sz="2200" spc="3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pt-BR" sz="2200" spc="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1996.</a:t>
            </a:r>
            <a:r>
              <a:rPr lang="pt-BR" sz="2200" spc="3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spc="35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iretrizes</a:t>
            </a:r>
            <a:r>
              <a:rPr lang="pt-BR" sz="2200" b="1" spc="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2200" b="1" spc="3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bases da</a:t>
            </a:r>
            <a:r>
              <a:rPr lang="pt-BR" sz="2200" b="1" spc="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ducação</a:t>
            </a:r>
            <a:r>
              <a:rPr lang="pt-BR" sz="2200" b="1" spc="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acional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200" spc="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Diário</a:t>
            </a:r>
            <a:r>
              <a:rPr lang="pt-BR" sz="2200" spc="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Oficial</a:t>
            </a:r>
            <a:r>
              <a:rPr lang="pt-BR" sz="2200" spc="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</a:t>
            </a:r>
            <a:r>
              <a:rPr lang="pt-BR" sz="2200" spc="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União,</a:t>
            </a:r>
            <a:r>
              <a:rPr lang="pt-BR" sz="2200" spc="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</a:t>
            </a:r>
            <a:r>
              <a:rPr lang="pt-BR" sz="2200" spc="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dez.</a:t>
            </a:r>
            <a:r>
              <a:rPr lang="pt-BR" sz="2200" spc="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1996.</a:t>
            </a:r>
            <a:r>
              <a:rPr lang="pt-BR" sz="2200" spc="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</a:t>
            </a:r>
            <a:r>
              <a:rPr lang="en-US" sz="220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pt-BR" sz="2200" u="none" strike="noStrike" spc="-5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em:http</a:t>
            </a:r>
            <a:r>
              <a:rPr lang="pt-BR" sz="2200" u="none" strike="noStrike" spc="-5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://portal.mec.gov.br/</a:t>
            </a:r>
            <a:r>
              <a:rPr lang="pt-BR" sz="2200" u="none" strike="noStrike" spc="-5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seesp</a:t>
            </a:r>
            <a:r>
              <a:rPr lang="pt-BR" sz="2200" u="none" strike="noStrike" spc="-5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/arquivos/</a:t>
            </a:r>
            <a:r>
              <a:rPr lang="pt-BR" sz="2200" u="none" strike="noStrike" spc="-5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pdf</a:t>
            </a:r>
            <a:r>
              <a:rPr lang="pt-BR" sz="2200" u="none" strike="noStrike" spc="-5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/lei9394_ldbn1.pdf.</a:t>
            </a:r>
            <a:r>
              <a:rPr lang="pt-BR" sz="2200" spc="1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Acesso</a:t>
            </a:r>
            <a:r>
              <a:rPr lang="en-US" sz="2200" spc="16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200" spc="16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</a:t>
            </a:r>
            <a:r>
              <a:rPr lang="en-US" sz="2200" spc="51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JUN.</a:t>
            </a:r>
            <a:r>
              <a:rPr lang="en-US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5"/>
              </a:spcBef>
            </a:pPr>
            <a:r>
              <a:rPr lang="en-US" sz="22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2200" u="sng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200" spc="4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Ministério</a:t>
            </a:r>
            <a:r>
              <a:rPr lang="pt-BR" sz="2200" spc="4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</a:t>
            </a:r>
            <a:r>
              <a:rPr lang="pt-BR" sz="2200" spc="4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Saúde.</a:t>
            </a:r>
            <a:r>
              <a:rPr lang="pt-BR" sz="2200" spc="4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Organização</a:t>
            </a:r>
            <a:r>
              <a:rPr lang="pt-BR" sz="2200" spc="4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Pan-Americana</a:t>
            </a:r>
            <a:r>
              <a:rPr lang="pt-BR" sz="2200" spc="4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</a:t>
            </a:r>
            <a:r>
              <a:rPr lang="pt-BR" sz="2200" spc="4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Saúde/Brasil. (2001).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Doenças relacionadas ao trabalho: manual de procedimentos para os serviços de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saúde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Brasília: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Editora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MS.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55"/>
              </a:spcBef>
            </a:pPr>
            <a:r>
              <a:rPr lang="pt-BR" sz="22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BARNHILL,</a:t>
            </a:r>
            <a:r>
              <a:rPr lang="pt-BR" sz="2200" spc="17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</a:t>
            </a:r>
            <a:r>
              <a:rPr lang="pt-BR" sz="2200" spc="18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spc="-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W.</a:t>
            </a:r>
            <a:r>
              <a:rPr lang="pt-BR" sz="2200" spc="17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Considerações</a:t>
            </a:r>
            <a:r>
              <a:rPr lang="pt-BR" sz="2200" b="1" spc="18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gerais</a:t>
            </a:r>
            <a:r>
              <a:rPr lang="pt-BR" sz="2200" b="1" spc="17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</a:t>
            </a:r>
            <a:r>
              <a:rPr lang="pt-BR" sz="2200" b="1" spc="18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transtornos</a:t>
            </a:r>
            <a:r>
              <a:rPr lang="pt-BR" sz="2200" b="1" spc="17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pt-BR" sz="2200" b="1" spc="18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ansiedade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200" spc="18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pt-BR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S.l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.], 2020. </a:t>
            </a:r>
            <a:r>
              <a:rPr lang="pt-BR" sz="2200" spc="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Disponível </a:t>
            </a:r>
            <a:r>
              <a:rPr lang="pt-BR" sz="2200" spc="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em: </a:t>
            </a:r>
            <a:r>
              <a:rPr lang="pt-BR" sz="2200" spc="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u="none" strike="noStrike" spc="-5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https://www.msdmanuals.com/</a:t>
            </a:r>
            <a:r>
              <a:rPr lang="pt-BR" sz="2200" u="none" strike="noStrike" spc="-5" dirty="0" err="1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pt-br</a:t>
            </a:r>
            <a:r>
              <a:rPr lang="pt-BR" sz="2200" u="none" strike="noStrike" spc="-5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/casa/distúrbios-de-saúde-</a:t>
            </a:r>
            <a:r>
              <a:rPr lang="pt-BR" sz="2200" spc="48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mental/ansiedade-e-transtornos-relacionados-ao-estresse/considerações-gerais- sobre-transtornos-de-ansiedade.</a:t>
            </a:r>
            <a:r>
              <a:rPr lang="pt-BR" sz="2200" spc="-5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Acesso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em: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fev.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2025.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310" marR="69215" algn="just">
              <a:lnSpc>
                <a:spcPct val="115000"/>
              </a:lnSpc>
              <a:spcAft>
                <a:spcPts val="0"/>
              </a:spcAft>
            </a:pP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JORNAL</a:t>
            </a:r>
            <a:r>
              <a:rPr lang="pt-BR" sz="2200" spc="-8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BR" sz="2200" spc="-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CRITICA.</a:t>
            </a:r>
            <a:r>
              <a:rPr lang="pt-BR" sz="2200" spc="-5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Artigo: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 social oferece atendimentos psicológicos gratuito em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escolas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públicas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Manaus.O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projeto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realizado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desde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2022,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atendendo</a:t>
            </a:r>
            <a:r>
              <a:rPr lang="pt-BR" sz="2200" b="1" spc="18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estudantes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6º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9º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Ensino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Fundamental,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1º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3º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Ensino Médio.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acritica.com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15/08/2023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às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13:16.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55"/>
              </a:spcBef>
            </a:pPr>
            <a:r>
              <a:rPr lang="pt-BR" sz="22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PRODANOV</a:t>
            </a:r>
            <a:r>
              <a:rPr lang="pt-BR" sz="2200" spc="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2200" spc="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FREITAS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BR" sz="2200" b="1" spc="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Metodologia</a:t>
            </a:r>
            <a:r>
              <a:rPr lang="pt-BR" sz="2200" b="1" spc="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pt-BR" sz="2200" b="1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Trabalho</a:t>
            </a:r>
            <a:r>
              <a:rPr lang="pt-BR" sz="2200" b="1" spc="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Científico:</a:t>
            </a:r>
            <a:r>
              <a:rPr lang="pt-BR" sz="2200" b="1" spc="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Métodos</a:t>
            </a:r>
            <a:r>
              <a:rPr lang="pt-BR" sz="2200" b="1" spc="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Técnicas</a:t>
            </a:r>
            <a:r>
              <a:rPr lang="pt-BR" sz="2200" b="1" spc="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</a:t>
            </a:r>
            <a:r>
              <a:rPr lang="pt-BR" sz="2200" b="1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Pesquisa</a:t>
            </a:r>
            <a:r>
              <a:rPr lang="pt-BR" sz="2200" b="1" spc="1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BR" sz="2200" b="1" spc="1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</a:t>
            </a:r>
            <a:r>
              <a:rPr lang="pt-BR" sz="2200" b="1" spc="1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Trabalho</a:t>
            </a:r>
            <a:r>
              <a:rPr lang="pt-BR" sz="2200" b="1" spc="8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Acadêmico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'.</a:t>
            </a:r>
            <a:r>
              <a:rPr lang="pt-BR" sz="2200" spc="1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Universidade</a:t>
            </a:r>
            <a:r>
              <a:rPr lang="pt-BR" sz="2200" spc="1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FEEVALE.</a:t>
            </a:r>
            <a:r>
              <a:rPr lang="pt-BR" sz="2200" spc="1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Novo</a:t>
            </a:r>
            <a:r>
              <a:rPr lang="pt-BR" sz="2200" spc="13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Hamburgo.RS-</a:t>
            </a:r>
            <a:r>
              <a:rPr lang="pt-BR" sz="2200" spc="12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Brasil</a:t>
            </a:r>
            <a:r>
              <a:rPr lang="pt-BR" sz="2200" spc="-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2013</a:t>
            </a:r>
            <a:endParaRPr lang="pt-B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6" name="Tabela 25">
            <a:extLst>
              <a:ext uri="{FF2B5EF4-FFF2-40B4-BE49-F238E27FC236}">
                <a16:creationId xmlns:a16="http://schemas.microsoft.com/office/drawing/2014/main" id="{10734415-5233-02DC-6FB7-CCD80D24F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465087"/>
              </p:ext>
            </p:extLst>
          </p:nvPr>
        </p:nvGraphicFramePr>
        <p:xfrm>
          <a:off x="17120329" y="17052110"/>
          <a:ext cx="13006070" cy="2120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74067">
                  <a:extLst>
                    <a:ext uri="{9D8B030D-6E8A-4147-A177-3AD203B41FA5}">
                      <a16:colId xmlns:a16="http://schemas.microsoft.com/office/drawing/2014/main" val="3347430626"/>
                    </a:ext>
                  </a:extLst>
                </a:gridCol>
                <a:gridCol w="3571216">
                  <a:extLst>
                    <a:ext uri="{9D8B030D-6E8A-4147-A177-3AD203B41FA5}">
                      <a16:colId xmlns:a16="http://schemas.microsoft.com/office/drawing/2014/main" val="2349279649"/>
                    </a:ext>
                  </a:extLst>
                </a:gridCol>
                <a:gridCol w="2660787">
                  <a:extLst>
                    <a:ext uri="{9D8B030D-6E8A-4147-A177-3AD203B41FA5}">
                      <a16:colId xmlns:a16="http://schemas.microsoft.com/office/drawing/2014/main" val="40095595"/>
                    </a:ext>
                  </a:extLst>
                </a:gridCol>
              </a:tblGrid>
              <a:tr h="4677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Respostas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alunos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Percentual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373923"/>
                  </a:ext>
                </a:extLst>
              </a:tr>
              <a:tr h="397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Cuidar dos sentimentos e pensamentos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85%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166575"/>
                  </a:ext>
                </a:extLst>
              </a:tr>
              <a:tr h="465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Comer frutas todos os dias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1608963"/>
                  </a:ext>
                </a:extLst>
              </a:tr>
              <a:tr h="2439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músculos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fortes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0220533"/>
                  </a:ext>
                </a:extLst>
              </a:tr>
              <a:tr h="4545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Tomar banho todos os dias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pt-BR" sz="2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991808"/>
                  </a:ext>
                </a:extLst>
              </a:tr>
            </a:tbl>
          </a:graphicData>
        </a:graphic>
      </p:graphicFrame>
      <p:sp>
        <p:nvSpPr>
          <p:cNvPr id="28" name="CaixaDeTexto 27">
            <a:extLst>
              <a:ext uri="{FF2B5EF4-FFF2-40B4-BE49-F238E27FC236}">
                <a16:creationId xmlns:a16="http://schemas.microsoft.com/office/drawing/2014/main" id="{7ED3636B-A945-19E9-AFA8-9D3B51142BFE}"/>
              </a:ext>
            </a:extLst>
          </p:cNvPr>
          <p:cNvSpPr txBox="1"/>
          <p:nvPr/>
        </p:nvSpPr>
        <p:spPr>
          <a:xfrm>
            <a:off x="17205233" y="18907913"/>
            <a:ext cx="12777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904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Fonte : Dados da coleta de dados  Ano: 2025</a:t>
            </a:r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E114D29-A36A-E1DA-D426-050D3925B5F0}"/>
              </a:ext>
            </a:extLst>
          </p:cNvPr>
          <p:cNvSpPr txBox="1"/>
          <p:nvPr/>
        </p:nvSpPr>
        <p:spPr>
          <a:xfrm>
            <a:off x="16577246" y="19727772"/>
            <a:ext cx="13284200" cy="221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Em contextos escolares do interior amazônico, há uma crescente conscientização sobre o aspecto emocional da saúde, o que pode ser resultado de ações pedagógicas, campanhas escolares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5A86850-93CC-82B1-F784-B655EAB2C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32399288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EED92116-C02E-A69F-3EE1-F1376E3C9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0275"/>
            <a:ext cx="32399288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2" name="Rectangle 7">
            <a:extLst>
              <a:ext uri="{FF2B5EF4-FFF2-40B4-BE49-F238E27FC236}">
                <a16:creationId xmlns:a16="http://schemas.microsoft.com/office/drawing/2014/main" id="{6CBE2F7E-80EE-E2EB-197F-3D5905B9E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32399288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7" name="Rectangle 9">
            <a:extLst>
              <a:ext uri="{FF2B5EF4-FFF2-40B4-BE49-F238E27FC236}">
                <a16:creationId xmlns:a16="http://schemas.microsoft.com/office/drawing/2014/main" id="{16FAEF24-2456-5421-19C4-43FBFC553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082675"/>
            <a:ext cx="32399288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34" name="Rectangle 12">
            <a:extLst>
              <a:ext uri="{FF2B5EF4-FFF2-40B4-BE49-F238E27FC236}">
                <a16:creationId xmlns:a16="http://schemas.microsoft.com/office/drawing/2014/main" id="{80845850-4576-A393-374B-5F0CA624A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32399288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41" name="Rectangle 14">
            <a:extLst>
              <a:ext uri="{FF2B5EF4-FFF2-40B4-BE49-F238E27FC236}">
                <a16:creationId xmlns:a16="http://schemas.microsoft.com/office/drawing/2014/main" id="{4D6ABFE2-9A7B-47AD-B3C0-DA56F3F01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35075"/>
            <a:ext cx="32399288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3" name="Rectangle 22">
            <a:extLst>
              <a:ext uri="{FF2B5EF4-FFF2-40B4-BE49-F238E27FC236}">
                <a16:creationId xmlns:a16="http://schemas.microsoft.com/office/drawing/2014/main" id="{D27A322D-07CA-508C-7927-124673C79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32399288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4" name="Rectangle 23">
            <a:extLst>
              <a:ext uri="{FF2B5EF4-FFF2-40B4-BE49-F238E27FC236}">
                <a16:creationId xmlns:a16="http://schemas.microsoft.com/office/drawing/2014/main" id="{65AE290E-77FF-EDC9-21E7-A7026C862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95640" y="22659556"/>
            <a:ext cx="13468283" cy="11086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  A realização desta pesquisa sobre </a:t>
            </a:r>
            <a:r>
              <a:rPr kumimoji="0" lang="pt-BR" altLang="pt-BR" sz="3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saúde mental no ambiente escolar</a:t>
            </a: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no interior da região amazônica, evidenciou a importância de compreender as vivências emocionais de crianças e adolescentes em contextos socioeconômicos e geográficos singulares. A escola, que atende majoritariamente estudantes oriundos de famílias ribeirinhas, assalariadas, agricultoras e de trabalhadores informais, muitos dos quais vivem com os avós há necessidade de acolhimento e o desenvolvimento integral desses jovens. Os resultados reforçam que a </a:t>
            </a:r>
            <a:r>
              <a:rPr kumimoji="0" lang="pt-BR" altLang="pt-BR" sz="3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saúde mental não é luxo, mas necessidade de existência</a:t>
            </a:r>
            <a:r>
              <a:rPr kumimoji="0" lang="pt-BR" altLang="pt-BR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devendo ser reconhecida como dimensão essencial do processo educativo. Nesse sentido, o papel da escola é importante e exige o comprometimento coletivo. Além de contribuir para o debate científico sobre a interface entre educação e saúde mental, este estudo aponta para a necessidade de políticas públicas e práticas pedagógicas que fortaleçam vínculos afetivos, promovam atividades socioemocionais e ampliem parcerias intersetoriais, garantindo condições para o desenvolvimento pleno dos estudantes.</a:t>
            </a:r>
          </a:p>
        </p:txBody>
      </p:sp>
      <p:sp>
        <p:nvSpPr>
          <p:cNvPr id="55" name="Rectangle 24">
            <a:extLst>
              <a:ext uri="{FF2B5EF4-FFF2-40B4-BE49-F238E27FC236}">
                <a16:creationId xmlns:a16="http://schemas.microsoft.com/office/drawing/2014/main" id="{4AE7789D-ED13-A37A-CDA8-71E0B83DE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0275"/>
            <a:ext cx="32399288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4" name="Text Box 3414">
            <a:extLst>
              <a:ext uri="{FF2B5EF4-FFF2-40B4-BE49-F238E27FC236}">
                <a16:creationId xmlns:a16="http://schemas.microsoft.com/office/drawing/2014/main" id="{996053A7-1AE8-52B0-86CD-72803B759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40" y="6870152"/>
            <a:ext cx="32399288" cy="2316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11" tIns="43856" rIns="87711" bIns="43856">
            <a:spAutoFit/>
          </a:bodyPr>
          <a:lstStyle/>
          <a:p>
            <a:pPr algn="ctr" eaLnBrk="1" hangingPunct="1">
              <a:defRPr/>
            </a:pPr>
            <a:r>
              <a:rPr lang="pt-BR" sz="3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</a:t>
            </a:r>
            <a:r>
              <a:rPr lang="pt-BR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aqueline Pereira dos Santos-E.E.J.C.S. e-mail: autora: jaqueline,doutorado2024@gmail.com </a:t>
            </a:r>
            <a:endParaRPr lang="pt-BR" sz="3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pt-BR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Alunos Cientistas </a:t>
            </a:r>
            <a:r>
              <a:rPr lang="pt-BR" sz="3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Juniores:                    </a:t>
            </a:r>
            <a:r>
              <a:rPr lang="pt-BR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Guilherme </a:t>
            </a:r>
            <a:r>
              <a:rPr lang="pt-BR" sz="3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Kaue</a:t>
            </a:r>
            <a:r>
              <a:rPr lang="pt-BR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Brito de Lima</a:t>
            </a:r>
          </a:p>
          <a:p>
            <a:pPr marR="91440" algn="ctr">
              <a:lnSpc>
                <a:spcPct val="107000"/>
              </a:lnSpc>
              <a:spcAft>
                <a:spcPts val="800"/>
              </a:spcAft>
            </a:pPr>
            <a:r>
              <a:rPr lang="pt-BR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</a:t>
            </a:r>
            <a:r>
              <a:rPr lang="pt-BR" sz="3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Jhon</a:t>
            </a:r>
            <a:r>
              <a:rPr lang="pt-BR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3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Wesllem</a:t>
            </a:r>
            <a:r>
              <a:rPr lang="pt-BR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Melo de Souza</a:t>
            </a:r>
          </a:p>
          <a:p>
            <a:pPr marR="91440" algn="ctr">
              <a:lnSpc>
                <a:spcPct val="107000"/>
              </a:lnSpc>
              <a:spcAft>
                <a:spcPts val="800"/>
              </a:spcAft>
            </a:pPr>
            <a:r>
              <a:rPr lang="pt-BR" sz="3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Julia Michele Silva de Assis</a:t>
            </a:r>
            <a:endParaRPr lang="pt-BR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1004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TM04033937[[fn=Trilha de Vapor]]</Template>
  <TotalTime>353</TotalTime>
  <Words>1005</Words>
  <Application>Microsoft Office PowerPoint</Application>
  <PresentationFormat>Personalizar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Times New Roman</vt:lpstr>
      <vt:lpstr>Wingdings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Marileny Andrade de Oliveira</dc:creator>
  <cp:lastModifiedBy>jaqueline santos</cp:lastModifiedBy>
  <cp:revision>15</cp:revision>
  <dcterms:created xsi:type="dcterms:W3CDTF">2024-03-25T18:21:15Z</dcterms:created>
  <dcterms:modified xsi:type="dcterms:W3CDTF">2026-06-07T00:30:05Z</dcterms:modified>
</cp:coreProperties>
</file>