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28800425" cy="43200638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13466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826932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240400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653866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067331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480798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2894264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307731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7" userDrawn="1">
          <p15:clr>
            <a:srgbClr val="A4A3A4"/>
          </p15:clr>
        </p15:guide>
        <p15:guide id="2" pos="907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rnando Pinheiro" initials="FP" lastIdx="1" clrIdx="0">
    <p:extLst>
      <p:ext uri="{19B8F6BF-5375-455C-9EA6-DF929625EA0E}">
        <p15:presenceInfo xmlns:p15="http://schemas.microsoft.com/office/powerpoint/2012/main" userId="Fernando Pinheir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343B"/>
    <a:srgbClr val="FF5658"/>
    <a:srgbClr val="D6543E"/>
    <a:srgbClr val="EC9A98"/>
    <a:srgbClr val="DB6A57"/>
    <a:srgbClr val="700000"/>
    <a:srgbClr val="29AB05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364" autoAdjust="0"/>
  </p:normalViewPr>
  <p:slideViewPr>
    <p:cSldViewPr>
      <p:cViewPr varScale="1">
        <p:scale>
          <a:sx n="10" d="100"/>
          <a:sy n="10" d="100"/>
        </p:scale>
        <p:origin x="2544" y="174"/>
      </p:cViewPr>
      <p:guideLst>
        <p:guide orient="horz" pos="13607"/>
        <p:guide pos="907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2970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9C3F6B62-C67F-6B3A-3FCE-A2246A32BED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2D421E7-DEFD-1723-CDCF-926BAE635DC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A4EF40-6485-452F-956A-577D94EB0FA0}" type="datetimeFigureOut">
              <a:rPr lang="pt-BR" smtClean="0"/>
              <a:t>21/05/2026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148702E-D62F-ACFE-D841-500CFD171E0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38206A9-4FDB-5853-F8F1-D8B859A748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1BA978-9B6F-48FA-BF5C-AC3B8242E5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87795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68B641-E206-41CD-866A-E33624A8B8F5}" type="datetimeFigureOut">
              <a:rPr lang="pt-BR" smtClean="0"/>
              <a:t>21/05/2026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400300" y="1143000"/>
            <a:ext cx="2057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24252C-697D-4045-9F39-392FAEAC55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04563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4252C-697D-4045-9F39-392FAEAC5598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3595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D5C897-A567-8DF1-C27F-ACAABB037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2713CE3-55EB-B43F-1CAC-749F6EAA3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24DB5A5-6709-8224-6EF9-53DD6EC15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358BC14-1E6A-EB4B-136B-23DBFD144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90FC6F-B3B1-45A0-9D82-07D928996230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1315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35E7E913-D425-D32D-0C36-9DCDFC3DEE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" r="1530" b="123"/>
          <a:stretch>
            <a:fillRect/>
          </a:stretch>
        </p:blipFill>
        <p:spPr>
          <a:xfrm>
            <a:off x="205" y="300"/>
            <a:ext cx="28829017" cy="43200638"/>
          </a:xfrm>
          <a:prstGeom prst="rect">
            <a:avLst/>
          </a:prstGeom>
        </p:spPr>
      </p:pic>
      <p:pic>
        <p:nvPicPr>
          <p:cNvPr id="8" name="Imagem 7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F7DCE147-7A35-9D56-AB94-770F4E6C7D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" t="85969" r="1438" b="1883"/>
          <a:stretch>
            <a:fillRect/>
          </a:stretch>
        </p:blipFill>
        <p:spPr>
          <a:xfrm>
            <a:off x="205" y="37872334"/>
            <a:ext cx="28829017" cy="533668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40586" y="815885"/>
            <a:ext cx="25919254" cy="7200106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CC6B39-6F47-4908-B2AC-9BF47D74F4E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0586" y="1730188"/>
            <a:ext cx="25919254" cy="7200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0586" y="10079517"/>
            <a:ext cx="25919254" cy="28511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40591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840006" y="39340266"/>
            <a:ext cx="9120417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ctr"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640873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r"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fld id="{6E90FC6F-B3B1-45A0-9D82-07D92899623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</p:sldLayoutIdLst>
  <p:txStyles>
    <p:titleStyle>
      <a:lvl1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+mj-lt"/>
          <a:ea typeface="+mj-ea"/>
          <a:cs typeface="+mj-cs"/>
        </a:defRPr>
      </a:lvl1pPr>
      <a:lvl2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2pPr>
      <a:lvl3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3pPr>
      <a:lvl4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4pPr>
      <a:lvl5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5pPr>
      <a:lvl6pPr marL="37401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6pPr>
      <a:lvl7pPr marL="748040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7pPr>
      <a:lvl8pPr marL="112205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8pPr>
      <a:lvl9pPr marL="149607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9pPr>
    </p:titleStyle>
    <p:bodyStyle>
      <a:lvl1pPr marL="1325952" indent="-132595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12352">
          <a:solidFill>
            <a:schemeClr val="tx1"/>
          </a:solidFill>
          <a:latin typeface="+mn-lt"/>
          <a:ea typeface="+mn-ea"/>
          <a:cs typeface="+mn-cs"/>
        </a:defRPr>
      </a:lvl1pPr>
      <a:lvl2pPr marL="2871381" indent="-1103877" algn="l" defTabSz="3535006" rtl="0" eaLnBrk="0" fontAlgn="base" hangingPunct="0">
        <a:spcBef>
          <a:spcPct val="20000"/>
        </a:spcBef>
        <a:spcAft>
          <a:spcPct val="0"/>
        </a:spcAft>
        <a:buChar char="–"/>
        <a:defRPr sz="10799">
          <a:solidFill>
            <a:schemeClr val="tx1"/>
          </a:solidFill>
          <a:latin typeface="+mn-lt"/>
        </a:defRPr>
      </a:lvl2pPr>
      <a:lvl3pPr marL="4418108" indent="-88310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9244">
          <a:solidFill>
            <a:schemeClr val="tx1"/>
          </a:solidFill>
          <a:latin typeface="+mn-lt"/>
        </a:defRPr>
      </a:lvl3pPr>
      <a:lvl4pPr marL="6185611" indent="-884401" algn="l" defTabSz="3535006" rtl="0" eaLnBrk="0" fontAlgn="base" hangingPunct="0">
        <a:spcBef>
          <a:spcPct val="20000"/>
        </a:spcBef>
        <a:spcAft>
          <a:spcPct val="0"/>
        </a:spcAft>
        <a:buChar char="–"/>
        <a:defRPr sz="7772">
          <a:solidFill>
            <a:schemeClr val="tx1"/>
          </a:solidFill>
          <a:latin typeface="+mn-lt"/>
        </a:defRPr>
      </a:lvl4pPr>
      <a:lvl5pPr marL="7953114" indent="-884401" algn="l" defTabSz="3535006" rtl="0" eaLnBrk="0" fontAlgn="base" hangingPunct="0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5pPr>
      <a:lvl6pPr marL="832713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6pPr>
      <a:lvl7pPr marL="870115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7pPr>
      <a:lvl8pPr marL="907517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8pPr>
      <a:lvl9pPr marL="944919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1pPr>
      <a:lvl2pPr marL="3740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2pPr>
      <a:lvl3pPr marL="74804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3pPr>
      <a:lvl4pPr marL="112205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4pPr>
      <a:lvl5pPr marL="149607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5pPr>
      <a:lvl6pPr marL="187009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6pPr>
      <a:lvl7pPr marL="22441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7pPr>
      <a:lvl8pPr marL="261813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8pPr>
      <a:lvl9pPr marL="299215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">
            <a:extLst>
              <a:ext uri="{FF2B5EF4-FFF2-40B4-BE49-F238E27FC236}">
                <a16:creationId xmlns:a16="http://schemas.microsoft.com/office/drawing/2014/main" id="{922EC7E4-ECD6-9CCE-8CC3-5C2628606E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4660" y="5110487"/>
            <a:ext cx="28751118" cy="1530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74962" tIns="87484" rIns="174962" bIns="87484" anchor="ctr">
            <a:spAutoFit/>
          </a:bodyPr>
          <a:lstStyle/>
          <a:p>
            <a:pPr algn="ctr" defTabSz="1107774"/>
            <a:r>
              <a:rPr lang="pt-BR" sz="4400" b="1" dirty="0"/>
              <a:t>EDUCAÇÃO ANTIRRACISTA NO AMBIENTE ESCOLAR:</a:t>
            </a:r>
          </a:p>
          <a:p>
            <a:pPr algn="ctr" defTabSz="1107774"/>
            <a:r>
              <a:rPr lang="pt-BR" sz="4400" b="1" dirty="0"/>
              <a:t>PERCEPÇÕES DE ESTUDANTES SOBRE O RACISMO</a:t>
            </a:r>
            <a:r>
              <a:rPr lang="pt-BR" sz="4253" b="1" baseline="30000" dirty="0"/>
              <a:t>(1)</a:t>
            </a:r>
            <a:r>
              <a:rPr lang="pt-BR" sz="4253" b="1" dirty="0"/>
              <a:t> </a:t>
            </a:r>
          </a:p>
        </p:txBody>
      </p:sp>
      <p:sp>
        <p:nvSpPr>
          <p:cNvPr id="4" name="Rectangle 36">
            <a:extLst>
              <a:ext uri="{FF2B5EF4-FFF2-40B4-BE49-F238E27FC236}">
                <a16:creationId xmlns:a16="http://schemas.microsoft.com/office/drawing/2014/main" id="{FAE5565D-DD22-3770-66AD-BD3F3D05C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88" y="7054703"/>
            <a:ext cx="2875111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3200" baseline="30000" dirty="0"/>
              <a:t> </a:t>
            </a:r>
            <a:r>
              <a:rPr lang="pt-BR" sz="3200" b="1" dirty="0">
                <a:latin typeface="Arial"/>
                <a:cs typeface="Arial"/>
              </a:rPr>
              <a:t>Maria Valéria da Silva Barbosa</a:t>
            </a:r>
            <a:r>
              <a:rPr lang="pt-BR" sz="3200" baseline="30000" dirty="0">
                <a:latin typeface="Arial"/>
                <a:cs typeface="Arial"/>
              </a:rPr>
              <a:t> (2 </a:t>
            </a:r>
            <a:r>
              <a:rPr lang="pt-BR" sz="3200" b="1" dirty="0"/>
              <a:t>; Andréia Freitas da Silva</a:t>
            </a:r>
            <a:r>
              <a:rPr lang="pt-BR" sz="3200" b="1" dirty="0">
                <a:latin typeface="Arial"/>
                <a:cs typeface="Arial"/>
              </a:rPr>
              <a:t> </a:t>
            </a:r>
            <a:r>
              <a:rPr lang="pt-BR" sz="3200" baseline="30000" dirty="0"/>
              <a:t>(3)</a:t>
            </a:r>
            <a:r>
              <a:rPr lang="pt-BR" sz="3200" b="1" dirty="0"/>
              <a:t>;</a:t>
            </a:r>
            <a:r>
              <a:rPr lang="pt-BR" sz="3200" b="1" dirty="0">
                <a:latin typeface="Arial"/>
                <a:cs typeface="Arial"/>
              </a:rPr>
              <a:t> </a:t>
            </a:r>
            <a:r>
              <a:rPr lang="pt-BR" sz="3200" b="1" dirty="0" err="1">
                <a:latin typeface="Arial"/>
                <a:cs typeface="Arial"/>
              </a:rPr>
              <a:t>Cleylton</a:t>
            </a:r>
            <a:r>
              <a:rPr lang="pt-BR" sz="3200" b="1" dirty="0">
                <a:latin typeface="Arial"/>
                <a:cs typeface="Arial"/>
              </a:rPr>
              <a:t> Rodrigues da Costa </a:t>
            </a:r>
            <a:r>
              <a:rPr lang="pt-BR" sz="3200" baseline="30000" dirty="0">
                <a:latin typeface="Arial"/>
                <a:cs typeface="Arial"/>
              </a:rPr>
              <a:t>(4)</a:t>
            </a:r>
            <a:r>
              <a:rPr lang="pt-BR" sz="3200" b="1" dirty="0">
                <a:latin typeface="Arial"/>
                <a:cs typeface="Arial"/>
              </a:rPr>
              <a:t>.</a:t>
            </a:r>
            <a:endParaRPr lang="pt-BR" sz="3200" b="1" baseline="30000" dirty="0"/>
          </a:p>
        </p:txBody>
      </p:sp>
      <p:sp>
        <p:nvSpPr>
          <p:cNvPr id="5" name="Rectangle 37">
            <a:hlinkClick r:id="" action="ppaction://noaction"/>
            <a:extLst>
              <a:ext uri="{FF2B5EF4-FFF2-40B4-BE49-F238E27FC236}">
                <a16:creationId xmlns:a16="http://schemas.microsoft.com/office/drawing/2014/main" id="{8D29E7D4-3AAA-E9F3-C8E2-673C710D91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0296" y="7898351"/>
            <a:ext cx="22915311" cy="1927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3600" baseline="30000" dirty="0"/>
              <a:t>(1) Trabalho desenvolvido no Programa de Iniciação Científica (PIC) da Faculdade Evolução Alto Oeste Potiguar; </a:t>
            </a:r>
          </a:p>
          <a:p>
            <a:pPr algn="ctr"/>
            <a:r>
              <a:rPr lang="pt-BR" sz="3600" baseline="30000" dirty="0"/>
              <a:t>(2) Estudante de Administração; Faculdade Evolução Alto Oeste Potiguar – FACEP; Pau dos Ferros/RN valmariasilva53@gmail.com; </a:t>
            </a:r>
          </a:p>
          <a:p>
            <a:pPr algn="ctr"/>
            <a:r>
              <a:rPr lang="pt-BR" sz="3600" baseline="30000" dirty="0"/>
              <a:t>(3) ) Estudante de Administração; Faculdade Evolução Alto Oeste Potiguar – FACEP; Pau dos Ferros/RN </a:t>
            </a:r>
            <a:r>
              <a:rPr lang="pt-BR" sz="3600" baseline="30000" dirty="0">
                <a:latin typeface="Arial"/>
                <a:cs typeface="Arial"/>
              </a:rPr>
              <a:t>andreiasiiilva8@gmail.com</a:t>
            </a:r>
            <a:r>
              <a:rPr lang="pt-BR" sz="3600" baseline="30000" dirty="0"/>
              <a:t>; </a:t>
            </a:r>
          </a:p>
          <a:p>
            <a:pPr algn="ctr"/>
            <a:r>
              <a:rPr lang="pt-BR" sz="3600" baseline="30000" dirty="0">
                <a:latin typeface="Arial"/>
                <a:cs typeface="Arial"/>
              </a:rPr>
              <a:t>(4) Doutor em Ciências Sociais; Faculdade Evolução Alto Oeste Potiguar- FACEP, Pau dos Ferros/RN. </a:t>
            </a:r>
          </a:p>
          <a:p>
            <a:pPr algn="ctr"/>
            <a:endParaRPr lang="pt-BR" sz="3491" baseline="30000" dirty="0"/>
          </a:p>
        </p:txBody>
      </p:sp>
      <p:sp>
        <p:nvSpPr>
          <p:cNvPr id="6" name="Text Box 50">
            <a:extLst>
              <a:ext uri="{FF2B5EF4-FFF2-40B4-BE49-F238E27FC236}">
                <a16:creationId xmlns:a16="http://schemas.microsoft.com/office/drawing/2014/main" id="{7021C9A3-DF2C-B7B9-29B9-7CB2E58317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83588" y="11015143"/>
            <a:ext cx="11569013" cy="931794"/>
          </a:xfrm>
          <a:prstGeom prst="rect">
            <a:avLst/>
          </a:prstGeom>
          <a:solidFill>
            <a:srgbClr val="700000"/>
          </a:solidFill>
          <a:ln>
            <a:solidFill>
              <a:srgbClr val="00B0F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5455" b="1" dirty="0">
                <a:solidFill>
                  <a:schemeClr val="bg1"/>
                </a:solidFill>
                <a:cs typeface="Times New Roman" pitchFamily="18" charset="0"/>
              </a:rPr>
              <a:t>RESUMO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173F841-DD28-6054-F454-5A44E4B0A2C0}"/>
              </a:ext>
            </a:extLst>
          </p:cNvPr>
          <p:cNvSpPr txBox="1"/>
          <p:nvPr/>
        </p:nvSpPr>
        <p:spPr>
          <a:xfrm>
            <a:off x="1654796" y="13247391"/>
            <a:ext cx="25994889" cy="13942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600" b="1" dirty="0"/>
              <a:t>Introdução:</a:t>
            </a:r>
            <a:r>
              <a:rPr lang="pt-BR" sz="3600" dirty="0"/>
              <a:t> O racismo estrutural permanece presente na sociedade brasileira, manifestando-se em práticas sociais, culturais e institucionais que afetam diretamente a população negra. Nesse contexto, discutir o tema no ambiente escolar torna-se fundamental para promover conscientização, reflexão crítica e incentivo a práticas antirracistas entre os estudantes, especialmente diante da obrigatoriedade do ensino da História e Cultura Afro-Brasileira estabelecida pela Lei nº 10.639/2003. A escola possui papel importante na formação cidadã, contribuindo para a construção de valores ligados ao respeito, à igualdade e à diversidade. Segundo Ribeiro (2019), a educação antirracista é essencial para combater desigualdades históricas e promover transformação social. </a:t>
            </a:r>
            <a:r>
              <a:rPr lang="pt-BR" sz="3600" b="1" dirty="0"/>
              <a:t>Objetivo:</a:t>
            </a:r>
            <a:r>
              <a:rPr lang="pt-BR" sz="3600" dirty="0"/>
              <a:t> Relatar a experiência de uma ação extensionista desenvolvida em uma escola, buscando analisar a percepção dos estudantes sobre o racismo antes e após a realização de uma roda de conversa educativa. </a:t>
            </a:r>
            <a:r>
              <a:rPr lang="pt-BR" sz="3600" b="1" dirty="0"/>
              <a:t>Método:</a:t>
            </a:r>
            <a:r>
              <a:rPr lang="pt-BR" sz="3600" dirty="0"/>
              <a:t> Trata-se de um relato de experiência com abordagem descritiva e quantitativa, realizado na Escola Municipal Maria Augusta de Carvalho, localizada em São Miguel, Rio Grande do Norte. Participaram da ação 15 estudantes, os quais responderam dois questionários estruturados: um aplicado antes da atividade e outro após a realização da roda de conversa. As perguntas abordavam racismo estrutural, situações discriminatórias e formas de enfrentamento ao preconceito. Após a aplicação inicial, foi realizada uma palestra dialogada com espaço para participação dos estudantes e compartilhamento de experiências. Em seguida, aplicou-se um formulário pós-avaliativo para identificar possíveis mudanças de percepção acerca do tema. Os dados foram analisados de forma descritiva por meio da comparação entre as respostas obtidas nos dois momentos da atividade. </a:t>
            </a:r>
            <a:r>
              <a:rPr lang="pt-BR" sz="3600" b="1" dirty="0"/>
              <a:t>Resultados:</a:t>
            </a:r>
            <a:r>
              <a:rPr lang="pt-BR" sz="3600" dirty="0"/>
              <a:t> Os resultados demonstraram avanços na compreensão dos estudantes sobre o racismo estrutural e a importância da educação antirracista. No questionário inicial, parte dos participantes relatou não compreender totalmente o conceito de racismo estrutural. Após a atividade, observou-se aumento no número de estudantes que afirmaram compreender melhor o tema e reconhecer situações de racismo presentes no cotidiano. Além disso, a maioria relatou sentir-se mais preparada para reagir diante de práticas discriminatórias e considerou a atividade importante e esclarecedora. </a:t>
            </a:r>
            <a:r>
              <a:rPr lang="pt-BR" sz="3600" b="1" dirty="0"/>
              <a:t>Conclusão:</a:t>
            </a:r>
            <a:r>
              <a:rPr lang="pt-BR" sz="3600" dirty="0"/>
              <a:t> Conclui-se que ações educativas voltadas à discussão sobre racismo possuem impacto relevante na conscientização estudantil e no fortalecimento de práticas antirracistas no ambiente escolar. A atividade possibilitou reflexão crítica, participação ativa dos estudantes e ampliação do conhecimento sobre desigualdades raciais, evidenciando a importância de ampliar espaços educativos voltados à promoção da igualdade racial e ao combate ao preconceito.</a:t>
            </a:r>
          </a:p>
          <a:p>
            <a:pPr algn="just"/>
            <a:r>
              <a:rPr lang="pt-BR" sz="3600" b="1" dirty="0"/>
              <a:t>PALAVRAS-CHAVE:</a:t>
            </a:r>
            <a:r>
              <a:rPr lang="pt-BR" sz="3600" dirty="0"/>
              <a:t> Educação Antirracista; Racismo Estrutural; Conscientização Social.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173F841-DD28-6054-F454-5A44E4B0A2C0}"/>
              </a:ext>
            </a:extLst>
          </p:cNvPr>
          <p:cNvSpPr txBox="1"/>
          <p:nvPr/>
        </p:nvSpPr>
        <p:spPr>
          <a:xfrm>
            <a:off x="1811936" y="27839583"/>
            <a:ext cx="13229130" cy="10231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pt-BR" sz="3600" b="1" dirty="0"/>
              <a:t>Figura 1 – Questionário Inicial:</a:t>
            </a:r>
            <a:r>
              <a:rPr lang="pt-BR" sz="3600" dirty="0"/>
              <a:t> Resultados obtidos antes da realização da atividade educativa.</a:t>
            </a: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pt-BR" sz="36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		</a:t>
            </a: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pt-BR" sz="36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Fonte: 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Dados da Pesquisa (2026)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D173F841-DD28-6054-F454-5A44E4B0A2C0}"/>
              </a:ext>
            </a:extLst>
          </p:cNvPr>
          <p:cNvSpPr txBox="1"/>
          <p:nvPr/>
        </p:nvSpPr>
        <p:spPr>
          <a:xfrm>
            <a:off x="1540506" y="36799230"/>
            <a:ext cx="25994889" cy="4802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endParaRPr lang="pt-BR" sz="3600" b="1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pt-BR" sz="36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REFERÊNCIAS:</a:t>
            </a:r>
          </a:p>
          <a:p>
            <a:r>
              <a:rPr lang="pt-BR" sz="3600" dirty="0"/>
              <a:t>Brasil</a:t>
            </a:r>
            <a:r>
              <a:rPr lang="pt-BR" sz="3600" b="1" dirty="0"/>
              <a:t>. Lei nº 10.639, de 9 de janeiro de 2003</a:t>
            </a:r>
            <a:r>
              <a:rPr lang="pt-BR" sz="3600" dirty="0"/>
              <a:t>. Altera a Lei nº 9.394, de 20 de dezembro de 1996, para incluir no currículo oficial da Rede de Ensino a obrigatoriedade da temática “História e Cultura Afro-Brasileira”. Diário Oficial da União: seção 1, Brasília, DF, 10 jan. 2003.</a:t>
            </a:r>
          </a:p>
          <a:p>
            <a:r>
              <a:rPr lang="pt-BR" sz="3600" dirty="0"/>
              <a:t>Ribeiro, </a:t>
            </a:r>
            <a:r>
              <a:rPr lang="pt-BR" sz="3600" dirty="0" err="1"/>
              <a:t>Djamila</a:t>
            </a:r>
            <a:r>
              <a:rPr lang="pt-BR" sz="3600" dirty="0"/>
              <a:t>. </a:t>
            </a:r>
            <a:r>
              <a:rPr lang="pt-BR" sz="3600" b="1" dirty="0"/>
              <a:t>Pequeno manual antirracista</a:t>
            </a:r>
            <a:r>
              <a:rPr lang="pt-BR" sz="3600" dirty="0"/>
              <a:t>. São Paulo: Companhia das Letras, 2019.</a:t>
            </a: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D173F841-DD28-6054-F454-5A44E4B0A2C0}"/>
              </a:ext>
            </a:extLst>
          </p:cNvPr>
          <p:cNvSpPr txBox="1"/>
          <p:nvPr/>
        </p:nvSpPr>
        <p:spPr>
          <a:xfrm>
            <a:off x="15158165" y="27835277"/>
            <a:ext cx="12529393" cy="10231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pt-BR" sz="3600" b="1" dirty="0"/>
              <a:t>Figura 2 – Questionário Pós-Avaliativo:</a:t>
            </a:r>
            <a:r>
              <a:rPr lang="pt-BR" sz="3600" dirty="0"/>
              <a:t> Resultados obtidos após a realização da atividade educativa.</a:t>
            </a: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pt-BR" sz="36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Fonte: </a:t>
            </a:r>
            <a:r>
              <a:rPr lang="pt-BR" sz="36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Dados da Pesquisa (2026)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07D910D6-5BBE-03BC-8545-FCE43FA5BA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6412" y="29406853"/>
            <a:ext cx="13740856" cy="7540021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EFF510E0-732F-26D7-75E5-570A4C3BFF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301" y="29206323"/>
            <a:ext cx="11911625" cy="7941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725361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2257</TotalTime>
  <Words>709</Words>
  <Application>Microsoft Office PowerPoint</Application>
  <PresentationFormat>Personalizar</PresentationFormat>
  <Paragraphs>46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Design padrão</vt:lpstr>
      <vt:lpstr>Apresentação do PowerPoint</vt:lpstr>
    </vt:vector>
  </TitlesOfParts>
  <Company>UFC - Universidade Federal do Ceará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Prof. Fernando Pinheiro</dc:creator>
  <cp:lastModifiedBy>Valéria Barbosa</cp:lastModifiedBy>
  <cp:revision>108</cp:revision>
  <dcterms:created xsi:type="dcterms:W3CDTF">2009-08-05T17:04:46Z</dcterms:created>
  <dcterms:modified xsi:type="dcterms:W3CDTF">2026-05-21T13:41:28Z</dcterms:modified>
</cp:coreProperties>
</file>