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</p:sldIdLst>
  <p:sldSz cx="28800425" cy="43200638"/>
  <p:notesSz cx="6858000" cy="9144000"/>
  <p:defaultTextStyle>
    <a:defPPr lvl="0">
      <a:defRPr lang="pt-BR"/>
    </a:defPPr>
    <a:lvl1pPr lvl="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lvl="1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lvl="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lvl="3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lvl="4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lvl="5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lvl="6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lvl="7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lvl="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>
          <p15:clr>
            <a:srgbClr val="A4A3A4"/>
          </p15:clr>
        </p15:guide>
        <p15:guide id="2" pos="90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Estilo Claro 2 - Ênfas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53" autoAdjust="0"/>
  </p:normalViewPr>
  <p:slideViewPr>
    <p:cSldViewPr snapToGrid="0">
      <p:cViewPr>
        <p:scale>
          <a:sx n="25" d="100"/>
          <a:sy n="25" d="100"/>
        </p:scale>
        <p:origin x="-821" y="-1464"/>
      </p:cViewPr>
      <p:guideLst>
        <p:guide orient="horz" pos="13607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ce Sábta" userId="b6d8d5455bb1039e" providerId="LiveId" clId="{606A6021-8A6C-4E68-BAE7-3207D550A859}"/>
    <pc:docChg chg="undo redo custSel modSld">
      <pc:chgData name="Alice Sábta" userId="b6d8d5455bb1039e" providerId="LiveId" clId="{606A6021-8A6C-4E68-BAE7-3207D550A859}" dt="2026-05-23T18:40:25.803" v="219" actId="114"/>
      <pc:docMkLst>
        <pc:docMk/>
      </pc:docMkLst>
      <pc:sldChg chg="addSp delSp modSp mod">
        <pc:chgData name="Alice Sábta" userId="b6d8d5455bb1039e" providerId="LiveId" clId="{606A6021-8A6C-4E68-BAE7-3207D550A859}" dt="2026-05-23T18:40:25.803" v="219" actId="114"/>
        <pc:sldMkLst>
          <pc:docMk/>
          <pc:sldMk cId="587725361" sldId="256"/>
        </pc:sldMkLst>
        <pc:spChg chg="mod">
          <ac:chgData name="Alice Sábta" userId="b6d8d5455bb1039e" providerId="LiveId" clId="{606A6021-8A6C-4E68-BAE7-3207D550A859}" dt="2026-05-23T05:54:37.246" v="85" actId="1076"/>
          <ac:spMkLst>
            <pc:docMk/>
            <pc:sldMk cId="587725361" sldId="256"/>
            <ac:spMk id="3" creationId="{922EC7E4-ECD6-9CCE-8CC3-5C2628606E25}"/>
          </ac:spMkLst>
        </pc:spChg>
        <pc:spChg chg="del mod">
          <ac:chgData name="Alice Sábta" userId="b6d8d5455bb1039e" providerId="LiveId" clId="{606A6021-8A6C-4E68-BAE7-3207D550A859}" dt="2026-05-22T19:31:51.248" v="58" actId="478"/>
          <ac:spMkLst>
            <pc:docMk/>
            <pc:sldMk cId="587725361" sldId="256"/>
            <ac:spMk id="4" creationId="{FAE5565D-DD22-3770-66AD-BD3F3D05CD2F}"/>
          </ac:spMkLst>
        </pc:spChg>
        <pc:spChg chg="del mod">
          <ac:chgData name="Alice Sábta" userId="b6d8d5455bb1039e" providerId="LiveId" clId="{606A6021-8A6C-4E68-BAE7-3207D550A859}" dt="2026-05-22T19:31:15.007" v="57" actId="478"/>
          <ac:spMkLst>
            <pc:docMk/>
            <pc:sldMk cId="587725361" sldId="256"/>
            <ac:spMk id="5" creationId="{8D29E7D4-3AAA-E9F3-C8E2-673C710D91AA}"/>
          </ac:spMkLst>
        </pc:spChg>
        <pc:spChg chg="mod">
          <ac:chgData name="Alice Sábta" userId="b6d8d5455bb1039e" providerId="LiveId" clId="{606A6021-8A6C-4E68-BAE7-3207D550A859}" dt="2026-05-23T05:54:27.399" v="84" actId="1076"/>
          <ac:spMkLst>
            <pc:docMk/>
            <pc:sldMk cId="587725361" sldId="256"/>
            <ac:spMk id="6" creationId="{7021C9A3-DF2C-B7B9-29B9-7CB2E5831705}"/>
          </ac:spMkLst>
        </pc:spChg>
        <pc:spChg chg="mod">
          <ac:chgData name="Alice Sábta" userId="b6d8d5455bb1039e" providerId="LiveId" clId="{606A6021-8A6C-4E68-BAE7-3207D550A859}" dt="2026-05-23T18:40:25.803" v="219" actId="114"/>
          <ac:spMkLst>
            <pc:docMk/>
            <pc:sldMk cId="587725361" sldId="256"/>
            <ac:spMk id="7" creationId="{D173F841-DD28-6054-F454-5A44E4B0A2C0}"/>
          </ac:spMkLst>
        </pc:spChg>
        <pc:spChg chg="add del">
          <ac:chgData name="Alice Sábta" userId="b6d8d5455bb1039e" providerId="LiveId" clId="{606A6021-8A6C-4E68-BAE7-3207D550A859}" dt="2026-05-23T05:53:14.502" v="69" actId="22"/>
          <ac:spMkLst>
            <pc:docMk/>
            <pc:sldMk cId="587725361" sldId="256"/>
            <ac:spMk id="8" creationId="{8336DC24-5020-4DFF-8D1D-F5AD6E3CA906}"/>
          </ac:spMkLst>
        </pc:spChg>
        <pc:spChg chg="add mod">
          <ac:chgData name="Alice Sábta" userId="b6d8d5455bb1039e" providerId="LiveId" clId="{606A6021-8A6C-4E68-BAE7-3207D550A859}" dt="2026-05-23T05:53:34.300" v="73" actId="1076"/>
          <ac:spMkLst>
            <pc:docMk/>
            <pc:sldMk cId="587725361" sldId="256"/>
            <ac:spMk id="9" creationId="{1C413308-83E9-4459-B8B4-F06C41C3092B}"/>
          </ac:spMkLst>
        </pc:spChg>
        <pc:spChg chg="add del">
          <ac:chgData name="Alice Sábta" userId="b6d8d5455bb1039e" providerId="LiveId" clId="{606A6021-8A6C-4E68-BAE7-3207D550A859}" dt="2026-05-23T05:53:54.459" v="79" actId="22"/>
          <ac:spMkLst>
            <pc:docMk/>
            <pc:sldMk cId="587725361" sldId="256"/>
            <ac:spMk id="10" creationId="{A0B95F7B-6736-4573-8EAC-6853E69CA221}"/>
          </ac:spMkLst>
        </pc:spChg>
        <pc:spChg chg="add mod">
          <ac:chgData name="Alice Sábta" userId="b6d8d5455bb1039e" providerId="LiveId" clId="{606A6021-8A6C-4E68-BAE7-3207D550A859}" dt="2026-05-23T05:54:21.085" v="83" actId="1076"/>
          <ac:spMkLst>
            <pc:docMk/>
            <pc:sldMk cId="587725361" sldId="256"/>
            <ac:spMk id="12" creationId="{5BAE01DC-D64C-4B32-88A4-161E7D5E8602}"/>
          </ac:spMkLst>
        </pc:spChg>
        <pc:graphicFrameChg chg="add del">
          <ac:chgData name="Alice Sábta" userId="b6d8d5455bb1039e" providerId="LiveId" clId="{606A6021-8A6C-4E68-BAE7-3207D550A859}" dt="2026-05-15T03:51:51.790" v="7" actId="478"/>
          <ac:graphicFrameMkLst>
            <pc:docMk/>
            <pc:sldMk cId="587725361" sldId="256"/>
            <ac:graphicFrameMk id="10" creationId="{6DC4D2BA-5CFD-4C15-B107-AB0A9C5A92C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7" y="4752977"/>
            <a:ext cx="28751118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DEPRESSÃO PÓS-PARTO EM ADOLESCENTES EM SITUAÇÃO DE VULNERABILIDADE SOCIAL: impactos na Saúde Coletiva  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1" y="10197873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02766" y="11419854"/>
            <a:ext cx="25994889" cy="2870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Introdução/problematização: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depressão pós-parto (DPP) é um transtorno mental que acomete mulheres no período puerperal, caracterizado por tristeza persistente, ansiedade, fadiga e dificuldade de vínculo com o recém-nascido. Configura-se como importante problema de Saúde Pública, especialmente entre mães adolescentes em vulnerabilidade social, cuja prevalência varia entre 10% e 22% (Guedes </a:t>
            </a:r>
            <a:r>
              <a:rPr lang="pt-BR" sz="36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., 2011). Quando não identificada precocemente, compromete o desenvolvimento infantil, o vínculo materno-infantil e a qualidade de vida da puérpera, gerando impactos na saúde coletiva. Nesse sentido, questiona-se quais os DSS associados à DPP em mães adolescentes em vulnerabilidade social e suas implicações para a saúde coletiva?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Identificar os DSS associados à DPP em mães adolescentes em vulnerabilidade social e suas implicações para a Saúde Coletiva.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Trata-se de uma revisão narrativa da literatura científica. A busca bibliográfica foi realizada no Google Acadêmico, utilizando os descritores "depressão pós-parto", "adolescência" e "vulnerabilidade social". Como critérios de inclusão, consideraram-se artigos científicos disponíveis na íntegra, publicados nos últimos cinco anos e relacionados à temática proposta. Foram excluídos estudos que não respondiam à questão norteadora. A busca inicial identificou 37 publicações e, após aplicação dos critérios, 4 artigos compuseram a amostra final.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Os estudos evidenciaram que a DPP em adolescentes possui etiologia multifatorial, mediada pelos Determinantes Sociais da Saúde (DSS). Os DSS organizam-se em camadas que vão dos determinantes estruturais aos proximais. Os determinantes estruturais, como renda, escolaridade, racismo, machismo e território, configuram condições amplas de iniquidade e vulnerabilidade social. Os determinantes proximais envolvem condições de vida imediatas, como comportamentos de risco, sedentarismo e padrão alimentar. Os principais fatores de risco identificados incluem histórico de depressão </a:t>
            </a:r>
            <a:r>
              <a:rPr 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pré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-gestacional, problemas conjugais, ausência de parceiro e instabilidade financeira (Sousa </a:t>
            </a:r>
            <a:r>
              <a:rPr lang="pt-BR" sz="36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., 2022). Observou-se que mães adolescentes em condições socioeconômicas desfavoráveis apresentam maior risco de desenvolver o transtorno, com destaque para baixa escolaridade, insuficiente apoio familiar e gravidez não planejada, fatores que comprometem o vínculo mãe-bebê e o desenvolvimento infantil (Neves </a:t>
            </a:r>
            <a:r>
              <a:rPr lang="pt-BR" sz="36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., 2023). Verificou-se prevalência mais elevada de DPP entre puérperas de baixa renda atendidas na Atenção Primária à Saúde, chegando a 39,13%, evidenciando fragilidades no rastreamento e identificação precoce da condição (Teixeira </a:t>
            </a:r>
            <a:r>
              <a:rPr lang="pt-BR" sz="3600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., 2021).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Conclui-se que a depressão pós-parto representa importante desafio para a saúde coletiva, compreendida como fenômeno socialmente determinado. Os DSS exercem papel central no desenvolvimento da DPP em mães adolescentes em vulnerabilidade social. Entre os determinantes estruturais destacam-se baixa renda, escolaridade insuficiente, machismo e desigualdades territoriais, que criam condições de iniquidade e impactam diretamente a saúde dessas mulheres. Nos determinantes proximais, destacam-se ausência de suporte familiar, ausência de parceiro, gravidez não planejada e fragilidade no acompanhamento da saúde mental na Atenção Primária à Saúde. Recomenda-se capacitação multiprofissional e ampliação das estratégias de acolhimento e acompanhamento psicológico às adolescentes no período puerperal, visando promover cuidado integral à mulher e ao recém-nascido e reduzir as iniquidades em saúde.</a:t>
            </a: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Saúde Mental Materna; Período Puerperal; Vulnerabilidade Social.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r>
              <a:rPr lang="pt-BR" sz="3600" dirty="0"/>
              <a:t>GUEDES, </a:t>
            </a:r>
            <a:r>
              <a:rPr lang="pt-BR" sz="3600" i="1" dirty="0"/>
              <a:t>et al</a:t>
            </a:r>
            <a:r>
              <a:rPr lang="pt-BR" sz="3600" dirty="0"/>
              <a:t>. Depressão pós-parto: incidência e fatores de risco associados. </a:t>
            </a:r>
            <a:r>
              <a:rPr lang="pt-BR" sz="3600" b="1" dirty="0"/>
              <a:t>Revista de Medicina</a:t>
            </a:r>
            <a:r>
              <a:rPr lang="pt-BR" sz="3600" dirty="0"/>
              <a:t>, São Paulo, v. 90, n. 3, p. 149-154, 2011. Disponível em: https://revistas.usp.br/revistadc/pt_BR/article/view/58907</a:t>
            </a: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NEVES, </a:t>
            </a:r>
            <a:r>
              <a:rPr lang="pt-BR" sz="3600" i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Depressão pós-parto em jovens: fatores de risco e suas repercussões na interação mãe-bebê.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Revista Científica do Tocantins ITPAC Porto Nacional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3, n. 1, 2023. Disponível em: https://revista.itpacporto.edu.br. Acesso em: 1 maio 2026.</a:t>
            </a: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SOUSA, </a:t>
            </a:r>
            <a:r>
              <a:rPr lang="pt-BR" sz="3600" i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Fatores relacionados a depressão pós-parto na adolescência: revisão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integrativa.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Revista Interfaces: Saúde, Humanas e Tecnologia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10, n. 2, p. 1416-1423, 2022. Disponível em: https://interfaces.unileao.edu.br/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index.php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/revista-interfaces/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view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/972. Acesso em: 2 maio 2026.</a:t>
            </a: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TEIXEIRA, </a:t>
            </a:r>
            <a:r>
              <a:rPr lang="pt-BR" sz="3600" i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Detecção precoce da depressão pós-parto na atenção básica. </a:t>
            </a:r>
            <a:r>
              <a:rPr lang="pt-BR" sz="3600" b="1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Journal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b="1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b="1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Nursing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600" b="1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Health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11, n. 2, e2111217569, 2021. Disponível em: https://periodicos.ufpel.edu.br/ojs2/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index.php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/enfermagem/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pt-BR" sz="3600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view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/17569. Acesso em: 2 maio 2026.</a:t>
            </a:r>
            <a:endParaRPr lang="pt-BR" sz="3600" dirty="0">
              <a:latin typeface="+mn-lt"/>
              <a:ea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C413308-83E9-4459-B8B4-F06C41C3092B}"/>
              </a:ext>
            </a:extLst>
          </p:cNvPr>
          <p:cNvSpPr txBox="1"/>
          <p:nvPr/>
        </p:nvSpPr>
        <p:spPr>
          <a:xfrm>
            <a:off x="777616" y="6673370"/>
            <a:ext cx="27245191" cy="558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Alice Sábta Fernandes Jerônimo</a:t>
            </a:r>
            <a:r>
              <a:rPr kumimoji="0" lang="pt-BR" sz="3027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(2)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; Rafael Tavares Silveira Silva</a:t>
            </a:r>
            <a:r>
              <a:rPr kumimoji="0" lang="pt-BR" sz="3027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(3)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; </a:t>
            </a:r>
            <a:r>
              <a:rPr kumimoji="0" lang="pt-BR" sz="302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Italo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</a:t>
            </a:r>
            <a:r>
              <a:rPr kumimoji="0" lang="pt-BR" sz="302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Rauan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Silva Araújo</a:t>
            </a:r>
            <a:r>
              <a:rPr kumimoji="0" lang="pt-BR" sz="3027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(4)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; Luana Nunes de Oliveira</a:t>
            </a:r>
            <a:r>
              <a:rPr kumimoji="0" lang="pt-BR" sz="3027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(5)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; </a:t>
            </a:r>
            <a:r>
              <a:rPr kumimoji="0" lang="pt-BR" sz="302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Luara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Vitória Figueiredo</a:t>
            </a:r>
            <a:r>
              <a:rPr kumimoji="0" lang="pt-BR" sz="3027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(6)</a:t>
            </a:r>
            <a:r>
              <a:rPr kumimoji="0" lang="pt-BR" sz="302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.</a:t>
            </a:r>
            <a:endParaRPr kumimoji="0" lang="pt-BR" sz="3027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BAE01DC-D64C-4B32-88A4-161E7D5E8602}"/>
              </a:ext>
            </a:extLst>
          </p:cNvPr>
          <p:cNvSpPr txBox="1"/>
          <p:nvPr/>
        </p:nvSpPr>
        <p:spPr>
          <a:xfrm>
            <a:off x="5087773" y="7666304"/>
            <a:ext cx="18624871" cy="2241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9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(1) Trabalho desenvolvido no Programa de Iniciação Científica (PIC) da Faculdade Evolução Alto Oeste Potiguar;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9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(2) Discente de Enfermagem; Faculdade Evolução Alto Oeste Potiguar; Pau dos Ferros, Rio Grande do Norte; alicesabtafj@gmail.com;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9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(3) Enfermeiro; Coordenador do Curso de Enfermagem; Faculdade Evolução Alto Oeste Potiguar; Pau dos Ferros, Rio Grande do Norte;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9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(4) Discente de Enfermagem; Faculdade Evolução Alto Oeste Potiguar; Pau dos Ferros, Rio Grande do Norte; italorauan111@gmail.com;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9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(5) Discente de Enfermagem; Faculdade Evolução Alto Oeste Potiguar; Pau dos Ferros, Rio Grande do Norte; luananunes36@icloud.com;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91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(6) Discente de Enfermagem; Faculdade Evolução Alto Oeste Potiguar; Pau dos Ferros, Rio Grande do Norte; figueiredoluara9@gmail.com;</a:t>
            </a: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1028</Words>
  <Application>Microsoft Office PowerPoint</Application>
  <PresentationFormat>Personalizar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Wellyson</dc:creator>
  <cp:lastModifiedBy>Alice Sábta</cp:lastModifiedBy>
  <cp:revision>18</cp:revision>
  <dcterms:modified xsi:type="dcterms:W3CDTF">2026-05-23T18:41:35Z</dcterms:modified>
</cp:coreProperties>
</file>