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8800425" cy="43200638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9" autoAdjust="0"/>
    <p:restoredTop sz="94660"/>
  </p:normalViewPr>
  <p:slideViewPr>
    <p:cSldViewPr snapToGrid="0">
      <p:cViewPr>
        <p:scale>
          <a:sx n="30" d="100"/>
          <a:sy n="30" d="100"/>
        </p:scale>
        <p:origin x="9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769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440000" y="10108800"/>
            <a:ext cx="2591964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440000" y="23196240"/>
            <a:ext cx="2591964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769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440000" y="10108800"/>
            <a:ext cx="1264860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721480" y="10108800"/>
            <a:ext cx="1264860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40000" y="23196240"/>
            <a:ext cx="1264860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14721480" y="23196240"/>
            <a:ext cx="1264860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769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440000" y="10108800"/>
            <a:ext cx="834588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0203480" y="10108800"/>
            <a:ext cx="834588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8966960" y="10108800"/>
            <a:ext cx="834588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440000" y="23196240"/>
            <a:ext cx="834588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0203480" y="23196240"/>
            <a:ext cx="834588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18966960" y="23196240"/>
            <a:ext cx="834588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769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440000" y="10108800"/>
            <a:ext cx="25919640" cy="25056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769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440000" y="10108800"/>
            <a:ext cx="25919640" cy="25056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769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440000" y="10108800"/>
            <a:ext cx="12648600" cy="25056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4721480" y="10108800"/>
            <a:ext cx="12648600" cy="25056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769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440720" y="1730160"/>
            <a:ext cx="25918920" cy="33374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769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440000" y="10108800"/>
            <a:ext cx="1264860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14721480" y="10108800"/>
            <a:ext cx="12648600" cy="25056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440000" y="23196240"/>
            <a:ext cx="1264860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769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440000" y="10108800"/>
            <a:ext cx="12648600" cy="25056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4721480" y="10108800"/>
            <a:ext cx="1264860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4721480" y="23196240"/>
            <a:ext cx="1264860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769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440000" y="10108800"/>
            <a:ext cx="1264860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4721480" y="10108800"/>
            <a:ext cx="1264860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440000" y="23196240"/>
            <a:ext cx="25919640" cy="11951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1235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440720" y="1730160"/>
            <a:ext cx="25918920" cy="7199640"/>
          </a:xfrm>
          <a:prstGeom prst="rect">
            <a:avLst/>
          </a:prstGeom>
        </p:spPr>
        <p:txBody>
          <a:bodyPr lIns="432000" tIns="216000" rIns="432000" bIns="216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17020" b="0" strike="noStrike" spc="-1">
                <a:solidFill>
                  <a:srgbClr val="000000"/>
                </a:solidFill>
                <a:latin typeface="Arial"/>
              </a:rPr>
              <a:t>Clique para editar o título Mestre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1440720" y="39340440"/>
            <a:ext cx="6718680" cy="2999520"/>
          </a:xfrm>
          <a:prstGeom prst="rect">
            <a:avLst/>
          </a:prstGeom>
        </p:spPr>
        <p:txBody>
          <a:bodyPr lIns="432000" tIns="216000" rIns="432000" bIns="216000">
            <a:noAutofit/>
          </a:bodyPr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9839880" y="39340440"/>
            <a:ext cx="9119880" cy="2999520"/>
          </a:xfrm>
          <a:prstGeom prst="rect">
            <a:avLst/>
          </a:prstGeom>
        </p:spPr>
        <p:txBody>
          <a:bodyPr lIns="432000" tIns="216000" rIns="432000" bIns="216000">
            <a:noAutofit/>
          </a:bodyPr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20640960" y="39340440"/>
            <a:ext cx="6718680" cy="2999520"/>
          </a:xfrm>
          <a:prstGeom prst="rect">
            <a:avLst/>
          </a:prstGeom>
        </p:spPr>
        <p:txBody>
          <a:bodyPr lIns="432000" tIns="216000" rIns="432000" bIns="216000">
            <a:noAutofit/>
          </a:bodyPr>
          <a:lstStyle/>
          <a:p>
            <a:pPr algn="r">
              <a:lnSpc>
                <a:spcPct val="100000"/>
              </a:lnSpc>
            </a:pPr>
            <a:fld id="{70241883-D1C8-4BA4-AA66-3264FF73EF76}" type="slidenum">
              <a:rPr lang="pt-BR" sz="5400" b="0" strike="noStrike" spc="-1">
                <a:solidFill>
                  <a:srgbClr val="000000"/>
                </a:solidFill>
                <a:latin typeface="Arial"/>
              </a:rPr>
              <a:t>‹nº›</a:t>
            </a:fld>
            <a:endParaRPr lang="pt-BR" sz="5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440000" y="10108800"/>
            <a:ext cx="25919640" cy="25056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2350" b="0" strike="noStrike" spc="-1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9250" b="0" strike="noStrike" spc="-1">
                <a:solidFill>
                  <a:srgbClr val="000000"/>
                </a:solid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7769" b="0" strike="noStrike" spc="-1">
                <a:solidFill>
                  <a:srgbClr val="000000"/>
                </a:solid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7769" b="0" strike="noStrike" spc="-1">
                <a:solidFill>
                  <a:srgbClr val="000000"/>
                </a:solid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claratavaresp18@gmail.com" TargetMode="External"/><Relationship Id="rId7" Type="http://schemas.openxmlformats.org/officeDocument/2006/relationships/hyperlink" Target="mailto:raul_sousa11@hotmail.com" TargetMode="External"/><Relationship Id="rId2" Type="http://schemas.openxmlformats.org/officeDocument/2006/relationships/hyperlink" Target="mailto:jenifferalmeidapdf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ailaapaiva@gmail.com" TargetMode="External"/><Relationship Id="rId5" Type="http://schemas.openxmlformats.org/officeDocument/2006/relationships/hyperlink" Target="mailto:elianabessa1984@gmail.com" TargetMode="External"/><Relationship Id="rId4" Type="http://schemas.openxmlformats.org/officeDocument/2006/relationships/hyperlink" Target="mailto:emillybianca2007.o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60840" y="4568847"/>
            <a:ext cx="28750680" cy="148779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74960" tIns="87480" rIns="174960" bIns="8748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4260" b="1" strike="noStrike" spc="-1" dirty="0">
                <a:solidFill>
                  <a:srgbClr val="000000"/>
                </a:solidFill>
                <a:latin typeface="Arial"/>
              </a:rPr>
              <a:t>ARTE, EDUCAÇÃO E CULTURA: O CIRCO COMO INSTRUMENTO PEDAGÓGICO</a:t>
            </a:r>
            <a:r>
              <a:rPr lang="pt-BR" sz="4258" b="0" strike="noStrike" spc="-1" baseline="30000" dirty="0">
                <a:solidFill>
                  <a:srgbClr val="000000"/>
                </a:solidFill>
                <a:latin typeface="Arial"/>
              </a:rPr>
              <a:t> (1)</a:t>
            </a:r>
            <a:r>
              <a:rPr lang="pt-BR" sz="4260" b="1" strike="noStrike" spc="-1" dirty="0">
                <a:solidFill>
                  <a:srgbClr val="000000"/>
                </a:solidFill>
                <a:latin typeface="Arial"/>
              </a:rPr>
              <a:t> </a:t>
            </a:r>
            <a:endParaRPr lang="pt-BR" sz="426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4260" b="0" strike="noStrike" spc="-1" dirty="0">
              <a:latin typeface="Arial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1378080" y="5509080"/>
            <a:ext cx="25994520" cy="102344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3030" b="1" strike="noStrike" spc="-1" dirty="0">
                <a:solidFill>
                  <a:srgbClr val="000000"/>
                </a:solidFill>
                <a:latin typeface="Arial"/>
              </a:rPr>
              <a:t>JENIFFER VALCIMARA DE ALMEIDA PAIVA</a:t>
            </a:r>
            <a:r>
              <a:rPr lang="pt-BR" sz="3029" b="0" strike="noStrike" spc="-1" baseline="30000" dirty="0">
                <a:solidFill>
                  <a:srgbClr val="000000"/>
                </a:solidFill>
                <a:latin typeface="Arial"/>
              </a:rPr>
              <a:t> (2)</a:t>
            </a:r>
            <a:r>
              <a:rPr lang="pt-BR" sz="3030" b="1" strike="noStrike" spc="-1" dirty="0">
                <a:solidFill>
                  <a:srgbClr val="000000"/>
                </a:solidFill>
                <a:latin typeface="Arial"/>
              </a:rPr>
              <a:t>; EMILLY BIANCA VIEIRA DE OLIVEIRA</a:t>
            </a:r>
            <a:r>
              <a:rPr lang="pt-BR" sz="3029" b="0" strike="noStrike" spc="-1" baseline="30000" dirty="0">
                <a:solidFill>
                  <a:srgbClr val="000000"/>
                </a:solidFill>
                <a:latin typeface="Arial"/>
              </a:rPr>
              <a:t> (3)</a:t>
            </a:r>
            <a:r>
              <a:rPr lang="pt-BR" sz="3030" b="1" strike="noStrike" spc="-1" dirty="0">
                <a:solidFill>
                  <a:srgbClr val="000000"/>
                </a:solidFill>
                <a:latin typeface="Arial"/>
              </a:rPr>
              <a:t>; FRANCISCA JAILA VALÉRIO DE PAIVA </a:t>
            </a:r>
            <a:r>
              <a:rPr lang="pt-BR" sz="3029" b="0" strike="noStrike" spc="-1" baseline="30000" dirty="0">
                <a:solidFill>
                  <a:srgbClr val="000000"/>
                </a:solidFill>
                <a:latin typeface="Arial"/>
              </a:rPr>
              <a:t>(4)</a:t>
            </a:r>
            <a:r>
              <a:rPr lang="pt-BR" sz="3030" b="1" strike="noStrike" spc="-1" dirty="0">
                <a:solidFill>
                  <a:srgbClr val="000000"/>
                </a:solidFill>
                <a:latin typeface="Arial"/>
              </a:rPr>
              <a:t>; MARIA CLARA TAVARES PEREIRA</a:t>
            </a:r>
            <a:r>
              <a:rPr lang="pt-BR" sz="3029" b="0" strike="noStrike" spc="-1" baseline="30000" dirty="0">
                <a:solidFill>
                  <a:srgbClr val="000000"/>
                </a:solidFill>
                <a:latin typeface="Arial"/>
              </a:rPr>
              <a:t> (5)</a:t>
            </a:r>
            <a:r>
              <a:rPr lang="pt-BR" sz="3030" b="1" strike="noStrike" spc="-1" dirty="0">
                <a:solidFill>
                  <a:srgbClr val="000000"/>
                </a:solidFill>
                <a:latin typeface="Arial"/>
              </a:rPr>
              <a:t>; MARIA SANIELY BESSA DIAS </a:t>
            </a:r>
            <a:r>
              <a:rPr lang="pt-BR" sz="3029" b="0" strike="noStrike" spc="-1" baseline="30000" dirty="0">
                <a:solidFill>
                  <a:srgbClr val="000000"/>
                </a:solidFill>
                <a:latin typeface="Arial"/>
              </a:rPr>
              <a:t>(6)</a:t>
            </a:r>
            <a:r>
              <a:rPr lang="pt-BR" sz="3030" b="1" strike="noStrike" spc="-1" dirty="0">
                <a:solidFill>
                  <a:srgbClr val="000000"/>
                </a:solidFill>
                <a:latin typeface="Arial"/>
              </a:rPr>
              <a:t>; JOSÉ RAUL DE SOUSA</a:t>
            </a:r>
            <a:r>
              <a:rPr lang="pt-BR" sz="3029" b="0" strike="noStrike" spc="-1" baseline="30000" dirty="0">
                <a:solidFill>
                  <a:srgbClr val="000000"/>
                </a:solidFill>
                <a:latin typeface="Arial"/>
              </a:rPr>
              <a:t> (7)</a:t>
            </a:r>
            <a:r>
              <a:rPr lang="pt-BR" sz="3030" b="1" strike="noStrike" spc="-1" dirty="0">
                <a:solidFill>
                  <a:srgbClr val="000000"/>
                </a:solidFill>
                <a:latin typeface="Arial"/>
              </a:rPr>
              <a:t>.</a:t>
            </a:r>
            <a:endParaRPr lang="pt-BR" sz="3030" b="0" strike="noStrike" spc="-1" dirty="0">
              <a:latin typeface="Arial"/>
            </a:endParaRPr>
          </a:p>
        </p:txBody>
      </p:sp>
      <p:sp>
        <p:nvSpPr>
          <p:cNvPr id="44" name="CustomShape 4"/>
          <p:cNvSpPr/>
          <p:nvPr/>
        </p:nvSpPr>
        <p:spPr>
          <a:xfrm>
            <a:off x="8651880" y="10637284"/>
            <a:ext cx="11568600" cy="921240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5460" b="1" strike="noStrike" spc="-1">
                <a:solidFill>
                  <a:srgbClr val="FFFFFF"/>
                </a:solidFill>
                <a:latin typeface="Arial"/>
              </a:rPr>
              <a:t>RESUMO</a:t>
            </a:r>
            <a:endParaRPr lang="pt-BR" sz="5460" b="0" strike="noStrike" spc="-1">
              <a:latin typeface="Arial"/>
            </a:endParaRPr>
          </a:p>
        </p:txBody>
      </p:sp>
      <p:sp>
        <p:nvSpPr>
          <p:cNvPr id="45" name="CustomShape 5"/>
          <p:cNvSpPr/>
          <p:nvPr/>
        </p:nvSpPr>
        <p:spPr>
          <a:xfrm>
            <a:off x="1438920" y="12488040"/>
            <a:ext cx="25994520" cy="282105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4000" spc="-1" dirty="0">
                <a:latin typeface="Arial"/>
              </a:rPr>
              <a:t>O presente estudo discute a relação entre arte, cultura e educação, destacando o circo como instrumento pedagógico no processo de ensino-aprendizagem. As artes circenses, além de representarem importante manifestação cultural, contribuem para o desenvolvimento da criatividade, imaginação, expressão corporal, interação social e formação integral dos estudantes, favorecendo práticas pedagógicas mais dinâmicas, inclusivas e significativas no ambiente escolar. A pesquisa justifica-se pela necessidade de ampliar as discussões sobre a inserção da arte e da cultura na educação, especialmente das práticas circenses, ainda pouco exploradas nas instituições de ensino. O objetivo geral consiste em analisar contribuições teóricas acerca da relação entre arte, cultura e educação articuladas ao circo, a partir de produções científicas publicadas no ano de 2025 em plataformas acadêmicas como Google Acadêmico, SciELO e Periódicos CAPES. Metodologicamente, trata-se de uma pesquisa bibliográfica, de abordagem qualitativa, desenvolvida por meio do levantamento e análise de artigos científicos relacionados à temática. Entre os estudos analisados, destacam-se Silva e Almeida (2025), que abordam o circo social como ferramenta de inclusão e educação em direitos humanos; Leocádio et al. (2025), que evidenciam as contribuições das práticas circenses para o desenvolvimento motor, cognitivo e social na educação física escolar; Santos (2025), que discute a </a:t>
            </a:r>
            <a:r>
              <a:rPr lang="pt-BR" sz="4000" spc="-1" dirty="0" err="1">
                <a:latin typeface="Arial"/>
              </a:rPr>
              <a:t>palhaçaria</a:t>
            </a:r>
            <a:r>
              <a:rPr lang="pt-BR" sz="4000" spc="-1" dirty="0">
                <a:latin typeface="Arial"/>
              </a:rPr>
              <a:t> como instrumento de acessibilidade e inclusão. Os resultados evidenciam que o circo contribui significativamente para práticas educativas interdisciplinares, promovendo maior participação dos estudantes no processo de aprendizagem. As produções analisadas apontam que as atividades circenses estimulam a autonomia, a cooperação, a coordenação motora, a concentração e a inclusão social, além de fortalecerem o vínculo entre educação e cultura. Conclui-se que o circo, enquanto expressão artística e cultural, apresenta grande relevância no contexto educacional, possibilitando experiências pedagógicas inovadoras e transformadoras, destacando-se a importância de ampliar pesquisas e práticas que valorizem a integração entre arte, cultura e educação, reconhecendo o circo como instrumento de aprendizagem e formação integral dos sujeitos.</a:t>
            </a:r>
          </a:p>
          <a:p>
            <a:pPr algn="just">
              <a:lnSpc>
                <a:spcPct val="115000"/>
              </a:lnSpc>
            </a:pPr>
            <a:endParaRPr lang="pt-BR" sz="4000" spc="-1" dirty="0"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pt-BR" sz="4000" b="1" strike="noStrike" spc="-1" dirty="0">
                <a:latin typeface="Arial"/>
              </a:rPr>
              <a:t>Palavras-chave: </a:t>
            </a:r>
            <a:r>
              <a:rPr lang="pt-BR" sz="4000" strike="noStrike" spc="-1" dirty="0">
                <a:latin typeface="Arial"/>
              </a:rPr>
              <a:t>Arte. Educação. Cultura. Circo pedagógico. Ensino-aprendizagem.</a:t>
            </a:r>
          </a:p>
          <a:p>
            <a:pPr algn="just">
              <a:lnSpc>
                <a:spcPct val="115000"/>
              </a:lnSpc>
            </a:pPr>
            <a:endParaRPr lang="pt-BR" sz="3600" b="1" strike="noStrike" spc="-1" dirty="0"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pt-BR" sz="2800" b="1" spc="-1" dirty="0">
                <a:latin typeface="Arial"/>
              </a:rPr>
              <a:t>Referencias</a:t>
            </a:r>
          </a:p>
          <a:p>
            <a:pPr algn="just">
              <a:lnSpc>
                <a:spcPct val="115000"/>
              </a:lnSpc>
            </a:pPr>
            <a:endParaRPr lang="pt-BR" sz="2800" b="1" spc="-1" dirty="0"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pt-BR" sz="2800" spc="-1" dirty="0">
                <a:latin typeface="Arial"/>
              </a:rPr>
              <a:t>FREIRE, Paulo. </a:t>
            </a:r>
            <a:r>
              <a:rPr lang="pt-BR" sz="2800" b="1" spc="-1" dirty="0">
                <a:latin typeface="Arial"/>
              </a:rPr>
              <a:t>Pedagogia da autonomia:</a:t>
            </a:r>
            <a:r>
              <a:rPr lang="pt-BR" sz="2800" spc="-1" dirty="0">
                <a:latin typeface="Arial"/>
              </a:rPr>
              <a:t> saberes necessários à prática educativa. São Paulo: Paz e Terra, 1996.</a:t>
            </a:r>
          </a:p>
          <a:p>
            <a:pPr algn="just">
              <a:lnSpc>
                <a:spcPct val="115000"/>
              </a:lnSpc>
            </a:pPr>
            <a:endParaRPr lang="pt-BR" sz="2800" spc="-1" dirty="0"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pt-BR" sz="2800" spc="-1" dirty="0">
                <a:latin typeface="Arial"/>
              </a:rPr>
              <a:t>OST, Mariana Afonso et al. </a:t>
            </a:r>
            <a:r>
              <a:rPr lang="pt-BR" sz="2800" b="1" spc="-1" dirty="0">
                <a:latin typeface="Arial"/>
              </a:rPr>
              <a:t>A arte circense e seu diálogo com a educação física. </a:t>
            </a:r>
            <a:r>
              <a:rPr lang="pt-BR" sz="2800" spc="-1" dirty="0">
                <a:latin typeface="Arial"/>
              </a:rPr>
              <a:t>HOLOS, Natal, v. 5, 2020. Disponível em: https://www2.ifrn.edu.br/</a:t>
            </a:r>
            <a:r>
              <a:rPr lang="pt-BR" sz="2800" spc="-1" dirty="0" err="1">
                <a:latin typeface="Arial"/>
              </a:rPr>
              <a:t>ojs</a:t>
            </a:r>
            <a:r>
              <a:rPr lang="pt-BR" sz="2800" spc="-1" dirty="0">
                <a:latin typeface="Arial"/>
              </a:rPr>
              <a:t>/</a:t>
            </a:r>
            <a:r>
              <a:rPr lang="pt-BR" sz="2800" spc="-1" dirty="0" err="1">
                <a:latin typeface="Arial"/>
              </a:rPr>
              <a:t>index.php</a:t>
            </a:r>
            <a:r>
              <a:rPr lang="pt-BR" sz="2800" spc="-1" dirty="0">
                <a:latin typeface="Arial"/>
              </a:rPr>
              <a:t>/HOLOS/</a:t>
            </a:r>
            <a:r>
              <a:rPr lang="pt-BR" sz="2800" spc="-1" dirty="0" err="1">
                <a:latin typeface="Arial"/>
              </a:rPr>
              <a:t>article</a:t>
            </a:r>
            <a:r>
              <a:rPr lang="pt-BR" sz="2800" spc="-1" dirty="0">
                <a:latin typeface="Arial"/>
              </a:rPr>
              <a:t>/</a:t>
            </a:r>
            <a:r>
              <a:rPr lang="pt-BR" sz="2800" spc="-1" dirty="0" err="1">
                <a:latin typeface="Arial"/>
              </a:rPr>
              <a:t>view</a:t>
            </a:r>
            <a:r>
              <a:rPr lang="pt-BR" sz="2800" spc="-1" dirty="0">
                <a:latin typeface="Arial"/>
              </a:rPr>
              <a:t>/9883. Acesso em: 15 maio 2026.</a:t>
            </a:r>
          </a:p>
          <a:p>
            <a:pPr algn="just">
              <a:lnSpc>
                <a:spcPct val="115000"/>
              </a:lnSpc>
            </a:pPr>
            <a:endParaRPr lang="pt-BR" sz="2800" spc="-1" dirty="0"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pt-BR" sz="2800" spc="-1" dirty="0">
                <a:latin typeface="Arial"/>
              </a:rPr>
              <a:t>SEVERINO, </a:t>
            </a:r>
            <a:r>
              <a:rPr lang="pt-BR" sz="2800" spc="-1" dirty="0" err="1">
                <a:latin typeface="Arial"/>
              </a:rPr>
              <a:t>Antonio</a:t>
            </a:r>
            <a:r>
              <a:rPr lang="pt-BR" sz="2800" spc="-1" dirty="0">
                <a:latin typeface="Arial"/>
              </a:rPr>
              <a:t> Joaquim. </a:t>
            </a:r>
            <a:r>
              <a:rPr lang="pt-BR" sz="2800" b="1" spc="-1" dirty="0">
                <a:latin typeface="Arial"/>
              </a:rPr>
              <a:t>Metodologia do trabalho científico</a:t>
            </a:r>
            <a:r>
              <a:rPr lang="pt-BR" sz="2800" spc="-1" dirty="0">
                <a:latin typeface="Arial"/>
              </a:rPr>
              <a:t>. 24. ed. São Paulo: Cortez, 2016.</a:t>
            </a:r>
          </a:p>
          <a:p>
            <a:pPr algn="just">
              <a:lnSpc>
                <a:spcPct val="115000"/>
              </a:lnSpc>
            </a:pPr>
            <a:endParaRPr lang="pt-BR" sz="2800" b="1" spc="-1" dirty="0"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pt-BR" sz="2800" spc="-1" dirty="0">
                <a:latin typeface="Arial"/>
              </a:rPr>
              <a:t>SILVA, Milena Santos da; ALMEIDA, Sabrina </a:t>
            </a:r>
            <a:r>
              <a:rPr lang="pt-BR" sz="2800" spc="-1" dirty="0" err="1">
                <a:latin typeface="Arial"/>
              </a:rPr>
              <a:t>Araujo</a:t>
            </a:r>
            <a:r>
              <a:rPr lang="pt-BR" sz="2800" spc="-1" dirty="0">
                <a:latin typeface="Arial"/>
              </a:rPr>
              <a:t> de. </a:t>
            </a:r>
            <a:r>
              <a:rPr lang="pt-BR" sz="2800" b="1" spc="-1" dirty="0">
                <a:latin typeface="Arial"/>
              </a:rPr>
              <a:t>Circo social como ferramenta dialógica para educação em direitos humanos na educação profissional e tecnológica</a:t>
            </a:r>
            <a:r>
              <a:rPr lang="pt-BR" sz="2800" spc="-1" dirty="0">
                <a:latin typeface="Arial"/>
              </a:rPr>
              <a:t>. Epistemologia e Práxis Educativa, Teresina, v. 8, n. 1, 2025. Disponível em: https://periodicos.ufpi.br/</a:t>
            </a:r>
            <a:r>
              <a:rPr lang="pt-BR" sz="2800" spc="-1" dirty="0" err="1">
                <a:latin typeface="Arial"/>
              </a:rPr>
              <a:t>index.php</a:t>
            </a:r>
            <a:r>
              <a:rPr lang="pt-BR" sz="2800" spc="-1" dirty="0">
                <a:latin typeface="Arial"/>
              </a:rPr>
              <a:t>/</a:t>
            </a:r>
            <a:r>
              <a:rPr lang="pt-BR" sz="2800" spc="-1" dirty="0" err="1">
                <a:latin typeface="Arial"/>
              </a:rPr>
              <a:t>epeduc</a:t>
            </a:r>
            <a:r>
              <a:rPr lang="pt-BR" sz="2800" spc="-1" dirty="0">
                <a:latin typeface="Arial"/>
              </a:rPr>
              <a:t>/</a:t>
            </a:r>
            <a:r>
              <a:rPr lang="pt-BR" sz="2800" spc="-1" dirty="0" err="1">
                <a:latin typeface="Arial"/>
              </a:rPr>
              <a:t>article</a:t>
            </a:r>
            <a:r>
              <a:rPr lang="pt-BR" sz="2800" spc="-1" dirty="0">
                <a:latin typeface="Arial"/>
              </a:rPr>
              <a:t>/</a:t>
            </a:r>
            <a:r>
              <a:rPr lang="pt-BR" sz="2800" spc="-1" dirty="0" err="1">
                <a:latin typeface="Arial"/>
              </a:rPr>
              <a:t>view</a:t>
            </a:r>
            <a:r>
              <a:rPr lang="pt-BR" sz="2800" spc="-1" dirty="0">
                <a:latin typeface="Arial"/>
              </a:rPr>
              <a:t>/7227. Acesso em: 15 maio 2026.</a:t>
            </a:r>
          </a:p>
          <a:p>
            <a:pPr algn="just">
              <a:lnSpc>
                <a:spcPct val="115000"/>
              </a:lnSpc>
            </a:pPr>
            <a:endParaRPr lang="pt-BR" sz="2800" b="1" spc="-1" dirty="0"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pt-BR" sz="2800" spc="-1" dirty="0">
                <a:latin typeface="Arial"/>
              </a:rPr>
              <a:t>LEOCÁDIO, João Pedro </a:t>
            </a:r>
            <a:r>
              <a:rPr lang="pt-BR" sz="2800" spc="-1" dirty="0" err="1">
                <a:latin typeface="Arial"/>
              </a:rPr>
              <a:t>Pietralonga</a:t>
            </a:r>
            <a:r>
              <a:rPr lang="pt-BR" sz="2800" spc="-1" dirty="0">
                <a:latin typeface="Arial"/>
              </a:rPr>
              <a:t> et al. </a:t>
            </a:r>
            <a:r>
              <a:rPr lang="pt-BR" sz="2800" b="1" spc="-1" dirty="0">
                <a:latin typeface="Arial"/>
              </a:rPr>
              <a:t>Práticas circenses na educação física escolar</a:t>
            </a:r>
            <a:r>
              <a:rPr lang="pt-BR" sz="2800" spc="-1" dirty="0">
                <a:latin typeface="Arial"/>
              </a:rPr>
              <a:t>: análise da produção acadêmica (2014–2023). Revista Contemporânea de Educação, Rio de Janeiro, v. 20, n. 45, 2025. Disponível em: https://revistas.ufrj.br/</a:t>
            </a:r>
            <a:r>
              <a:rPr lang="pt-BR" sz="2800" spc="-1" dirty="0" err="1">
                <a:latin typeface="Arial"/>
              </a:rPr>
              <a:t>index.php</a:t>
            </a:r>
            <a:r>
              <a:rPr lang="pt-BR" sz="2800" spc="-1" dirty="0">
                <a:latin typeface="Arial"/>
              </a:rPr>
              <a:t>/</a:t>
            </a:r>
            <a:r>
              <a:rPr lang="pt-BR" sz="2800" spc="-1" dirty="0" err="1">
                <a:latin typeface="Arial"/>
              </a:rPr>
              <a:t>rce</a:t>
            </a:r>
            <a:r>
              <a:rPr lang="pt-BR" sz="2800" spc="-1" dirty="0">
                <a:latin typeface="Arial"/>
              </a:rPr>
              <a:t>/</a:t>
            </a:r>
            <a:r>
              <a:rPr lang="pt-BR" sz="2800" spc="-1" dirty="0" err="1">
                <a:latin typeface="Arial"/>
              </a:rPr>
              <a:t>article</a:t>
            </a:r>
            <a:r>
              <a:rPr lang="pt-BR" sz="2800" spc="-1" dirty="0">
                <a:latin typeface="Arial"/>
              </a:rPr>
              <a:t>/</a:t>
            </a:r>
            <a:r>
              <a:rPr lang="pt-BR" sz="2800" spc="-1" dirty="0" err="1">
                <a:latin typeface="Arial"/>
              </a:rPr>
              <a:t>view</a:t>
            </a:r>
            <a:r>
              <a:rPr lang="pt-BR" sz="2800" spc="-1" dirty="0">
                <a:latin typeface="Arial"/>
              </a:rPr>
              <a:t>/66358. Acesso em: 15 maio 2026.</a:t>
            </a:r>
          </a:p>
          <a:p>
            <a:pPr algn="just">
              <a:lnSpc>
                <a:spcPct val="115000"/>
              </a:lnSpc>
            </a:pPr>
            <a:endParaRPr lang="pt-BR" sz="2800" b="1" spc="-1" dirty="0"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pt-BR" sz="2800" spc="-1" dirty="0">
                <a:latin typeface="Arial"/>
              </a:rPr>
              <a:t>SANTOS, Letícia Figueiredo dos. </a:t>
            </a:r>
            <a:r>
              <a:rPr lang="pt-BR" sz="2800" b="1" spc="-1" dirty="0">
                <a:latin typeface="Arial"/>
              </a:rPr>
              <a:t>“E a palhaça o que é?”: a palhaçada como ferramenta de acessibilidade</a:t>
            </a:r>
            <a:r>
              <a:rPr lang="pt-BR" sz="2800" spc="-1" dirty="0">
                <a:latin typeface="Arial"/>
              </a:rPr>
              <a:t>. Revista Interinstitucional Artes de Educar, Rio de Janeiro, v. 11, n. 1, 2025. Disponível em: https://www.e-publicacoes.uerj.br/</a:t>
            </a:r>
            <a:r>
              <a:rPr lang="pt-BR" sz="2800" spc="-1" dirty="0" err="1">
                <a:latin typeface="Arial"/>
              </a:rPr>
              <a:t>riae</a:t>
            </a:r>
            <a:r>
              <a:rPr lang="pt-BR" sz="2800" spc="-1" dirty="0">
                <a:latin typeface="Arial"/>
              </a:rPr>
              <a:t>/</a:t>
            </a:r>
            <a:r>
              <a:rPr lang="pt-BR" sz="2800" spc="-1" dirty="0" err="1">
                <a:latin typeface="Arial"/>
              </a:rPr>
              <a:t>article</a:t>
            </a:r>
            <a:r>
              <a:rPr lang="pt-BR" sz="2800" spc="-1" dirty="0">
                <a:latin typeface="Arial"/>
              </a:rPr>
              <a:t>/</a:t>
            </a:r>
            <a:r>
              <a:rPr lang="pt-BR" sz="2800" spc="-1" dirty="0" err="1">
                <a:latin typeface="Arial"/>
              </a:rPr>
              <a:t>view</a:t>
            </a:r>
            <a:r>
              <a:rPr lang="pt-BR" sz="2800" spc="-1" dirty="0">
                <a:latin typeface="Arial"/>
              </a:rPr>
              <a:t>/84856. Acesso em: 15 maio 2026.</a:t>
            </a:r>
          </a:p>
          <a:p>
            <a:pPr algn="just">
              <a:lnSpc>
                <a:spcPct val="115000"/>
              </a:lnSpc>
            </a:pPr>
            <a:endParaRPr lang="pt-BR" sz="2800" b="1" spc="-1" dirty="0"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lang="pt-BR" sz="2800" spc="-1" dirty="0">
                <a:latin typeface="Arial"/>
              </a:rPr>
              <a:t>VYGOTSKY, Lev S. </a:t>
            </a:r>
            <a:r>
              <a:rPr lang="pt-BR" sz="2800" b="1" spc="-1" dirty="0">
                <a:latin typeface="Arial"/>
              </a:rPr>
              <a:t>A formação social da mente</a:t>
            </a:r>
            <a:r>
              <a:rPr lang="pt-BR" sz="2800" spc="-1" dirty="0">
                <a:latin typeface="Arial"/>
              </a:rPr>
              <a:t>. 7. ed. São Paulo: Martins Fontes, 2007.</a:t>
            </a:r>
          </a:p>
          <a:p>
            <a:pPr algn="just">
              <a:lnSpc>
                <a:spcPct val="115000"/>
              </a:lnSpc>
            </a:pPr>
            <a:endParaRPr lang="pt-BR" sz="3600" spc="-1" dirty="0">
              <a:latin typeface="Arial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5B330C6-8CB0-4A1F-A6C3-6B92CAEB8F19}"/>
              </a:ext>
            </a:extLst>
          </p:cNvPr>
          <p:cNvSpPr txBox="1"/>
          <p:nvPr/>
        </p:nvSpPr>
        <p:spPr>
          <a:xfrm>
            <a:off x="2781760" y="6695159"/>
            <a:ext cx="2318716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AutoNum type="arabicParenBoth"/>
            </a:pPr>
            <a:r>
              <a:rPr lang="pt-BR" sz="2400" dirty="0"/>
              <a:t>Trabalho desenvolvido no Programa de Iniciação Científica (PIC) no Projeto de Extensão Circo Pedagógico da Faculdade Evolução Alto Oeste Potiguar.</a:t>
            </a:r>
          </a:p>
          <a:p>
            <a:pPr algn="ctr"/>
            <a:r>
              <a:rPr lang="pt-BR" sz="2400" dirty="0"/>
              <a:t>(2) Estudante de Pedagogia; Instituição: Faculdade Evolução Alto Oeste Potiguar; Cidade: Pau dos Ferros; Estado: Rio Grande do Norte; Endereço eletrônico: </a:t>
            </a:r>
            <a:r>
              <a:rPr lang="pt-BR" sz="2400" dirty="0">
                <a:hlinkClick r:id="rId2"/>
              </a:rPr>
              <a:t>jenifferalmeidapdf@gmail.com</a:t>
            </a:r>
            <a:r>
              <a:rPr lang="pt-BR" sz="2400" dirty="0"/>
              <a:t>. (3) Estudante de Pedagogia; Instituição: Faculdade Evolução Alto Oeste Potiguar; Cidade: Pau dos Ferros; Estado: Rio Grande do Norte; Endereço eletrônico: </a:t>
            </a:r>
            <a:r>
              <a:rPr lang="pt-BR" sz="2400" dirty="0">
                <a:hlinkClick r:id="rId3"/>
              </a:rPr>
              <a:t>mariaclaratavaresp18@gmail.com</a:t>
            </a:r>
            <a:r>
              <a:rPr lang="pt-BR" sz="2400" dirty="0"/>
              <a:t>. (4) Estudante de Pedagogia; Instituição: Faculdade Evolução Alto Oeste Potiguar; Cidade: Pau dos Ferros; Estado: Rio Grande do Norte; Endereço eletrônico: </a:t>
            </a:r>
            <a:r>
              <a:rPr lang="pt-BR" sz="2400" dirty="0">
                <a:hlinkClick r:id="rId4"/>
              </a:rPr>
              <a:t>emillybianca2007.o@gmail.com</a:t>
            </a:r>
            <a:r>
              <a:rPr lang="pt-BR" sz="2400" dirty="0"/>
              <a:t>. (5) Estudante de Pedagogia; Instituição: Faculdade Evolução Alto Oeste Potiguar; Cidade: Pau dos Ferros; Estado: Rio Grande do Norte; Endereço eletrônico: </a:t>
            </a:r>
            <a:r>
              <a:rPr lang="pt-BR" sz="2400" dirty="0">
                <a:hlinkClick r:id="rId5"/>
              </a:rPr>
              <a:t>elianabessa1984@gmail.com</a:t>
            </a:r>
            <a:r>
              <a:rPr lang="pt-BR" sz="2400" dirty="0"/>
              <a:t>. (6) Estudante de Pedagogia; Instituição: Faculdade Evolução Alto Oeste Potiguar; Cidade: Pau dos Ferros; Estado: Rio Grande do Norte; Endereço eletrônico: </a:t>
            </a:r>
            <a:r>
              <a:rPr lang="pt-BR" sz="2400" dirty="0">
                <a:hlinkClick r:id="rId6"/>
              </a:rPr>
              <a:t>jailaapaiva@gmail.com</a:t>
            </a:r>
            <a:r>
              <a:rPr lang="pt-BR" sz="2400" dirty="0"/>
              <a:t>. (7) Professor Me. José Raul de Sousa; Instituição: UERN; Cidade: Pau dos Ferros; Estado: Rio Grande do Norte; Endereço eletrônico: </a:t>
            </a:r>
            <a:r>
              <a:rPr lang="pt-BR" sz="2400" dirty="0">
                <a:hlinkClick r:id="rId7"/>
              </a:rPr>
              <a:t>raul_sousa11@hotmail.com</a:t>
            </a:r>
            <a:r>
              <a:rPr lang="pt-BR" sz="2400" dirty="0"/>
              <a:t>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2376</TotalTime>
  <Words>1022</Words>
  <Application>Microsoft Office PowerPoint</Application>
  <PresentationFormat>Personalizar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Symbol</vt:lpstr>
      <vt:lpstr>Times New Roman</vt:lpstr>
      <vt:lpstr>Wingdings</vt:lpstr>
      <vt:lpstr>Office Theme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Prof. Fernando Pinheiro</dc:creator>
  <dc:description/>
  <cp:lastModifiedBy>José Raul de Sousa</cp:lastModifiedBy>
  <cp:revision>107</cp:revision>
  <dcterms:created xsi:type="dcterms:W3CDTF">2009-08-05T17:04:46Z</dcterms:created>
  <dcterms:modified xsi:type="dcterms:W3CDTF">2026-05-15T17:39:41Z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UFC - Universidade Federal do Ceará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Personalizar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</vt:i4>
  </property>
</Properties>
</file>