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3"/>
  </p:handoutMasterIdLst>
  <p:sldIdLst>
    <p:sldId id="258" r:id="rId2"/>
  </p:sldIdLst>
  <p:sldSz cx="28800425" cy="43200638"/>
  <p:notesSz cx="6858000" cy="9144000"/>
  <p:defaultTextStyle>
    <a:defPPr>
      <a:defRPr lang="pt-BR"/>
    </a:defPPr>
    <a:lvl1pPr algn="l" rtl="0" fontAlgn="base">
      <a:spcBef>
        <a:spcPct val="0"/>
      </a:spcBef>
      <a:spcAft>
        <a:spcPct val="0"/>
      </a:spcAft>
      <a:defRPr sz="7687"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13466" algn="l" rtl="0" fontAlgn="base">
      <a:spcBef>
        <a:spcPct val="0"/>
      </a:spcBef>
      <a:spcAft>
        <a:spcPct val="0"/>
      </a:spcAft>
      <a:defRPr sz="7687"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826932" algn="l" rtl="0" fontAlgn="base">
      <a:spcBef>
        <a:spcPct val="0"/>
      </a:spcBef>
      <a:spcAft>
        <a:spcPct val="0"/>
      </a:spcAft>
      <a:defRPr sz="7687"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240400" algn="l" rtl="0" fontAlgn="base">
      <a:spcBef>
        <a:spcPct val="0"/>
      </a:spcBef>
      <a:spcAft>
        <a:spcPct val="0"/>
      </a:spcAft>
      <a:defRPr sz="7687"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653866" algn="l" rtl="0" fontAlgn="base">
      <a:spcBef>
        <a:spcPct val="0"/>
      </a:spcBef>
      <a:spcAft>
        <a:spcPct val="0"/>
      </a:spcAft>
      <a:defRPr sz="7687"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067331" algn="l" defTabSz="826932" rtl="0" eaLnBrk="1" latinLnBrk="0" hangingPunct="1">
      <a:defRPr sz="7687" kern="1200">
        <a:solidFill>
          <a:schemeClr val="tx1"/>
        </a:solidFill>
        <a:latin typeface="Arial" pitchFamily="34" charset="0"/>
        <a:ea typeface="+mn-ea"/>
        <a:cs typeface="+mn-cs"/>
      </a:defRPr>
    </a:lvl6pPr>
    <a:lvl7pPr marL="2480798" algn="l" defTabSz="826932" rtl="0" eaLnBrk="1" latinLnBrk="0" hangingPunct="1">
      <a:defRPr sz="7687" kern="1200">
        <a:solidFill>
          <a:schemeClr val="tx1"/>
        </a:solidFill>
        <a:latin typeface="Arial" pitchFamily="34" charset="0"/>
        <a:ea typeface="+mn-ea"/>
        <a:cs typeface="+mn-cs"/>
      </a:defRPr>
    </a:lvl7pPr>
    <a:lvl8pPr marL="2894264" algn="l" defTabSz="826932" rtl="0" eaLnBrk="1" latinLnBrk="0" hangingPunct="1">
      <a:defRPr sz="7687" kern="1200">
        <a:solidFill>
          <a:schemeClr val="tx1"/>
        </a:solidFill>
        <a:latin typeface="Arial" pitchFamily="34" charset="0"/>
        <a:ea typeface="+mn-ea"/>
        <a:cs typeface="+mn-cs"/>
      </a:defRPr>
    </a:lvl8pPr>
    <a:lvl9pPr marL="3307731" algn="l" defTabSz="826932" rtl="0" eaLnBrk="1" latinLnBrk="0" hangingPunct="1">
      <a:defRPr sz="7687" kern="1200">
        <a:solidFill>
          <a:schemeClr val="tx1"/>
        </a:solidFill>
        <a:latin typeface="Arial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3607" userDrawn="1">
          <p15:clr>
            <a:srgbClr val="A4A3A4"/>
          </p15:clr>
        </p15:guide>
        <p15:guide id="2" pos="9071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Fernando Pinheiro" initials="FP" lastIdx="1" clrIdx="0">
    <p:extLst>
      <p:ext uri="{19B8F6BF-5375-455C-9EA6-DF929625EA0E}">
        <p15:presenceInfo xmlns:p15="http://schemas.microsoft.com/office/powerpoint/2012/main" userId="Fernando Pinheiro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F343B"/>
    <a:srgbClr val="FF5658"/>
    <a:srgbClr val="D6543E"/>
    <a:srgbClr val="EC9A98"/>
    <a:srgbClr val="DB6A57"/>
    <a:srgbClr val="700000"/>
    <a:srgbClr val="29AB05"/>
    <a:srgbClr val="80808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D7B26C5-4107-4FEC-AEDC-1716B250A1EF}" styleName="Estilo Claro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00A15C55-8517-42AA-B614-E9B94910E393}" styleName="Estilo Médio 2 - Ênfase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93296810-A885-4BE3-A3E7-6D5BEEA58F35}" styleName="Estilo Médio 2 - Ênfase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073A0DAA-6AF3-43AB-8588-CEC1D06C72B9}" styleName="Estilo Médio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D5ABB26-0587-4C30-8999-92F81FD0307C}" styleName="Nenhum Estilo, Nenhuma Grade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C2FFA5D-87B4-456A-9821-1D502468CF0F}" styleName="Estilo com Tema 1 - Ênfase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69C7853C-536D-4A76-A0AE-DD22124D55A5}" styleName="Estilo com Tema 1 - Ênfase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5940675A-B579-460E-94D1-54222C63F5DA}" styleName="Nenhum Estilo, Grade de Tabela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34" autoAdjust="0"/>
    <p:restoredTop sz="94364" autoAdjust="0"/>
  </p:normalViewPr>
  <p:slideViewPr>
    <p:cSldViewPr>
      <p:cViewPr>
        <p:scale>
          <a:sx n="32" d="100"/>
          <a:sy n="32" d="100"/>
        </p:scale>
        <p:origin x="558" y="24"/>
      </p:cViewPr>
      <p:guideLst>
        <p:guide orient="horz" pos="13607"/>
        <p:guide pos="9071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50" d="100"/>
          <a:sy n="50" d="100"/>
        </p:scale>
        <p:origin x="2970" y="5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handoutMaster" Target="handoutMasters/handout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commentAuthors" Target="commentAuthor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>
            <a:extLst>
              <a:ext uri="{FF2B5EF4-FFF2-40B4-BE49-F238E27FC236}">
                <a16:creationId xmlns:a16="http://schemas.microsoft.com/office/drawing/2014/main" id="{9C3F6B62-C67F-6B3A-3FCE-A2246A32BED7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52D421E7-DEFD-1723-CDCF-926BAE635DCC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A4EF40-6485-452F-956A-577D94EB0FA0}" type="datetimeFigureOut">
              <a:rPr lang="pt-BR" smtClean="0"/>
              <a:t>15/05/2026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3148702E-D62F-ACFE-D841-500CFD171E05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F38206A9-4FDB-5853-F8F1-D8B859A7485C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81BA978-9B6F-48FA-BF5C-AC3B8242E57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7877952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5D5C897-A567-8DF1-C27F-ACAABB037A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C2713CE3-55EB-B43F-1CAC-749F6EAA3E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D24DB5A5-6709-8224-6EF9-53DD6EC157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B358BC14-1E6A-EB4B-136B-23DBFD144D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E90FC6F-B3B1-45A0-9D82-07D928996230}" type="slidenum">
              <a:rPr lang="pt-BR" smtClean="0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713159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m 8" descr="Uma imagem contendo Interface gráfica do usuário&#10;&#10;O conteúdo gerado por IA pode estar incorreto.">
            <a:extLst>
              <a:ext uri="{FF2B5EF4-FFF2-40B4-BE49-F238E27FC236}">
                <a16:creationId xmlns:a16="http://schemas.microsoft.com/office/drawing/2014/main" id="{35E7E913-D425-D32D-0C36-9DCDFC3DEEF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29" r="1530" b="123"/>
          <a:stretch>
            <a:fillRect/>
          </a:stretch>
        </p:blipFill>
        <p:spPr>
          <a:xfrm>
            <a:off x="205" y="300"/>
            <a:ext cx="28829017" cy="43200638"/>
          </a:xfrm>
          <a:prstGeom prst="rect">
            <a:avLst/>
          </a:prstGeom>
        </p:spPr>
      </p:pic>
      <p:pic>
        <p:nvPicPr>
          <p:cNvPr id="8" name="Imagem 7" descr="Uma imagem contendo Interface gráfica do usuário&#10;&#10;O conteúdo gerado por IA pode estar incorreto.">
            <a:extLst>
              <a:ext uri="{FF2B5EF4-FFF2-40B4-BE49-F238E27FC236}">
                <a16:creationId xmlns:a16="http://schemas.microsoft.com/office/drawing/2014/main" id="{F7DCE147-7A35-9D56-AB94-770F4E6C7D7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3" t="85969" r="1438" b="1883"/>
          <a:stretch>
            <a:fillRect/>
          </a:stretch>
        </p:blipFill>
        <p:spPr>
          <a:xfrm>
            <a:off x="205" y="37872334"/>
            <a:ext cx="28829017" cy="5336688"/>
          </a:xfrm>
          <a:prstGeom prst="rect">
            <a:avLst/>
          </a:prstGeom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440586" y="815885"/>
            <a:ext cx="25919254" cy="7200106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dirty="0"/>
              <a:t>Clique para editar o texto mestre</a:t>
            </a:r>
          </a:p>
          <a:p>
            <a:pPr lvl="1"/>
            <a:r>
              <a:rPr lang="pt-BR" dirty="0"/>
              <a:t>Segundo nível</a:t>
            </a:r>
          </a:p>
          <a:p>
            <a:pPr lvl="2"/>
            <a:r>
              <a:rPr lang="pt-BR" dirty="0"/>
              <a:t>Terceiro nível</a:t>
            </a:r>
          </a:p>
          <a:p>
            <a:pPr lvl="3"/>
            <a:r>
              <a:rPr lang="pt-BR" dirty="0"/>
              <a:t>Quarto nível</a:t>
            </a:r>
          </a:p>
          <a:p>
            <a:pPr lvl="4"/>
            <a:r>
              <a:rPr lang="pt-BR" dirty="0"/>
              <a:t>Quinto nível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0CC6B39-6F47-4908-B2AC-9BF47D74F4E4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440586" y="1730188"/>
            <a:ext cx="25919254" cy="72001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432054" tIns="216027" rIns="432054" bIns="216027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BR"/>
              <a:t>Clique para editar o estilo do título mestre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440586" y="10079517"/>
            <a:ext cx="25919254" cy="285115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432054" tIns="216027" rIns="432054" bIns="216027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440591" y="39340266"/>
            <a:ext cx="6718971" cy="300004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432054" tIns="216027" rIns="432054" bIns="216027" numCol="1" anchor="t" anchorCtr="0" compatLnSpc="1">
            <a:prstTxWarp prst="textNoShape">
              <a:avLst/>
            </a:prstTxWarp>
          </a:bodyPr>
          <a:lstStyle>
            <a:lvl1pPr>
              <a:defRPr sz="5399">
                <a:latin typeface="Arial" pitchFamily="34" charset="0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9840006" y="39340266"/>
            <a:ext cx="9120417" cy="300004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432054" tIns="216027" rIns="432054" bIns="216027" numCol="1" anchor="t" anchorCtr="0" compatLnSpc="1">
            <a:prstTxWarp prst="textNoShape">
              <a:avLst/>
            </a:prstTxWarp>
          </a:bodyPr>
          <a:lstStyle>
            <a:lvl1pPr algn="ctr">
              <a:defRPr sz="5399">
                <a:latin typeface="Arial" pitchFamily="34" charset="0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20640873" y="39340266"/>
            <a:ext cx="6718971" cy="300004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432054" tIns="216027" rIns="432054" bIns="216027" numCol="1" anchor="t" anchorCtr="0" compatLnSpc="1">
            <a:prstTxWarp prst="textNoShape">
              <a:avLst/>
            </a:prstTxWarp>
          </a:bodyPr>
          <a:lstStyle>
            <a:lvl1pPr algn="r">
              <a:defRPr sz="5399">
                <a:latin typeface="Arial" pitchFamily="34" charset="0"/>
              </a:defRPr>
            </a:lvl1pPr>
          </a:lstStyle>
          <a:p>
            <a:pPr>
              <a:defRPr/>
            </a:pPr>
            <a:fld id="{6E90FC6F-B3B1-45A0-9D82-07D928996230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  <p:sldLayoutId id="2147483650" r:id="rId2"/>
  </p:sldLayoutIdLst>
  <p:txStyles>
    <p:titleStyle>
      <a:lvl1pPr algn="ctr" defTabSz="3535006" rtl="0" eaLnBrk="0" fontAlgn="base" hangingPunct="0">
        <a:spcBef>
          <a:spcPct val="0"/>
        </a:spcBef>
        <a:spcAft>
          <a:spcPct val="0"/>
        </a:spcAft>
        <a:defRPr sz="17016">
          <a:solidFill>
            <a:schemeClr val="tx2"/>
          </a:solidFill>
          <a:latin typeface="+mj-lt"/>
          <a:ea typeface="+mj-ea"/>
          <a:cs typeface="+mj-cs"/>
        </a:defRPr>
      </a:lvl1pPr>
      <a:lvl2pPr algn="ctr" defTabSz="3535006" rtl="0" eaLnBrk="0" fontAlgn="base" hangingPunct="0">
        <a:spcBef>
          <a:spcPct val="0"/>
        </a:spcBef>
        <a:spcAft>
          <a:spcPct val="0"/>
        </a:spcAft>
        <a:defRPr sz="17016">
          <a:solidFill>
            <a:schemeClr val="tx2"/>
          </a:solidFill>
          <a:latin typeface="Arial" charset="0"/>
        </a:defRPr>
      </a:lvl2pPr>
      <a:lvl3pPr algn="ctr" defTabSz="3535006" rtl="0" eaLnBrk="0" fontAlgn="base" hangingPunct="0">
        <a:spcBef>
          <a:spcPct val="0"/>
        </a:spcBef>
        <a:spcAft>
          <a:spcPct val="0"/>
        </a:spcAft>
        <a:defRPr sz="17016">
          <a:solidFill>
            <a:schemeClr val="tx2"/>
          </a:solidFill>
          <a:latin typeface="Arial" charset="0"/>
        </a:defRPr>
      </a:lvl3pPr>
      <a:lvl4pPr algn="ctr" defTabSz="3535006" rtl="0" eaLnBrk="0" fontAlgn="base" hangingPunct="0">
        <a:spcBef>
          <a:spcPct val="0"/>
        </a:spcBef>
        <a:spcAft>
          <a:spcPct val="0"/>
        </a:spcAft>
        <a:defRPr sz="17016">
          <a:solidFill>
            <a:schemeClr val="tx2"/>
          </a:solidFill>
          <a:latin typeface="Arial" charset="0"/>
        </a:defRPr>
      </a:lvl4pPr>
      <a:lvl5pPr algn="ctr" defTabSz="3535006" rtl="0" eaLnBrk="0" fontAlgn="base" hangingPunct="0">
        <a:spcBef>
          <a:spcPct val="0"/>
        </a:spcBef>
        <a:spcAft>
          <a:spcPct val="0"/>
        </a:spcAft>
        <a:defRPr sz="17016">
          <a:solidFill>
            <a:schemeClr val="tx2"/>
          </a:solidFill>
          <a:latin typeface="Arial" charset="0"/>
        </a:defRPr>
      </a:lvl5pPr>
      <a:lvl6pPr marL="374019" algn="ctr" defTabSz="3535006" rtl="0" fontAlgn="base">
        <a:spcBef>
          <a:spcPct val="0"/>
        </a:spcBef>
        <a:spcAft>
          <a:spcPct val="0"/>
        </a:spcAft>
        <a:defRPr sz="17016">
          <a:solidFill>
            <a:schemeClr val="tx2"/>
          </a:solidFill>
          <a:latin typeface="Arial" charset="0"/>
        </a:defRPr>
      </a:lvl6pPr>
      <a:lvl7pPr marL="748040" algn="ctr" defTabSz="3535006" rtl="0" fontAlgn="base">
        <a:spcBef>
          <a:spcPct val="0"/>
        </a:spcBef>
        <a:spcAft>
          <a:spcPct val="0"/>
        </a:spcAft>
        <a:defRPr sz="17016">
          <a:solidFill>
            <a:schemeClr val="tx2"/>
          </a:solidFill>
          <a:latin typeface="Arial" charset="0"/>
        </a:defRPr>
      </a:lvl7pPr>
      <a:lvl8pPr marL="1122059" algn="ctr" defTabSz="3535006" rtl="0" fontAlgn="base">
        <a:spcBef>
          <a:spcPct val="0"/>
        </a:spcBef>
        <a:spcAft>
          <a:spcPct val="0"/>
        </a:spcAft>
        <a:defRPr sz="17016">
          <a:solidFill>
            <a:schemeClr val="tx2"/>
          </a:solidFill>
          <a:latin typeface="Arial" charset="0"/>
        </a:defRPr>
      </a:lvl8pPr>
      <a:lvl9pPr marL="1496079" algn="ctr" defTabSz="3535006" rtl="0" fontAlgn="base">
        <a:spcBef>
          <a:spcPct val="0"/>
        </a:spcBef>
        <a:spcAft>
          <a:spcPct val="0"/>
        </a:spcAft>
        <a:defRPr sz="17016">
          <a:solidFill>
            <a:schemeClr val="tx2"/>
          </a:solidFill>
          <a:latin typeface="Arial" charset="0"/>
        </a:defRPr>
      </a:lvl9pPr>
    </p:titleStyle>
    <p:bodyStyle>
      <a:lvl1pPr marL="1325952" indent="-1325952" algn="l" defTabSz="3535006" rtl="0" eaLnBrk="0" fontAlgn="base" hangingPunct="0">
        <a:spcBef>
          <a:spcPct val="20000"/>
        </a:spcBef>
        <a:spcAft>
          <a:spcPct val="0"/>
        </a:spcAft>
        <a:buChar char="•"/>
        <a:defRPr sz="12352">
          <a:solidFill>
            <a:schemeClr val="tx1"/>
          </a:solidFill>
          <a:latin typeface="+mn-lt"/>
          <a:ea typeface="+mn-ea"/>
          <a:cs typeface="+mn-cs"/>
        </a:defRPr>
      </a:lvl1pPr>
      <a:lvl2pPr marL="2871381" indent="-1103877" algn="l" defTabSz="3535006" rtl="0" eaLnBrk="0" fontAlgn="base" hangingPunct="0">
        <a:spcBef>
          <a:spcPct val="20000"/>
        </a:spcBef>
        <a:spcAft>
          <a:spcPct val="0"/>
        </a:spcAft>
        <a:buChar char="–"/>
        <a:defRPr sz="10799">
          <a:solidFill>
            <a:schemeClr val="tx1"/>
          </a:solidFill>
          <a:latin typeface="+mn-lt"/>
        </a:defRPr>
      </a:lvl2pPr>
      <a:lvl3pPr marL="4418108" indent="-883102" algn="l" defTabSz="3535006" rtl="0" eaLnBrk="0" fontAlgn="base" hangingPunct="0">
        <a:spcBef>
          <a:spcPct val="20000"/>
        </a:spcBef>
        <a:spcAft>
          <a:spcPct val="0"/>
        </a:spcAft>
        <a:buChar char="•"/>
        <a:defRPr sz="9244">
          <a:solidFill>
            <a:schemeClr val="tx1"/>
          </a:solidFill>
          <a:latin typeface="+mn-lt"/>
        </a:defRPr>
      </a:lvl3pPr>
      <a:lvl4pPr marL="6185611" indent="-884401" algn="l" defTabSz="3535006" rtl="0" eaLnBrk="0" fontAlgn="base" hangingPunct="0">
        <a:spcBef>
          <a:spcPct val="20000"/>
        </a:spcBef>
        <a:spcAft>
          <a:spcPct val="0"/>
        </a:spcAft>
        <a:buChar char="–"/>
        <a:defRPr sz="7772">
          <a:solidFill>
            <a:schemeClr val="tx1"/>
          </a:solidFill>
          <a:latin typeface="+mn-lt"/>
        </a:defRPr>
      </a:lvl4pPr>
      <a:lvl5pPr marL="7953114" indent="-884401" algn="l" defTabSz="3535006" rtl="0" eaLnBrk="0" fontAlgn="base" hangingPunct="0">
        <a:spcBef>
          <a:spcPct val="20000"/>
        </a:spcBef>
        <a:spcAft>
          <a:spcPct val="0"/>
        </a:spcAft>
        <a:buChar char="»"/>
        <a:defRPr sz="7772">
          <a:solidFill>
            <a:schemeClr val="tx1"/>
          </a:solidFill>
          <a:latin typeface="+mn-lt"/>
        </a:defRPr>
      </a:lvl5pPr>
      <a:lvl6pPr marL="8327134" indent="-884401" algn="l" defTabSz="3535006" rtl="0" fontAlgn="base">
        <a:spcBef>
          <a:spcPct val="20000"/>
        </a:spcBef>
        <a:spcAft>
          <a:spcPct val="0"/>
        </a:spcAft>
        <a:buChar char="»"/>
        <a:defRPr sz="7772">
          <a:solidFill>
            <a:schemeClr val="tx1"/>
          </a:solidFill>
          <a:latin typeface="+mn-lt"/>
        </a:defRPr>
      </a:lvl6pPr>
      <a:lvl7pPr marL="8701154" indent="-884401" algn="l" defTabSz="3535006" rtl="0" fontAlgn="base">
        <a:spcBef>
          <a:spcPct val="20000"/>
        </a:spcBef>
        <a:spcAft>
          <a:spcPct val="0"/>
        </a:spcAft>
        <a:buChar char="»"/>
        <a:defRPr sz="7772">
          <a:solidFill>
            <a:schemeClr val="tx1"/>
          </a:solidFill>
          <a:latin typeface="+mn-lt"/>
        </a:defRPr>
      </a:lvl7pPr>
      <a:lvl8pPr marL="9075173" indent="-884401" algn="l" defTabSz="3535006" rtl="0" fontAlgn="base">
        <a:spcBef>
          <a:spcPct val="20000"/>
        </a:spcBef>
        <a:spcAft>
          <a:spcPct val="0"/>
        </a:spcAft>
        <a:buChar char="»"/>
        <a:defRPr sz="7772">
          <a:solidFill>
            <a:schemeClr val="tx1"/>
          </a:solidFill>
          <a:latin typeface="+mn-lt"/>
        </a:defRPr>
      </a:lvl8pPr>
      <a:lvl9pPr marL="9449193" indent="-884401" algn="l" defTabSz="3535006" rtl="0" fontAlgn="base">
        <a:spcBef>
          <a:spcPct val="20000"/>
        </a:spcBef>
        <a:spcAft>
          <a:spcPct val="0"/>
        </a:spcAft>
        <a:buChar char="»"/>
        <a:defRPr sz="7772">
          <a:solidFill>
            <a:schemeClr val="tx1"/>
          </a:solidFill>
          <a:latin typeface="+mn-lt"/>
        </a:defRPr>
      </a:lvl9pPr>
    </p:bodyStyle>
    <p:otherStyle>
      <a:defPPr>
        <a:defRPr lang="pt-BR"/>
      </a:defPPr>
      <a:lvl1pPr marL="0" algn="l" defTabSz="748040" rtl="0" eaLnBrk="1" latinLnBrk="0" hangingPunct="1">
        <a:defRPr sz="1473" kern="1200">
          <a:solidFill>
            <a:schemeClr val="tx1"/>
          </a:solidFill>
          <a:latin typeface="+mn-lt"/>
          <a:ea typeface="+mn-ea"/>
          <a:cs typeface="+mn-cs"/>
        </a:defRPr>
      </a:lvl1pPr>
      <a:lvl2pPr marL="374019" algn="l" defTabSz="748040" rtl="0" eaLnBrk="1" latinLnBrk="0" hangingPunct="1">
        <a:defRPr sz="1473" kern="1200">
          <a:solidFill>
            <a:schemeClr val="tx1"/>
          </a:solidFill>
          <a:latin typeface="+mn-lt"/>
          <a:ea typeface="+mn-ea"/>
          <a:cs typeface="+mn-cs"/>
        </a:defRPr>
      </a:lvl2pPr>
      <a:lvl3pPr marL="748040" algn="l" defTabSz="748040" rtl="0" eaLnBrk="1" latinLnBrk="0" hangingPunct="1">
        <a:defRPr sz="1473" kern="1200">
          <a:solidFill>
            <a:schemeClr val="tx1"/>
          </a:solidFill>
          <a:latin typeface="+mn-lt"/>
          <a:ea typeface="+mn-ea"/>
          <a:cs typeface="+mn-cs"/>
        </a:defRPr>
      </a:lvl3pPr>
      <a:lvl4pPr marL="1122059" algn="l" defTabSz="748040" rtl="0" eaLnBrk="1" latinLnBrk="0" hangingPunct="1">
        <a:defRPr sz="1473" kern="1200">
          <a:solidFill>
            <a:schemeClr val="tx1"/>
          </a:solidFill>
          <a:latin typeface="+mn-lt"/>
          <a:ea typeface="+mn-ea"/>
          <a:cs typeface="+mn-cs"/>
        </a:defRPr>
      </a:lvl4pPr>
      <a:lvl5pPr marL="1496079" algn="l" defTabSz="748040" rtl="0" eaLnBrk="1" latinLnBrk="0" hangingPunct="1">
        <a:defRPr sz="1473" kern="1200">
          <a:solidFill>
            <a:schemeClr val="tx1"/>
          </a:solidFill>
          <a:latin typeface="+mn-lt"/>
          <a:ea typeface="+mn-ea"/>
          <a:cs typeface="+mn-cs"/>
        </a:defRPr>
      </a:lvl5pPr>
      <a:lvl6pPr marL="1870098" algn="l" defTabSz="748040" rtl="0" eaLnBrk="1" latinLnBrk="0" hangingPunct="1">
        <a:defRPr sz="1473" kern="1200">
          <a:solidFill>
            <a:schemeClr val="tx1"/>
          </a:solidFill>
          <a:latin typeface="+mn-lt"/>
          <a:ea typeface="+mn-ea"/>
          <a:cs typeface="+mn-cs"/>
        </a:defRPr>
      </a:lvl6pPr>
      <a:lvl7pPr marL="2244119" algn="l" defTabSz="748040" rtl="0" eaLnBrk="1" latinLnBrk="0" hangingPunct="1">
        <a:defRPr sz="1473" kern="1200">
          <a:solidFill>
            <a:schemeClr val="tx1"/>
          </a:solidFill>
          <a:latin typeface="+mn-lt"/>
          <a:ea typeface="+mn-ea"/>
          <a:cs typeface="+mn-cs"/>
        </a:defRPr>
      </a:lvl7pPr>
      <a:lvl8pPr marL="2618138" algn="l" defTabSz="748040" rtl="0" eaLnBrk="1" latinLnBrk="0" hangingPunct="1">
        <a:defRPr sz="1473" kern="1200">
          <a:solidFill>
            <a:schemeClr val="tx1"/>
          </a:solidFill>
          <a:latin typeface="+mn-lt"/>
          <a:ea typeface="+mn-ea"/>
          <a:cs typeface="+mn-cs"/>
        </a:defRPr>
      </a:lvl8pPr>
      <a:lvl9pPr marL="2992158" algn="l" defTabSz="748040" rtl="0" eaLnBrk="1" latinLnBrk="0" hangingPunct="1">
        <a:defRPr sz="147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mailto:alanyluiza27@gmail.com" TargetMode="External"/><Relationship Id="rId2" Type="http://schemas.openxmlformats.org/officeDocument/2006/relationships/hyperlink" Target="mailto:laianesouza150@gmail.com" TargetMode="External"/><Relationship Id="rId1" Type="http://schemas.openxmlformats.org/officeDocument/2006/relationships/slideLayout" Target="../slideLayouts/slideLayout1.xml"/><Relationship Id="rId6" Type="http://schemas.openxmlformats.org/officeDocument/2006/relationships/hyperlink" Target="mailto:rosaneshirley15@gmail.com" TargetMode="External"/><Relationship Id="rId5" Type="http://schemas.openxmlformats.org/officeDocument/2006/relationships/hyperlink" Target="mailto:veronicemoreiraa@gmail.com" TargetMode="External"/><Relationship Id="rId4" Type="http://schemas.openxmlformats.org/officeDocument/2006/relationships/hyperlink" Target="mailto:pricilaleite2016@gmail.com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11">
            <a:extLst>
              <a:ext uri="{FF2B5EF4-FFF2-40B4-BE49-F238E27FC236}">
                <a16:creationId xmlns:a16="http://schemas.microsoft.com/office/drawing/2014/main" id="{922EC7E4-ECD6-9CCE-8CC3-5C2628606E25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655" y="4030367"/>
            <a:ext cx="28751118" cy="1485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74962" tIns="87484" rIns="174962" bIns="87484" anchor="ctr">
            <a:spAutoFit/>
          </a:bodyPr>
          <a:lstStyle/>
          <a:p>
            <a:pPr algn="ctr" defTabSz="1107774"/>
            <a:r>
              <a:rPr lang="pt-BR" sz="4253" b="1" dirty="0"/>
              <a:t>PERSPECTIVAS DE INDIVÍDUOS SOBRE O AUTOCUIDADO </a:t>
            </a:r>
          </a:p>
          <a:p>
            <a:pPr algn="ctr" defTabSz="1107774"/>
            <a:r>
              <a:rPr lang="pt-BR" sz="4253" b="1" dirty="0"/>
              <a:t>NO DIABETES TIPO 2: UMA REVISÃO INTEGRATIVA</a:t>
            </a:r>
            <a:r>
              <a:rPr lang="pt-BR" sz="4253" baseline="30000" dirty="0"/>
              <a:t>(1)</a:t>
            </a:r>
            <a:r>
              <a:rPr lang="pt-BR" sz="4253" b="1" dirty="0"/>
              <a:t> </a:t>
            </a:r>
          </a:p>
        </p:txBody>
      </p:sp>
      <p:sp>
        <p:nvSpPr>
          <p:cNvPr id="4" name="Rectangle 36">
            <a:extLst>
              <a:ext uri="{FF2B5EF4-FFF2-40B4-BE49-F238E27FC236}">
                <a16:creationId xmlns:a16="http://schemas.microsoft.com/office/drawing/2014/main" id="{FAE5565D-DD22-3770-66AD-BD3F3D05CD2F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656" y="6305682"/>
            <a:ext cx="28751117" cy="10239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algn="ctr"/>
            <a:r>
              <a:rPr lang="pt-BR" sz="3027" b="1" dirty="0"/>
              <a:t>Maria Laiane de Souza Carvalho</a:t>
            </a:r>
            <a:r>
              <a:rPr lang="pt-BR" sz="3027" baseline="30000" dirty="0"/>
              <a:t>(2)</a:t>
            </a:r>
            <a:r>
              <a:rPr lang="pt-BR" sz="3027" b="1" dirty="0"/>
              <a:t>; </a:t>
            </a:r>
            <a:r>
              <a:rPr lang="pt-BR" sz="3027" b="1" dirty="0" err="1"/>
              <a:t>Alany</a:t>
            </a:r>
            <a:r>
              <a:rPr lang="pt-BR" sz="3027" b="1" dirty="0"/>
              <a:t> Luiza de Oliveira</a:t>
            </a:r>
            <a:r>
              <a:rPr lang="pt-BR" sz="3027" baseline="30000" dirty="0"/>
              <a:t>(3)</a:t>
            </a:r>
            <a:r>
              <a:rPr lang="pt-BR" sz="3027" b="1" dirty="0"/>
              <a:t>; </a:t>
            </a:r>
            <a:r>
              <a:rPr lang="pt-BR" sz="3027" b="1" dirty="0" err="1"/>
              <a:t>Pricila</a:t>
            </a:r>
            <a:r>
              <a:rPr lang="pt-BR" sz="3027" b="1" dirty="0"/>
              <a:t> Diogenes Leite</a:t>
            </a:r>
            <a:r>
              <a:rPr lang="pt-BR" sz="3027" baseline="30000" dirty="0"/>
              <a:t>(4)</a:t>
            </a:r>
            <a:r>
              <a:rPr lang="pt-BR" sz="3027" b="1" dirty="0"/>
              <a:t>; </a:t>
            </a:r>
          </a:p>
          <a:p>
            <a:pPr algn="ctr"/>
            <a:r>
              <a:rPr lang="pt-BR" sz="3027" b="1" dirty="0" err="1"/>
              <a:t>Veronice</a:t>
            </a:r>
            <a:r>
              <a:rPr lang="pt-BR" sz="3027" b="1" dirty="0"/>
              <a:t> Victor Moreira</a:t>
            </a:r>
            <a:r>
              <a:rPr lang="pt-BR" sz="3027" baseline="30000" dirty="0"/>
              <a:t>(5)</a:t>
            </a:r>
            <a:r>
              <a:rPr lang="pt-BR" sz="3027" b="1" dirty="0"/>
              <a:t>; Rosane Shirley Saraiva de Lima</a:t>
            </a:r>
            <a:r>
              <a:rPr lang="pt-BR" sz="3027" baseline="30000" dirty="0"/>
              <a:t>(6)</a:t>
            </a:r>
            <a:r>
              <a:rPr lang="pt-BR" sz="3027" b="1" dirty="0"/>
              <a:t>.</a:t>
            </a:r>
            <a:endParaRPr lang="pt-BR" sz="3027" b="1" baseline="30000" dirty="0"/>
          </a:p>
        </p:txBody>
      </p:sp>
      <p:sp>
        <p:nvSpPr>
          <p:cNvPr id="5" name="Rectangle 37">
            <a:hlinkClick r:id="" action="ppaction://noaction"/>
            <a:extLst>
              <a:ext uri="{FF2B5EF4-FFF2-40B4-BE49-F238E27FC236}">
                <a16:creationId xmlns:a16="http://schemas.microsoft.com/office/drawing/2014/main" id="{8D29E7D4-3AAA-E9F3-C8E2-673C710D91A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48605" y="7549819"/>
            <a:ext cx="22915311" cy="22413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algn="ctr"/>
            <a:r>
              <a:rPr lang="pt-BR" sz="3491" baseline="30000" dirty="0"/>
              <a:t>(1) Trabalho desenvolvido no Programa de Iniciação Científica (PIC) da Faculdade Evolução Alto Oeste Potiguar - FACEP; </a:t>
            </a:r>
          </a:p>
          <a:p>
            <a:pPr algn="ctr"/>
            <a:r>
              <a:rPr lang="pt-BR" sz="3491" baseline="30000" dirty="0"/>
              <a:t>(2) Graduanda em Enfermagem na Faculdade Evolução Alto Oeste Potiguar – FACEP; Pau dos Ferros, Rio Grande do Norte; E-mail: </a:t>
            </a:r>
            <a:r>
              <a:rPr lang="pt-BR" sz="3491" baseline="30000" dirty="0">
                <a:hlinkClick r:id="rId2"/>
              </a:rPr>
              <a:t>laianesouza150@gmail.com</a:t>
            </a:r>
            <a:r>
              <a:rPr lang="pt-BR" sz="3491" baseline="30000" dirty="0"/>
              <a:t>;</a:t>
            </a:r>
          </a:p>
          <a:p>
            <a:pPr algn="ctr"/>
            <a:r>
              <a:rPr lang="pt-BR" sz="3491" baseline="30000" dirty="0"/>
              <a:t>(3) Graduanda em Enfermagem na Faculdade Evolução Alto Oeste Potiguar – FACEP; Pau dos Ferros, Rio Grande do Norte; E-mail: </a:t>
            </a:r>
            <a:r>
              <a:rPr lang="pt-BR" sz="3491" baseline="30000" dirty="0">
                <a:hlinkClick r:id="rId3"/>
              </a:rPr>
              <a:t>alanyluiza27@gmail.com</a:t>
            </a:r>
            <a:endParaRPr lang="pt-BR" sz="3491" baseline="30000" dirty="0"/>
          </a:p>
          <a:p>
            <a:pPr algn="ctr"/>
            <a:r>
              <a:rPr lang="pt-BR" sz="3491" baseline="30000" dirty="0"/>
              <a:t>(4) Graduanda em Enfermagem na Faculdade Evolução Alto Oeste Potiguar – FACEP; Pau dos Ferros, Rio Grande do Norte; E-mail: </a:t>
            </a:r>
            <a:r>
              <a:rPr lang="pt-BR" sz="3491" baseline="30000" dirty="0">
                <a:hlinkClick r:id="rId4"/>
              </a:rPr>
              <a:t>pricilaleite2016@gmail.com</a:t>
            </a:r>
            <a:r>
              <a:rPr lang="pt-BR" sz="3491" baseline="30000" dirty="0"/>
              <a:t> </a:t>
            </a:r>
          </a:p>
          <a:p>
            <a:pPr algn="ctr"/>
            <a:r>
              <a:rPr lang="pt-BR" sz="3491" baseline="30000" dirty="0"/>
              <a:t>(5) Graduanda em Enfermagem na Faculdade Evolução Alto Oeste Potiguar – FACEP; Pau dos Ferros, Rio Grande do Norte; E-mail: </a:t>
            </a:r>
            <a:r>
              <a:rPr lang="pt-BR" sz="3491" baseline="30000" dirty="0">
                <a:hlinkClick r:id="rId5"/>
              </a:rPr>
              <a:t>veronicemoreiraa@gmail.com</a:t>
            </a:r>
            <a:endParaRPr lang="pt-BR" sz="3491" baseline="30000" dirty="0"/>
          </a:p>
          <a:p>
            <a:pPr algn="ctr"/>
            <a:r>
              <a:rPr lang="pt-BR" sz="3491" baseline="30000" dirty="0"/>
              <a:t> (6) Mestra em Enfermagem e Docente na Faculdade Evolução Alto Oeste Potiguar – FACEP; Pau dos Ferros, Rio Grande do Norte; E-mail: </a:t>
            </a:r>
            <a:r>
              <a:rPr lang="pt-BR" sz="3491" baseline="30000" dirty="0">
                <a:hlinkClick r:id="rId6"/>
              </a:rPr>
              <a:t>rosaneshirley15@gmail.com</a:t>
            </a:r>
            <a:endParaRPr lang="pt-BR" sz="3491" baseline="30000" dirty="0"/>
          </a:p>
        </p:txBody>
      </p:sp>
      <p:sp>
        <p:nvSpPr>
          <p:cNvPr id="6" name="Text Box 50">
            <a:extLst>
              <a:ext uri="{FF2B5EF4-FFF2-40B4-BE49-F238E27FC236}">
                <a16:creationId xmlns:a16="http://schemas.microsoft.com/office/drawing/2014/main" id="{7021C9A3-DF2C-B7B9-29B9-7CB2E583170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615705" y="10011341"/>
            <a:ext cx="11569013" cy="931794"/>
          </a:xfrm>
          <a:prstGeom prst="rect">
            <a:avLst/>
          </a:prstGeom>
          <a:solidFill>
            <a:srgbClr val="700000"/>
          </a:solidFill>
          <a:ln>
            <a:solidFill>
              <a:srgbClr val="00B0F0"/>
            </a:solidFill>
          </a:ln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>
            <a:lvl1pPr defTabSz="4321175" eaLnBrk="0" hangingPunct="0">
              <a:defRPr sz="8500">
                <a:solidFill>
                  <a:schemeClr val="tx1"/>
                </a:solidFill>
                <a:latin typeface="Arial" charset="0"/>
              </a:defRPr>
            </a:lvl1pPr>
            <a:lvl2pPr marL="742950" indent="-285750" defTabSz="4321175" eaLnBrk="0" hangingPunct="0">
              <a:defRPr sz="8500">
                <a:solidFill>
                  <a:schemeClr val="tx1"/>
                </a:solidFill>
                <a:latin typeface="Arial" charset="0"/>
              </a:defRPr>
            </a:lvl2pPr>
            <a:lvl3pPr marL="1143000" indent="-228600" defTabSz="4321175" eaLnBrk="0" hangingPunct="0">
              <a:defRPr sz="8500">
                <a:solidFill>
                  <a:schemeClr val="tx1"/>
                </a:solidFill>
                <a:latin typeface="Arial" charset="0"/>
              </a:defRPr>
            </a:lvl3pPr>
            <a:lvl4pPr marL="1600200" indent="-228600" defTabSz="4321175" eaLnBrk="0" hangingPunct="0">
              <a:defRPr sz="8500">
                <a:solidFill>
                  <a:schemeClr val="tx1"/>
                </a:solidFill>
                <a:latin typeface="Arial" charset="0"/>
              </a:defRPr>
            </a:lvl4pPr>
            <a:lvl5pPr marL="2057400" indent="-228600" defTabSz="4321175" eaLnBrk="0" hangingPunct="0">
              <a:defRPr sz="8500">
                <a:solidFill>
                  <a:schemeClr val="tx1"/>
                </a:solidFill>
                <a:latin typeface="Arial" charset="0"/>
              </a:defRPr>
            </a:lvl5pPr>
            <a:lvl6pPr marL="2514600" indent="-228600" defTabSz="4321175" eaLnBrk="0" fontAlgn="base" hangingPunct="0">
              <a:spcBef>
                <a:spcPct val="0"/>
              </a:spcBef>
              <a:spcAft>
                <a:spcPct val="0"/>
              </a:spcAft>
              <a:defRPr sz="8500">
                <a:solidFill>
                  <a:schemeClr val="tx1"/>
                </a:solidFill>
                <a:latin typeface="Arial" charset="0"/>
              </a:defRPr>
            </a:lvl6pPr>
            <a:lvl7pPr marL="2971800" indent="-228600" defTabSz="4321175" eaLnBrk="0" fontAlgn="base" hangingPunct="0">
              <a:spcBef>
                <a:spcPct val="0"/>
              </a:spcBef>
              <a:spcAft>
                <a:spcPct val="0"/>
              </a:spcAft>
              <a:defRPr sz="8500">
                <a:solidFill>
                  <a:schemeClr val="tx1"/>
                </a:solidFill>
                <a:latin typeface="Arial" charset="0"/>
              </a:defRPr>
            </a:lvl7pPr>
            <a:lvl8pPr marL="3429000" indent="-228600" defTabSz="4321175" eaLnBrk="0" fontAlgn="base" hangingPunct="0">
              <a:spcBef>
                <a:spcPct val="0"/>
              </a:spcBef>
              <a:spcAft>
                <a:spcPct val="0"/>
              </a:spcAft>
              <a:defRPr sz="8500">
                <a:solidFill>
                  <a:schemeClr val="tx1"/>
                </a:solidFill>
                <a:latin typeface="Arial" charset="0"/>
              </a:defRPr>
            </a:lvl8pPr>
            <a:lvl9pPr marL="3886200" indent="-228600" defTabSz="4321175" eaLnBrk="0" fontAlgn="base" hangingPunct="0">
              <a:spcBef>
                <a:spcPct val="0"/>
              </a:spcBef>
              <a:spcAft>
                <a:spcPct val="0"/>
              </a:spcAft>
              <a:defRPr sz="85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defRPr/>
            </a:pPr>
            <a:r>
              <a:rPr lang="pt-BR" sz="5455" b="1" dirty="0">
                <a:solidFill>
                  <a:schemeClr val="bg1"/>
                </a:solidFill>
                <a:cs typeface="Times New Roman" pitchFamily="18" charset="0"/>
              </a:rPr>
              <a:t>RESUMO</a:t>
            </a:r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D173F841-DD28-6054-F454-5A44E4B0A2C0}"/>
              </a:ext>
            </a:extLst>
          </p:cNvPr>
          <p:cNvSpPr txBox="1"/>
          <p:nvPr/>
        </p:nvSpPr>
        <p:spPr>
          <a:xfrm>
            <a:off x="1532291" y="11381358"/>
            <a:ext cx="25994889" cy="293388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15000"/>
              </a:lnSpc>
            </a:pPr>
            <a:r>
              <a:rPr lang="pt-BR" sz="3600" b="1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Introdução/problematização:</a:t>
            </a:r>
            <a:r>
              <a:rPr lang="pt-BR" sz="36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O Diabetes Mellitus configura-se como um importante problema de saúde pública, acometendo mais de 13 milhões de brasileiros e exigindo um controle rigoroso do autocuidado, associado a mudanças no estilo de vida. Nesse cenário, a enfermagem exerce papel essencial na promoção da saúde e no acompanhamento desses indivíduos, por meio de orientações, apoio contínuo e da construção de estratégias que favoreçam a autonomia e a adesão às práticas de autocuidado. </a:t>
            </a:r>
            <a:r>
              <a:rPr lang="pt-BR" sz="3600" b="1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Objetivo:</a:t>
            </a:r>
            <a:r>
              <a:rPr lang="pt-BR" sz="36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Este estudo tem como objetivo analisar as perspectivas de indivíduos com Diabetes Mellitus tipo 2 acerca do autocuidado, identificando fatores que influenciam a adesão às práticas de cuidado e o manejo da doença. </a:t>
            </a:r>
            <a:r>
              <a:rPr lang="pt-BR" sz="3600" b="1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Método: </a:t>
            </a:r>
            <a:r>
              <a:rPr lang="pt-BR" sz="36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O presente estudo trata-se de uma revisão integrativa. A busca foi realizada no período de abril e maio de 2026, e para a seleção dos estudos, foram utilizados os sistemas de bases de dados importantes no contexto da saúde: Literatura Latino-Americana e do Caribe em Ciências da Saúde (LILACS) e </a:t>
            </a:r>
            <a:r>
              <a:rPr lang="pt-BR" sz="3600" b="0" i="0" u="none" strike="noStrike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Scientific</a:t>
            </a:r>
            <a:r>
              <a:rPr lang="pt-BR" sz="36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pt-BR" sz="3600" b="0" i="0" u="none" strike="noStrike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Electronic</a:t>
            </a:r>
            <a:r>
              <a:rPr lang="pt-BR" sz="36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Library Online (SciELO). Foram utilizadas combinações por meio dos operadores booleanos “AND” e “OR” entre os seguintes descritores cadastrados no </a:t>
            </a:r>
            <a:r>
              <a:rPr lang="pt-BR" sz="3600" b="0" i="0" u="none" strike="noStrike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DeCS</a:t>
            </a:r>
            <a:r>
              <a:rPr lang="pt-BR" sz="36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: (“Diabetes Mellitus”) </a:t>
            </a:r>
            <a:r>
              <a:rPr lang="pt-BR" sz="3600" b="0" i="0" u="none" strike="noStrike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and</a:t>
            </a:r>
            <a:r>
              <a:rPr lang="pt-BR" sz="36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(“autocuidado” </a:t>
            </a:r>
            <a:r>
              <a:rPr lang="pt-BR" sz="3600" b="0" i="0" u="none" strike="noStrike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or</a:t>
            </a:r>
            <a:r>
              <a:rPr lang="pt-BR" sz="36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  “Educação em saúde”) </a:t>
            </a:r>
            <a:r>
              <a:rPr lang="pt-BR" sz="3600" b="0" i="0" u="none" strike="noStrike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and</a:t>
            </a:r>
            <a:r>
              <a:rPr lang="pt-BR" sz="36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(“Enfermagem”). Os critérios de inclusão definidos para a presente revisão foram: artigos no idioma português; estudos que correspondessem ao objetivo; artigos originais disponíveis na íntegra e de livre acesso. Os critérios de exclusão foram: revisões de literatura; teses; artigos duplicados; e estudos indisponíveis na íntegra. Inicialmente, foram encontrados 356 artigos. Utilizou-se o software </a:t>
            </a:r>
            <a:r>
              <a:rPr lang="pt-BR" sz="3600" b="0" i="0" u="none" strike="noStrike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Rayyan</a:t>
            </a:r>
            <a:r>
              <a:rPr lang="pt-BR" sz="36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para organização, remoção de duplicatas e triagem a partir da leitura dos títulos e resumos dos artigos. Inicialmente, 59 duplicatas foram removidas, restando 297 estudos. Destes, após a aplicação dos critérios de inclusão e exclusão, permaneceram 48 artigos. Posteriormente, realizou-se a leitura dos títulos e resumos, sendo excluídos 30 artigos. Em seguida, procedeu-se à leitura na íntegra dos 18 estudos restantes, resultando em uma amostra final de 5 artigos para compor o presente estudo. </a:t>
            </a:r>
            <a:r>
              <a:rPr lang="pt-BR" sz="3600" b="1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Resultados:</a:t>
            </a:r>
            <a:r>
              <a:rPr lang="pt-BR" sz="36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As pesquisas apontaram que os indivíduos com diabetes mellitus tipo 2 apresentam dificuldades na adesão ao autocuidado, especialmente relacionadas à alimentação saudável, prática de exercícios físicos, monitorização da glicemia e uso regular da medicação. Apesar de reconhecer a importância e a responsabilidade pelo autocuidado, fatores externos, como questões familiares, laborais e limitações dos serviços de saúde, interferem na adoção dessas práticas. Também foram identificados aspectos emocionais, comportamentais e cognitivos associados ao manejo da doença. A Tabela 1 apresenta informações sobre os cinco artigos incluídos nesta revisão. </a:t>
            </a:r>
            <a:r>
              <a:rPr lang="pt-BR" sz="3600" b="1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Conclusões:</a:t>
            </a:r>
            <a:r>
              <a:rPr lang="pt-BR" sz="36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O estudo destaca a importância de estratégias assistenciais flexíveis, centradas na pessoa e conduzidas pela enfermagem, contribuindo para maior adesão ao tratamento e redução agravos. Apesar das limitações amostrais, reforça-se a necessidade de investir em intervenções individualizadas, suporte psicossocial e tecnologias leves no manejo da doença.</a:t>
            </a:r>
          </a:p>
          <a:p>
            <a:pPr algn="just">
              <a:lnSpc>
                <a:spcPct val="115000"/>
              </a:lnSpc>
            </a:pPr>
            <a:r>
              <a:rPr lang="pt-BR" sz="3600" b="1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PALAVRAS-CHAVE</a:t>
            </a:r>
            <a:r>
              <a:rPr lang="pt-BR" sz="36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r>
              <a:rPr lang="pt-BR" sz="3600" b="1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r>
              <a:rPr lang="pt-BR" sz="36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Educação em saúde; Diabetes Mellitus; Autocuidado; Enfermagem.</a:t>
            </a:r>
          </a:p>
          <a:p>
            <a:pPr>
              <a:lnSpc>
                <a:spcPct val="115000"/>
              </a:lnSpc>
            </a:pPr>
            <a:endParaRPr lang="pt-BR" sz="3600" dirty="0"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</a:pPr>
            <a:endParaRPr lang="pt-BR" sz="3600" b="1" kern="100" dirty="0"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</a:pPr>
            <a:endParaRPr lang="pt-BR" sz="3600" b="1" kern="100" dirty="0"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</a:pPr>
            <a:endParaRPr lang="pt-BR" sz="3600" b="1" kern="100" dirty="0"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</a:pPr>
            <a:endParaRPr lang="pt-BR" sz="3600" b="1" kern="100" dirty="0"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</a:pPr>
            <a:endParaRPr lang="pt-BR" sz="3600" b="1" kern="100" dirty="0"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</a:pPr>
            <a:endParaRPr lang="pt-BR" sz="3600" b="1" kern="100" dirty="0"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</a:pPr>
            <a:endParaRPr lang="pt-BR" sz="3600" b="1" kern="100" dirty="0"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</a:pPr>
            <a:endParaRPr lang="pt-BR" sz="3600" b="1" kern="100" dirty="0"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</a:pPr>
            <a:endParaRPr lang="pt-BR" sz="3600" b="1" kern="100" dirty="0"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</a:pPr>
            <a:endParaRPr lang="pt-BR" sz="3600" b="1" kern="100" dirty="0"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</a:pPr>
            <a:endParaRPr lang="pt-BR" sz="3600" b="1" kern="100" dirty="0"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</a:pPr>
            <a:endParaRPr lang="pt-BR" sz="2400" b="1" kern="100" dirty="0"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</a:pPr>
            <a:r>
              <a:rPr lang="pt-BR" altLang="pt-BR" sz="1800" b="1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       </a:t>
            </a:r>
          </a:p>
          <a:p>
            <a:pPr>
              <a:lnSpc>
                <a:spcPct val="115000"/>
              </a:lnSpc>
            </a:pPr>
            <a:endParaRPr lang="pt-BR" sz="3600" b="1" kern="100" dirty="0"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</a:pPr>
            <a:r>
              <a:rPr lang="pt-BR" sz="3600" b="1" kern="1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REFERÊNCIAS</a:t>
            </a:r>
          </a:p>
          <a:p>
            <a:r>
              <a:rPr lang="pt-BR" sz="3600" dirty="0">
                <a:latin typeface="+mn-lt"/>
              </a:rPr>
              <a:t>SANTOS, Bruna </a:t>
            </a:r>
            <a:r>
              <a:rPr lang="pt-BR" sz="3600" dirty="0" err="1">
                <a:latin typeface="+mn-lt"/>
              </a:rPr>
              <a:t>Rykelly</a:t>
            </a:r>
            <a:r>
              <a:rPr lang="pt-BR" sz="3600" dirty="0">
                <a:latin typeface="+mn-lt"/>
              </a:rPr>
              <a:t> Ramos dos </a:t>
            </a:r>
            <a:r>
              <a:rPr lang="pt-BR" sz="3600" i="1" dirty="0">
                <a:latin typeface="+mn-lt"/>
              </a:rPr>
              <a:t>et al. </a:t>
            </a:r>
            <a:r>
              <a:rPr lang="pt-BR" sz="3600" dirty="0">
                <a:latin typeface="+mn-lt"/>
              </a:rPr>
              <a:t>Práticas de autocuidado em pacientes com diabetes mellitus tipo 2. </a:t>
            </a:r>
            <a:r>
              <a:rPr lang="pt-BR" sz="3600" b="1" dirty="0">
                <a:latin typeface="+mn-lt"/>
              </a:rPr>
              <a:t>Enfermagem em Foco</a:t>
            </a:r>
            <a:r>
              <a:rPr lang="pt-BR" sz="3600" dirty="0">
                <a:latin typeface="+mn-lt"/>
              </a:rPr>
              <a:t>, v. 17, e-2026017, jan. 2026.</a:t>
            </a:r>
          </a:p>
        </p:txBody>
      </p:sp>
      <p:sp>
        <p:nvSpPr>
          <p:cNvPr id="16" name="CaixaDeTexto 15">
            <a:extLst>
              <a:ext uri="{FF2B5EF4-FFF2-40B4-BE49-F238E27FC236}">
                <a16:creationId xmlns:a16="http://schemas.microsoft.com/office/drawing/2014/main" id="{A5A9B423-1340-6C35-FBDC-A5B4A3F54478}"/>
              </a:ext>
            </a:extLst>
          </p:cNvPr>
          <p:cNvSpPr txBox="1"/>
          <p:nvPr/>
        </p:nvSpPr>
        <p:spPr>
          <a:xfrm>
            <a:off x="11447884" y="28153047"/>
            <a:ext cx="184731" cy="12752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pt-BR" dirty="0"/>
          </a:p>
        </p:txBody>
      </p:sp>
      <p:graphicFrame>
        <p:nvGraphicFramePr>
          <p:cNvPr id="2" name="Tabela 1">
            <a:extLst>
              <a:ext uri="{FF2B5EF4-FFF2-40B4-BE49-F238E27FC236}">
                <a16:creationId xmlns:a16="http://schemas.microsoft.com/office/drawing/2014/main" id="{216F85DD-D607-C233-39E2-2EBF1902407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52288027"/>
              </p:ext>
            </p:extLst>
          </p:nvPr>
        </p:nvGraphicFramePr>
        <p:xfrm>
          <a:off x="3448605" y="29883049"/>
          <a:ext cx="20280565" cy="7800645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1325083">
                  <a:extLst>
                    <a:ext uri="{9D8B030D-6E8A-4147-A177-3AD203B41FA5}">
                      <a16:colId xmlns:a16="http://schemas.microsoft.com/office/drawing/2014/main" val="1111462251"/>
                    </a:ext>
                  </a:extLst>
                </a:gridCol>
                <a:gridCol w="4397951">
                  <a:extLst>
                    <a:ext uri="{9D8B030D-6E8A-4147-A177-3AD203B41FA5}">
                      <a16:colId xmlns:a16="http://schemas.microsoft.com/office/drawing/2014/main" val="4202734409"/>
                    </a:ext>
                  </a:extLst>
                </a:gridCol>
                <a:gridCol w="4397951">
                  <a:extLst>
                    <a:ext uri="{9D8B030D-6E8A-4147-A177-3AD203B41FA5}">
                      <a16:colId xmlns:a16="http://schemas.microsoft.com/office/drawing/2014/main" val="3597319069"/>
                    </a:ext>
                  </a:extLst>
                </a:gridCol>
                <a:gridCol w="3944005">
                  <a:extLst>
                    <a:ext uri="{9D8B030D-6E8A-4147-A177-3AD203B41FA5}">
                      <a16:colId xmlns:a16="http://schemas.microsoft.com/office/drawing/2014/main" val="3745784486"/>
                    </a:ext>
                  </a:extLst>
                </a:gridCol>
                <a:gridCol w="6215575">
                  <a:extLst>
                    <a:ext uri="{9D8B030D-6E8A-4147-A177-3AD203B41FA5}">
                      <a16:colId xmlns:a16="http://schemas.microsoft.com/office/drawing/2014/main" val="3699841376"/>
                    </a:ext>
                  </a:extLst>
                </a:gridCol>
              </a:tblGrid>
              <a:tr h="428975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t-BR" sz="1800" b="1" kern="100" dirty="0">
                          <a:effectLst/>
                          <a:latin typeface="+mn-lt"/>
                        </a:rPr>
                        <a:t>ID</a:t>
                      </a:r>
                      <a:endParaRPr lang="pt-BR" sz="1800" b="1" kern="1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t-BR" sz="1800" b="1" kern="100" dirty="0">
                          <a:effectLst/>
                          <a:latin typeface="+mn-lt"/>
                        </a:rPr>
                        <a:t>Autor e Ano</a:t>
                      </a:r>
                      <a:endParaRPr lang="pt-BR" sz="1800" b="1" kern="1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t-BR" sz="1800" b="1" kern="100">
                          <a:effectLst/>
                          <a:latin typeface="+mn-lt"/>
                        </a:rPr>
                        <a:t>Método</a:t>
                      </a:r>
                      <a:endParaRPr lang="pt-BR" sz="1800" b="1" kern="1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t-BR" sz="1800" b="1" kern="100" dirty="0">
                          <a:effectLst/>
                          <a:latin typeface="+mn-lt"/>
                        </a:rPr>
                        <a:t>População</a:t>
                      </a:r>
                      <a:endParaRPr lang="pt-BR" sz="1800" b="1" kern="1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t-BR" sz="1800" b="1" kern="100" dirty="0">
                          <a:effectLst/>
                          <a:latin typeface="+mn-lt"/>
                        </a:rPr>
                        <a:t>Utilização</a:t>
                      </a:r>
                      <a:endParaRPr lang="pt-BR" sz="1800" b="1" kern="1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54743955"/>
                  </a:ext>
                </a:extLst>
              </a:tr>
              <a:tr h="143154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t-BR" sz="1800" b="1" kern="100" dirty="0">
                          <a:effectLst/>
                          <a:latin typeface="+mn-lt"/>
                        </a:rPr>
                        <a:t>1</a:t>
                      </a:r>
                      <a:endParaRPr lang="pt-BR" sz="1800" b="1" kern="1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t-BR" sz="1800" kern="100" dirty="0">
                          <a:effectLst/>
                          <a:latin typeface="+mn-lt"/>
                        </a:rPr>
                        <a:t>Santos et al. (2026)</a:t>
                      </a:r>
                      <a:endParaRPr lang="pt-BR" sz="1800" kern="1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t-BR" sz="1800" kern="100" dirty="0">
                          <a:effectLst/>
                          <a:latin typeface="+mn-lt"/>
                        </a:rPr>
                        <a:t>Estudo de abordagem qualitativa, do tipo descritiva, por meio de entrevistas semiestruturadas.</a:t>
                      </a:r>
                      <a:endParaRPr lang="pt-BR" sz="1800" kern="1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t-BR" sz="1800" kern="100">
                          <a:effectLst/>
                          <a:latin typeface="+mn-lt"/>
                        </a:rPr>
                        <a:t>Indivíduos com DM2, cadastrados em uma Unidade Básica de Saúde em Arapiraca-AL.</a:t>
                      </a:r>
                      <a:endParaRPr lang="pt-BR" sz="1800" kern="1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t-BR" sz="1800" kern="100" dirty="0">
                          <a:effectLst/>
                          <a:latin typeface="+mn-lt"/>
                        </a:rPr>
                        <a:t>Foram observadas falhas no autocuidado, principalmente relacionadas à dieta, prática de exercícios, monitorização da glicemia, uso regular da medicação e tabagismo.</a:t>
                      </a:r>
                      <a:endParaRPr lang="pt-BR" sz="1800" kern="1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025698738"/>
                  </a:ext>
                </a:extLst>
              </a:tr>
              <a:tr h="153199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t-BR" sz="1800" b="1" kern="100" dirty="0">
                          <a:effectLst/>
                          <a:latin typeface="+mn-lt"/>
                        </a:rPr>
                        <a:t>2</a:t>
                      </a:r>
                      <a:endParaRPr lang="pt-BR" sz="1800" b="1" kern="1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t-BR" sz="1800" kern="100">
                          <a:effectLst/>
                          <a:latin typeface="+mn-lt"/>
                        </a:rPr>
                        <a:t>Nunes et al. (2021)</a:t>
                      </a:r>
                      <a:endParaRPr lang="pt-BR" sz="1800" kern="1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t-BR" sz="1800" kern="100" dirty="0">
                          <a:effectLst/>
                          <a:latin typeface="+mn-lt"/>
                        </a:rPr>
                        <a:t>Estudo descritivo-exploratório com entrevistas e grupos focais.</a:t>
                      </a:r>
                      <a:endParaRPr lang="pt-BR" sz="1800" kern="1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t-BR" sz="1800" kern="100">
                          <a:effectLst/>
                          <a:latin typeface="+mn-lt"/>
                        </a:rPr>
                        <a:t>Pessoas com DM2 vinculadas a duas Unidades Básicas de Saúde da regional leste do município de Belo Horizonte (MG).</a:t>
                      </a:r>
                      <a:endParaRPr lang="pt-BR" sz="1800" kern="1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t-BR" sz="1800" kern="100" dirty="0">
                          <a:effectLst/>
                          <a:latin typeface="+mn-lt"/>
                        </a:rPr>
                        <a:t>Os achados evidenciaram atitudes relacionadas ao autocuidado no diabetes tipo 2, envolvendo aspectos emocionais, comportamentais, cognitivos e de autocuidado, associados ao sexo, idade e tempo de diagnóstico.</a:t>
                      </a:r>
                      <a:endParaRPr lang="pt-BR" sz="1800" kern="1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033423740"/>
                  </a:ext>
                </a:extLst>
              </a:tr>
              <a:tr h="144538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t-BR" sz="1800" b="1" kern="100" dirty="0">
                          <a:effectLst/>
                          <a:latin typeface="+mn-lt"/>
                        </a:rPr>
                        <a:t>3</a:t>
                      </a:r>
                      <a:endParaRPr lang="pt-BR" sz="1800" b="1" kern="1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t-BR" sz="1800" kern="100">
                          <a:effectLst/>
                          <a:latin typeface="+mn-lt"/>
                        </a:rPr>
                        <a:t>Teston; Sales; Marcon (2017)</a:t>
                      </a:r>
                      <a:endParaRPr lang="pt-BR" sz="1800" kern="1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t-BR" sz="1800" kern="100">
                          <a:effectLst/>
                          <a:latin typeface="+mn-lt"/>
                        </a:rPr>
                        <a:t>Estudo qualitativo realizado onde os dados foram coletados por meio de entrevista domiciliar.</a:t>
                      </a:r>
                      <a:endParaRPr lang="pt-BR" sz="1800" kern="1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t-BR" sz="1800" kern="100">
                          <a:effectLst/>
                          <a:latin typeface="+mn-lt"/>
                        </a:rPr>
                        <a:t>Pessoas com DM2, cadastradas nas Unidades Básicas de Saúde em um município do norte do Paraná</a:t>
                      </a:r>
                      <a:endParaRPr lang="pt-BR" sz="1800" kern="1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t-BR" sz="1800" kern="100" dirty="0">
                          <a:effectLst/>
                          <a:latin typeface="+mn-lt"/>
                        </a:rPr>
                        <a:t>Alguns indivíduos reconhecem sua responsabilidade no autocuidado, mas nem sempre o praticam, enquanto outros atribuem essa dificuldade a fatores externos, como serviços de saúde, família e trabalho.</a:t>
                      </a:r>
                      <a:endParaRPr lang="pt-BR" sz="1800" kern="1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767867773"/>
                  </a:ext>
                </a:extLst>
              </a:tr>
              <a:tr h="133012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t-BR" sz="1800" b="1" kern="100" dirty="0">
                          <a:effectLst/>
                          <a:latin typeface="+mn-lt"/>
                        </a:rPr>
                        <a:t>4</a:t>
                      </a:r>
                      <a:endParaRPr lang="pt-BR" sz="1800" b="1" kern="1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t-BR" sz="1800" kern="100">
                          <a:effectLst/>
                          <a:latin typeface="+mn-lt"/>
                        </a:rPr>
                        <a:t>Benites et al. (2024)</a:t>
                      </a:r>
                      <a:endParaRPr lang="pt-BR" sz="1800" kern="1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t-BR" sz="1800" kern="100" dirty="0">
                          <a:effectLst/>
                          <a:latin typeface="+mn-lt"/>
                        </a:rPr>
                        <a:t>Estudo descritivo transversal em duas Unidades Básicas de Saúde.</a:t>
                      </a:r>
                      <a:endParaRPr lang="pt-BR" sz="1800" kern="1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t-BR" sz="1800" kern="100">
                          <a:effectLst/>
                          <a:latin typeface="+mn-lt"/>
                        </a:rPr>
                        <a:t>Pessoas com DM2, cadastradas nas Unidades Básicas de Saúde de uma capital da região Centro-Oeste brasileira.</a:t>
                      </a:r>
                      <a:endParaRPr lang="pt-BR" sz="1800" kern="1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t-BR" sz="1800" kern="100" dirty="0">
                          <a:effectLst/>
                          <a:latin typeface="+mn-lt"/>
                        </a:rPr>
                        <a:t>As ações de autocuidado mais frequentes foram a redução do consumo de doces, os cuidados com os pés e o uso da medicação.</a:t>
                      </a:r>
                      <a:endParaRPr lang="pt-BR" sz="1800" kern="1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56208077"/>
                  </a:ext>
                </a:extLst>
              </a:tr>
              <a:tr h="1632634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t-BR" sz="1800" b="1" kern="100" dirty="0">
                          <a:effectLst/>
                          <a:latin typeface="+mn-lt"/>
                        </a:rPr>
                        <a:t>5</a:t>
                      </a:r>
                      <a:endParaRPr lang="pt-BR" sz="1800" b="1" kern="1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t-BR" sz="1800" kern="100">
                          <a:effectLst/>
                          <a:latin typeface="+mn-lt"/>
                        </a:rPr>
                        <a:t>Torres et al. (2011)</a:t>
                      </a:r>
                      <a:endParaRPr lang="pt-BR" sz="1800" kern="1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t-BR" sz="1800" kern="100" dirty="0">
                          <a:effectLst/>
                          <a:latin typeface="+mn-lt"/>
                        </a:rPr>
                        <a:t>Pesquisa do tipo estudo de caso com abordagem qualitativa.</a:t>
                      </a:r>
                      <a:endParaRPr lang="pt-BR" sz="1800" kern="1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t-BR" sz="1800" kern="100" dirty="0">
                          <a:effectLst/>
                          <a:latin typeface="+mn-lt"/>
                        </a:rPr>
                        <a:t>Indivíduos com DM 2 em seguimento ambulatorial em hospital de referência de Belo Horizonte (MG)</a:t>
                      </a:r>
                      <a:endParaRPr lang="pt-BR" sz="1800" kern="1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t-BR" sz="1800" kern="100" dirty="0">
                          <a:effectLst/>
                          <a:latin typeface="+mn-lt"/>
                        </a:rPr>
                        <a:t>Os dados permitiram identificar categorias relacionadas às experiências, sentimentos, práticas educativas para o autocuidado, barreiras para um estilo de vida saudável e expectativas.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t-BR" sz="1800" kern="100" dirty="0">
                          <a:effectLst/>
                          <a:latin typeface="+mn-lt"/>
                        </a:rPr>
                        <a:t> </a:t>
                      </a:r>
                      <a:endParaRPr lang="pt-BR" sz="1800" kern="1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25649225"/>
                  </a:ext>
                </a:extLst>
              </a:tr>
            </a:tbl>
          </a:graphicData>
        </a:graphic>
      </p:graphicFrame>
      <p:sp>
        <p:nvSpPr>
          <p:cNvPr id="8" name="Rectangle 1">
            <a:extLst>
              <a:ext uri="{FF2B5EF4-FFF2-40B4-BE49-F238E27FC236}">
                <a16:creationId xmlns:a16="http://schemas.microsoft.com/office/drawing/2014/main" id="{8385430F-0D04-65E0-8425-F0FF25C0C8DC}"/>
              </a:ext>
            </a:extLst>
          </p:cNvPr>
          <p:cNvSpPr>
            <a:spLocks noChangeArrowheads="1"/>
          </p:cNvSpPr>
          <p:nvPr/>
        </p:nvSpPr>
        <p:spPr bwMode="auto">
          <a:xfrm>
            <a:off x="7162993" y="29428333"/>
            <a:ext cx="12851788" cy="87100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BR" altLang="pt-BR" sz="20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Tabela 1: </a:t>
            </a:r>
            <a:r>
              <a:rPr kumimoji="0" lang="pt-BR" altLang="pt-BR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Identificação do estudo (ID), autor e ano, método, população e utilização. Pau dos Ferros, RN, Brasil.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t-BR" altLang="pt-BR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pt-BR" altLang="pt-BR" sz="2000" dirty="0"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pt-BR" altLang="pt-BR" sz="2000" dirty="0"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pt-BR" altLang="pt-BR" sz="2000" dirty="0"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pt-BR" altLang="pt-BR" sz="2000" dirty="0"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pt-BR" altLang="pt-BR" sz="2000" dirty="0"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t-BR" altLang="pt-BR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pt-BR" altLang="pt-BR" sz="2000" dirty="0"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t-BR" altLang="pt-BR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pt-BR" altLang="pt-BR" sz="2000" dirty="0"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t-BR" altLang="pt-BR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t-BR" altLang="pt-BR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pt-BR" altLang="pt-BR" sz="2000" dirty="0"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t-BR" altLang="pt-BR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pt-BR" altLang="pt-BR" sz="2000" dirty="0"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t-BR" altLang="pt-BR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pt-BR" altLang="pt-BR" sz="2000" dirty="0"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t-BR" altLang="pt-BR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pt-BR" altLang="pt-BR" sz="2000" dirty="0"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t-BR" altLang="pt-BR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t-BR" altLang="pt-BR" sz="20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pt-BR" altLang="pt-BR" sz="2000" b="1" dirty="0"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t-BR" altLang="pt-BR" sz="20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pt-BR" altLang="pt-BR" sz="2000" b="1" dirty="0"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t-BR" altLang="pt-BR" sz="20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pt-BR" altLang="pt-BR" sz="2000" b="1" dirty="0"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BR" altLang="pt-BR" sz="20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(Fonte: os autores)</a:t>
            </a:r>
            <a:endParaRPr kumimoji="0" lang="pt-BR" altLang="pt-BR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587725361"/>
      </p:ext>
    </p:extLst>
  </p:cSld>
  <p:clrMapOvr>
    <a:masterClrMapping/>
  </p:clrMapOvr>
</p:sld>
</file>

<file path=ppt/theme/theme1.xml><?xml version="1.0" encoding="utf-8"?>
<a:theme xmlns:a="http://schemas.openxmlformats.org/drawingml/2006/main" name="Design padrão">
  <a:themeElements>
    <a:clrScheme name="Design padrão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sign padrão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321175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pt-BR" sz="85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321175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pt-BR" sz="85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Design padrã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2392</TotalTime>
  <Words>1182</Words>
  <Application>Microsoft Office PowerPoint</Application>
  <PresentationFormat>Personalizar</PresentationFormat>
  <Paragraphs>89</Paragraphs>
  <Slides>1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2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</vt:i4>
      </vt:variant>
    </vt:vector>
  </HeadingPairs>
  <TitlesOfParts>
    <vt:vector size="4" baseType="lpstr">
      <vt:lpstr>Arial</vt:lpstr>
      <vt:lpstr>Times New Roman</vt:lpstr>
      <vt:lpstr>Design padrão</vt:lpstr>
      <vt:lpstr>Apresentação do PowerPoint</vt:lpstr>
    </vt:vector>
  </TitlesOfParts>
  <Company>UFC - Universidade Federal do Ceará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Prof. Fernando Pinheiro</dc:creator>
  <cp:lastModifiedBy>Maria Laiane</cp:lastModifiedBy>
  <cp:revision>110</cp:revision>
  <dcterms:created xsi:type="dcterms:W3CDTF">2009-08-05T17:04:46Z</dcterms:created>
  <dcterms:modified xsi:type="dcterms:W3CDTF">2026-05-15T18:21:22Z</dcterms:modified>
</cp:coreProperties>
</file>