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/>
  <p:cmAuthor id="2" name="Gabriel" initials="G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-468" y="3352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20/05/2026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=""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=""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_ato2004-2006/2006/lei/l11340.htm" TargetMode="External"/><Relationship Id="rId2" Type="http://schemas.openxmlformats.org/officeDocument/2006/relationships/hyperlink" Target="https://www.planalto.gov.br/ccivil_03/constituicao/constituicaocompilado.ht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planalto.gov.br/ccivil_03/_Ato20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=""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357604"/>
            <a:ext cx="28751118" cy="8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DESIGUALDADE DE GÊNERO E VIOLÊNCIA: UMA ANÁLISE SOB A ÓTICA SOCIAL E CULTURAL</a:t>
            </a:r>
            <a:r>
              <a:rPr lang="pt-BR" sz="4253" baseline="30000" dirty="0"/>
              <a:t>(1)</a:t>
            </a:r>
            <a:r>
              <a:rPr lang="pt-BR" sz="4253" b="1" dirty="0"/>
              <a:t> </a:t>
            </a:r>
          </a:p>
        </p:txBody>
      </p:sp>
      <p:sp>
        <p:nvSpPr>
          <p:cNvPr id="4" name="Rectangle 36">
            <a:extLst>
              <a:ext uri="{FF2B5EF4-FFF2-40B4-BE49-F238E27FC236}">
                <a16:creationId xmlns=""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5917499"/>
            <a:ext cx="28751117" cy="180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 err="1"/>
              <a:t>Damilly</a:t>
            </a:r>
            <a:r>
              <a:rPr lang="pt-BR" sz="3027" b="1" dirty="0"/>
              <a:t> </a:t>
            </a:r>
            <a:r>
              <a:rPr lang="pt-BR" sz="3027" b="1" dirty="0" err="1"/>
              <a:t>Kauanny</a:t>
            </a:r>
            <a:r>
              <a:rPr lang="pt-BR" sz="3027" b="1" dirty="0"/>
              <a:t> de Oliveira Silva</a:t>
            </a:r>
            <a:r>
              <a:rPr lang="pt-BR" sz="3027" baseline="30000" dirty="0"/>
              <a:t>(2)</a:t>
            </a:r>
            <a:r>
              <a:rPr lang="pt-BR" sz="3027" b="1" dirty="0"/>
              <a:t>; Bernardo Freitas Lins</a:t>
            </a:r>
            <a:r>
              <a:rPr lang="pt-BR" sz="3027" baseline="30000" dirty="0"/>
              <a:t>(3)</a:t>
            </a:r>
            <a:r>
              <a:rPr lang="pt-BR" sz="3027" b="1" dirty="0"/>
              <a:t>; Irene Maria de Lima</a:t>
            </a:r>
            <a:r>
              <a:rPr lang="pt-BR" sz="3027" baseline="30000" dirty="0"/>
              <a:t>(4)</a:t>
            </a:r>
            <a:r>
              <a:rPr lang="pt-BR" sz="3027" b="1" dirty="0"/>
              <a:t>; João</a:t>
            </a:r>
          </a:p>
          <a:p>
            <a:pPr lvl="0" algn="ctr"/>
            <a:r>
              <a:rPr lang="pt-BR" sz="3027" b="1" dirty="0" err="1"/>
              <a:t>Cleidson</a:t>
            </a:r>
            <a:r>
              <a:rPr lang="pt-BR" sz="3027" b="1" dirty="0"/>
              <a:t> Gonçalves</a:t>
            </a:r>
            <a:r>
              <a:rPr lang="pt-BR" sz="3027" baseline="30000" dirty="0"/>
              <a:t>(5)</a:t>
            </a:r>
            <a:r>
              <a:rPr lang="pt-BR" sz="3027" b="1" dirty="0"/>
              <a:t>; </a:t>
            </a:r>
            <a:r>
              <a:rPr lang="pt-BR" sz="3027" b="1" dirty="0" err="1"/>
              <a:t>Rosiane</a:t>
            </a:r>
            <a:r>
              <a:rPr lang="pt-BR" sz="3027" b="1" dirty="0"/>
              <a:t> Pereira de Carvalho</a:t>
            </a:r>
            <a:r>
              <a:rPr lang="pt-BR" sz="3027" baseline="30000" dirty="0"/>
              <a:t>(6)</a:t>
            </a:r>
            <a:r>
              <a:rPr lang="pt-BR" sz="3027" baseline="30000" dirty="0">
                <a:solidFill>
                  <a:srgbClr val="000000"/>
                </a:solidFill>
              </a:rPr>
              <a:t> </a:t>
            </a:r>
            <a:r>
              <a:rPr lang="pt-BR" sz="3027" b="1" dirty="0">
                <a:solidFill>
                  <a:srgbClr val="000000"/>
                </a:solidFill>
              </a:rPr>
              <a:t>; Gabriel Moreira de Santana</a:t>
            </a:r>
            <a:r>
              <a:rPr lang="pt-BR" sz="3027" baseline="30000" dirty="0">
                <a:solidFill>
                  <a:srgbClr val="000000"/>
                </a:solidFill>
              </a:rPr>
              <a:t>(7)</a:t>
            </a:r>
            <a:r>
              <a:rPr lang="pt-BR" sz="3027" b="1" dirty="0">
                <a:solidFill>
                  <a:srgbClr val="000000"/>
                </a:solidFill>
              </a:rPr>
              <a:t>.</a:t>
            </a:r>
          </a:p>
          <a:p>
            <a:pPr lvl="0" algn="ctr"/>
            <a:endParaRPr lang="pt-BR" sz="3027" b="1" baseline="30000" dirty="0">
              <a:solidFill>
                <a:srgbClr val="000000"/>
              </a:solidFill>
            </a:endParaRPr>
          </a:p>
          <a:p>
            <a:pPr algn="ctr"/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=""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3" y="6973561"/>
            <a:ext cx="22915311" cy="2957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 - FACEP;</a:t>
            </a:r>
          </a:p>
          <a:p>
            <a:pPr algn="ctr"/>
            <a:r>
              <a:rPr lang="pt-BR" sz="3491" baseline="30000" dirty="0"/>
              <a:t>(2) Estudante; Faculdade Evolução Alto Oeste Potiguar, Pau dos Ferros/RN; E-mail: bernardofreitas516@gmail.com;</a:t>
            </a:r>
          </a:p>
          <a:p>
            <a:pPr algn="ctr"/>
            <a:r>
              <a:rPr lang="pt-BR" sz="3491" baseline="30000" dirty="0"/>
              <a:t>(3) Estudante; Faculdade Evolução Alto Oeste Potiguar, Pau dos Ferros/RN; E-mail: damillysilva4@gmail.com;</a:t>
            </a:r>
          </a:p>
          <a:p>
            <a:pPr algn="ctr"/>
            <a:r>
              <a:rPr lang="pt-BR" sz="3491" baseline="30000" dirty="0"/>
              <a:t>(4) Estudante; Faculdade Evolução Alto Oeste Potiguar, Pau dos Ferros/RN; E-mail: irenemaria8090@gmail.com;</a:t>
            </a:r>
          </a:p>
          <a:p>
            <a:pPr algn="ctr"/>
            <a:r>
              <a:rPr lang="pt-BR" sz="3491" baseline="30000" dirty="0"/>
              <a:t>(5) Estudante; Faculdade Evolução Alto Oeste Potiguar, Pau dos Ferros/RN; E-mail: joaocleidson08@gmail.com;</a:t>
            </a:r>
          </a:p>
          <a:p>
            <a:pPr algn="ctr"/>
            <a:r>
              <a:rPr lang="pt-BR" sz="3491" baseline="30000" dirty="0"/>
              <a:t>(6) Estudante; Faculdade Evolução Alto Oeste Potiguar, Pau dos Ferros/RN; E-mail: rosiane.pereira14@hotmail.com;</a:t>
            </a:r>
          </a:p>
          <a:p>
            <a:pPr algn="ctr"/>
            <a:r>
              <a:rPr lang="pt-BR" sz="3491" baseline="30000" dirty="0"/>
              <a:t>(7)Professor; Faculdade Evolução Alto Oeste Potiguar – FACEP; Mestre em Gestão e Sistemas Agroindustriais (PPGSA/UFCG); Graduado em Direito (CFP/UFCG); Cajazeiras, PB; gabrielmoreiraadv30@gmail.com.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=""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111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violência contra a mulher constitui um dos problemas sociais mais persistentes da contemporaneidade, manifestando-se de diversas formas e atingindo a dignidade, a liberdade e a integridade física das vítimas. Apesar da previsão constitucional de igualdade entre homens e mulheres e da existência de mecanismos legais de proteção, observa-se a permanência de práticas discriminatórias e altos índices de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no Brasil. Nesse contexto, destaca-se a recente alteração legislativa promovida pela Lei nº 14.994/2024 (Brasil, 2024), que passou a tratar o feminicídio como crime autônomo, reforçando a relevância do debate acerca da eficácia das medidas jurídicas no enfrentamento da violência de gênero.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 estudo tem como objetivo geral analisar o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sob as perspectivas jurídica, social e cultural. Especificamente, busca compreender a perpetuação histórica da desigualdade de gênero, avaliar os efeitos das normas legais de proteção às mulheres e identificar os principais desafios no combate à violência de gênero na sociedade brasileira.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Trata-se de uma pesquisa de natureza qualitativa, desenvolvida por meio de revisão bibliográfica, análise legislativa e exame da doutrina pertinente. Foram utilizados referenciais teóricos das ciências sociais e jurídicas, com base na Constituição Federal de 1988 (Brasil, 1988), na Lei Maria da Penha (Brasil, 2006) e nas alterações legislativas recentes acerca do crime de  feminicídio, adotando-se o método dedutivo para a análise do fenômeno.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Os resultados indicam que o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está inserido em um contexto de desigualdades estruturais e culturais historicamente construídas, sendo frequentemente o desfecho de um ciclo contínuo de violência. Verifica-se que, embora o ordenamento jurídico brasileiro tenha avançado na criação de mecanismos de proteção, persistem desafios relacionados à efetividade dessas normas, à insuficiência de políticas públicas, à precariedade da rede de atendimento e à influência de fatores sociais e culturais que dificultam a ruptura do ciclo de violência.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Conclui-se que o enfrentamento do </a:t>
            </a:r>
            <a:r>
              <a:rPr lang="pt-BR" sz="36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exige uma abordagem multidimensional, que vá além da repressão penal e envolva a implementação de políticas públicas eficazes, a promoção da igualdade material e a transformação de padrões culturais. A pesquisa contribui para a compreensão crítica do fenômeno, evidenciando que a atuação integrada entre Estado e sociedade é essencial para a efetivação dos direitos das mulheres e a redução da violência de gênero.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3600" dirty="0" err="1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; Violência de gênero; Proteção à mulher.</a:t>
            </a:r>
          </a:p>
          <a:p>
            <a:pPr algn="just"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3600" b="1" kern="1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BRASIL. Constituição (1988).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Constituição da República Federativa do Brasil de 1988.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Brasília, DF: Presidência da República, 1988. Disponível em: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www.planalto.gov.br/ccivil_03/constituicao/constituicaocompilado.htm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.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Acesso em: 15 maio 2026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</a:pP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BRASIL. Lei nº 11.340, de 7 de agosto de 2006.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Lei Maria da Penha.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Brasília, DF: Presidência da República, 2006. Disponível em: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https://www.planalto.gov.br/ccivil_03/_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ato2004-2006/2006/lei/l11340.htm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.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Acesso em: 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maio 2026.</a:t>
            </a:r>
            <a:endParaRPr lang="pt-BR" sz="3600" kern="1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BRASIL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Lei nº 14.994, de 9 de outubro de 2024. 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Altera o Código Penal e dispõe sobre o crime de </a:t>
            </a:r>
            <a:r>
              <a:rPr lang="pt-BR" sz="3600" b="1" kern="1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feminicídio</a:t>
            </a: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Brasília, DF: Presidência da República, 2024. Disponível em: 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https://www.planalto.gov.br/ccivil_03/_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Ato2023</a:t>
            </a:r>
            <a:r>
              <a:rPr lang="pt-BR" sz="3600" kern="1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2026/2024/Lei/L14994.htm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 Acesso em: 15 maio 2026.</a:t>
            </a: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2244</TotalTime>
  <Words>608</Words>
  <Application>Microsoft Office PowerPoint</Application>
  <PresentationFormat>Personalizar</PresentationFormat>
  <Paragraphs>20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Damilly</cp:lastModifiedBy>
  <cp:revision>111</cp:revision>
  <dcterms:created xsi:type="dcterms:W3CDTF">2009-08-05T17:04:46Z</dcterms:created>
  <dcterms:modified xsi:type="dcterms:W3CDTF">2026-05-20T17:49:12Z</dcterms:modified>
</cp:coreProperties>
</file>