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 snapToGrid="0">
      <p:cViewPr>
        <p:scale>
          <a:sx n="30" d="100"/>
          <a:sy n="30" d="100"/>
        </p:scale>
        <p:origin x="1104" y="19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marcellaandra55@gmail.com" TargetMode="External"/><Relationship Id="rId7" Type="http://schemas.openxmlformats.org/officeDocument/2006/relationships/image" Target="../media/image4.png"/><Relationship Id="rId2" Type="http://schemas.openxmlformats.org/officeDocument/2006/relationships/hyperlink" Target="mailto:luiza_rocha@outlook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mailto:ligiafernandasilveira@gmail.com" TargetMode="External"/><Relationship Id="rId4" Type="http://schemas.openxmlformats.org/officeDocument/2006/relationships/hyperlink" Target="mailto:%20(yasodharacavalcante@gmail.com%20);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07732"/>
            <a:ext cx="28751118" cy="153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400" b="1" dirty="0"/>
              <a:t>O PAPEL DA ENFERMAGEM NA PREVENÇÃO DE LESÕES POR PRESSÃO EM PACIENTES INTERNADOS NA UNIDADE DE TERAPIA INTENSIVA (UTI)</a:t>
            </a:r>
            <a:r>
              <a:rPr lang="pt-BR" sz="4253" baseline="30000" dirty="0"/>
              <a:t>(1)</a:t>
            </a:r>
            <a:r>
              <a:rPr lang="pt-BR" sz="4253" b="1" dirty="0"/>
              <a:t>.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Maria Luiza Rocha Alves </a:t>
            </a:r>
            <a:r>
              <a:rPr lang="pt-BR" sz="3027" baseline="30000" dirty="0"/>
              <a:t>(2)</a:t>
            </a:r>
            <a:r>
              <a:rPr lang="pt-BR" sz="3027" b="1" dirty="0"/>
              <a:t>; Marcella </a:t>
            </a:r>
            <a:r>
              <a:rPr lang="pt-BR" sz="3027" b="1" dirty="0" err="1"/>
              <a:t>Arielly</a:t>
            </a:r>
            <a:r>
              <a:rPr lang="pt-BR" sz="3027" b="1" dirty="0"/>
              <a:t> de Andrade Maia </a:t>
            </a:r>
            <a:r>
              <a:rPr lang="pt-BR" sz="3030" baseline="30000" dirty="0"/>
              <a:t>(3)</a:t>
            </a:r>
            <a:r>
              <a:rPr lang="pt-BR" sz="3030" b="1" dirty="0"/>
              <a:t>; </a:t>
            </a:r>
            <a:r>
              <a:rPr lang="pt-BR" sz="3027" b="1" dirty="0" err="1"/>
              <a:t>Yasodhara</a:t>
            </a:r>
            <a:r>
              <a:rPr lang="pt-BR" sz="3027" b="1" dirty="0"/>
              <a:t> da Silva Cavalcante </a:t>
            </a:r>
            <a:r>
              <a:rPr lang="pt-BR" sz="3030" baseline="30000" dirty="0"/>
              <a:t>(4)</a:t>
            </a:r>
            <a:r>
              <a:rPr lang="pt-BR" sz="2800" b="1" dirty="0"/>
              <a:t>; </a:t>
            </a:r>
            <a:r>
              <a:rPr lang="pt-BR" sz="3027" b="1" dirty="0"/>
              <a:t>Lígia Fernanda da Silveira Andrade</a:t>
            </a:r>
            <a:r>
              <a:rPr lang="pt-BR" sz="3027" baseline="30000" dirty="0"/>
              <a:t> (5)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510823"/>
            <a:ext cx="22915311" cy="188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 do Curso de Enfermagem da Faculdade Evolução Alto Oeste Potiguar; Email: (</a:t>
            </a:r>
            <a:r>
              <a:rPr lang="pt-BR" sz="3491" baseline="30000" dirty="0">
                <a:hlinkClick r:id="rId2"/>
              </a:rPr>
              <a:t>luiza_rocha@outlook.com</a:t>
            </a:r>
            <a:r>
              <a:rPr lang="pt-BR" sz="3491" baseline="30000" dirty="0"/>
              <a:t>);</a:t>
            </a:r>
          </a:p>
          <a:p>
            <a:pPr algn="ctr"/>
            <a:r>
              <a:rPr lang="pt-BR" sz="3491" baseline="30000" dirty="0"/>
              <a:t>(3) Estudante do Curso de Enfermagem da Faculdade Evolução Alto Oeste Potiguar; (</a:t>
            </a:r>
            <a:r>
              <a:rPr lang="pt-BR" sz="3491" baseline="30000" dirty="0">
                <a:hlinkClick r:id="rId3"/>
              </a:rPr>
              <a:t>marcellaandra55@gmail.com</a:t>
            </a:r>
            <a:r>
              <a:rPr lang="pt-BR" sz="3491" baseline="30000" dirty="0"/>
              <a:t>);</a:t>
            </a:r>
          </a:p>
          <a:p>
            <a:pPr algn="ctr"/>
            <a:r>
              <a:rPr lang="pt-BR" sz="3491" baseline="30000" dirty="0"/>
              <a:t>(4) Estudante do Curso de Enfermagem da Faculdade Evolução Alto Oeste Potiguar; (</a:t>
            </a:r>
            <a:r>
              <a:rPr lang="pt-BR" sz="3491" baseline="30000" dirty="0">
                <a:hlinkClick r:id="rId4"/>
              </a:rPr>
              <a:t>yasodharacavalcante@gmail.com </a:t>
            </a:r>
            <a:r>
              <a:rPr lang="pt-BR" sz="3491" baseline="30000" dirty="0"/>
              <a:t>);</a:t>
            </a:r>
          </a:p>
          <a:p>
            <a:pPr algn="ctr"/>
            <a:r>
              <a:rPr lang="pt-BR" sz="3491" baseline="30000" dirty="0"/>
              <a:t>(5) Professor (a); Mestre do Curso de Enfermagem da Faculdade Evolução Alto Oeste Potiguar; Email: (</a:t>
            </a:r>
            <a:r>
              <a:rPr lang="pt-BR" sz="3491" baseline="30000" dirty="0">
                <a:hlinkClick r:id="rId5"/>
              </a:rPr>
              <a:t>ligiafernandasilveira@gmail.com</a:t>
            </a:r>
            <a:r>
              <a:rPr lang="pt-BR" sz="3491" baseline="30000" dirty="0"/>
              <a:t>).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9718999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1159159"/>
            <a:ext cx="25994889" cy="31122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Introdução/Problematização: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lesão por pressão, também conhecida como (LPP), é considerada um importante indicador de qualidade da assistência em saúde, sendo mais comuns em pacientes críticos internados em Unidades de Terapia Intensiva (UTI), devido a imobilidade, uso de dispositivos invasivos e alterações hemodinâmicas (Santos, 2024). Nesse contexto, a equipe de enfermagem é essencial na prevenção deste tipo de lesão, por meio de cuidados sistematizados e contínuos (Furtado e Kunz, 2022). Entretanto, ainda existem desafios relacionados à adesão de protocolos e à sobrecarga de trabalho, que podem comprometer a eficácia das ações preventivas. </a:t>
            </a:r>
            <a:r>
              <a:rPr lang="pt-BR" sz="3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Objetivo: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Analisar por meio da literatura científica, as principais estratégias de prevenção de lesão por pressão realizadas pela equipe de enfermagem em pacientes internados na UTI. </a:t>
            </a:r>
            <a:r>
              <a:rPr lang="pt-BR" sz="3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Método: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Trata-se de um estudo de revisão de literatura, de caráter descritivo e abordagem qualitativa (Soares, 2025), realizada no mês de abril de 2026, por meio de buscar nas bases de dados da área da saúde, com operadores booleanos, como SciELO, </a:t>
            </a:r>
            <a:r>
              <a:rPr lang="pt-BR" sz="3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PubMed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3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Lilacs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BVS. Tendo com</a:t>
            </a:r>
            <a:r>
              <a:rPr lang="pt-BR" sz="3600" kern="100" dirty="0"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critérios de inclusão estudo relacionados à prevenção de Lesão por pressão em unidades de terapia intensiva, com o foco na atuação de enfermagem. A análise dos dados ocorreu de forma crítica, permitindo a síntese das principais evidencias encontradas. </a:t>
            </a:r>
            <a:r>
              <a:rPr lang="pt-BR" sz="3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Resultados: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Os estudos analisados mostraram que a prevenção de lesão por pressão está diretamente ligada a implementação de medidas preventivas com por exemplo, Mudança de decúbito periódica a cada 2 horas, uso de superfícies de apoio adequadas, avaliações sistemáticas da pele, hidratação cutânea e aplicação de escalas de risco, como por exemplo a Escala de </a:t>
            </a:r>
            <a:r>
              <a:rPr lang="pt-BR" sz="3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Braden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Os estudos também destacaram a importância da educação continuada da equipe de enfermagem para com, e da sistematização da assistência de enfermagem. Porém, também forma identificados desafios com por exemplo, déficit de profissionais, falta de recursos materiais e falhas na adesão aos protocolos institucionais</a:t>
            </a:r>
            <a:r>
              <a:rPr lang="pt-BR" sz="3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Conclusão:</a:t>
            </a:r>
            <a:r>
              <a:rPr lang="pt-BR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Conclui-se que a prevenção de lesão por pressão na UTI é uma responsabilidade essencial da equipe de enfermagem, sendo fundamental para a redução de complicações e melhoria da qualidade da assistência. A adoção de medidas preventivas baseadas em evidências contribui significativamente para a segurança do paciente. No entanto, é necessário investir na capacitação dos profissionais e na melhoria das condições de trabalho, a fim de garantir a efetividade das práticas assistenciais.</a:t>
            </a:r>
            <a:endParaRPr lang="pt-BR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pt-BR" sz="36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3600" dirty="0"/>
              <a:t>Lesão por Pressão; Cuidados de Enfermagem; Unidade de Terapia Intensiva.</a:t>
            </a: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800" b="0" i="0" dirty="0">
                <a:effectLst/>
                <a:latin typeface="+mn-lt"/>
              </a:rPr>
              <a:t>SANTOS, W. S. G. dos. FATORES DE RISCO PARA O DESENVOLVIMENTO DE LESÃO POR PRESSÃO EM PACIENTES EM UNIDADE DE TERAPIA INTENSIVA. </a:t>
            </a:r>
            <a:r>
              <a:rPr lang="pt-BR" sz="2800" b="1" i="0" dirty="0" err="1">
                <a:effectLst/>
                <a:latin typeface="+mn-lt"/>
              </a:rPr>
              <a:t>Brazilian</a:t>
            </a:r>
            <a:r>
              <a:rPr lang="pt-BR" sz="2800" b="1" i="0" dirty="0">
                <a:effectLst/>
                <a:latin typeface="+mn-lt"/>
              </a:rPr>
              <a:t> </a:t>
            </a:r>
            <a:r>
              <a:rPr lang="pt-BR" sz="2800" b="1" i="0" dirty="0" err="1">
                <a:effectLst/>
                <a:latin typeface="+mn-lt"/>
              </a:rPr>
              <a:t>Journal</a:t>
            </a:r>
            <a:r>
              <a:rPr lang="pt-BR" sz="2800" b="1" i="0" dirty="0">
                <a:effectLst/>
                <a:latin typeface="+mn-lt"/>
              </a:rPr>
              <a:t> </a:t>
            </a:r>
            <a:r>
              <a:rPr lang="pt-BR" sz="2800" b="1" i="0" dirty="0" err="1">
                <a:effectLst/>
                <a:latin typeface="+mn-lt"/>
              </a:rPr>
              <a:t>of</a:t>
            </a:r>
            <a:r>
              <a:rPr lang="pt-BR" sz="2800" b="1" i="0" dirty="0">
                <a:effectLst/>
                <a:latin typeface="+mn-lt"/>
              </a:rPr>
              <a:t> </a:t>
            </a:r>
            <a:r>
              <a:rPr lang="pt-BR" sz="2800" b="1" i="0" dirty="0" err="1">
                <a:effectLst/>
                <a:latin typeface="+mn-lt"/>
              </a:rPr>
              <a:t>Implantology</a:t>
            </a:r>
            <a:r>
              <a:rPr lang="pt-BR" sz="2800" b="1" i="0" dirty="0">
                <a:effectLst/>
                <a:latin typeface="+mn-lt"/>
              </a:rPr>
              <a:t> </a:t>
            </a:r>
            <a:r>
              <a:rPr lang="pt-BR" sz="2800" b="1" i="0" dirty="0" err="1">
                <a:effectLst/>
                <a:latin typeface="+mn-lt"/>
              </a:rPr>
              <a:t>and</a:t>
            </a:r>
            <a:r>
              <a:rPr lang="pt-BR" sz="2800" b="1" i="0" dirty="0">
                <a:effectLst/>
                <a:latin typeface="+mn-lt"/>
              </a:rPr>
              <a:t> Health </a:t>
            </a:r>
            <a:r>
              <a:rPr lang="pt-BR" sz="2800" b="1" i="0" dirty="0" err="1">
                <a:effectLst/>
                <a:latin typeface="+mn-lt"/>
              </a:rPr>
              <a:t>Sciences</a:t>
            </a:r>
            <a:r>
              <a:rPr lang="pt-BR" sz="2800" b="1" i="0" dirty="0">
                <a:effectLst/>
                <a:latin typeface="+mn-lt"/>
              </a:rPr>
              <a:t> </a:t>
            </a:r>
            <a:r>
              <a:rPr lang="pt-BR" sz="2800" b="0" i="0" dirty="0">
                <a:effectLst/>
                <a:latin typeface="+mn-lt"/>
              </a:rPr>
              <a:t>, </a:t>
            </a:r>
            <a:r>
              <a:rPr lang="pt-BR" sz="2800" b="0" i="1" dirty="0">
                <a:effectLst/>
                <a:latin typeface="+mn-lt"/>
              </a:rPr>
              <a:t>[S. l.]</a:t>
            </a:r>
            <a:r>
              <a:rPr lang="pt-BR" sz="2800" b="0" i="0" dirty="0">
                <a:effectLst/>
                <a:latin typeface="+mn-lt"/>
              </a:rPr>
              <a:t>, v. 6, n. 1, p. 580–591, 2024. DOI: 10.36557/2674-8169.2024v6n1p580-591. Disponível em: https://bjihs.emnuvens.com.br/</a:t>
            </a:r>
            <a:r>
              <a:rPr lang="pt-BR" sz="2800" b="0" i="0" dirty="0" err="1">
                <a:effectLst/>
                <a:latin typeface="+mn-lt"/>
              </a:rPr>
              <a:t>bjihs</a:t>
            </a:r>
            <a:r>
              <a:rPr lang="pt-BR" sz="2800" b="0" i="0" dirty="0">
                <a:effectLst/>
                <a:latin typeface="+mn-lt"/>
              </a:rPr>
              <a:t>/</a:t>
            </a:r>
            <a:r>
              <a:rPr lang="pt-BR" sz="2800" b="0" i="0" dirty="0" err="1">
                <a:effectLst/>
                <a:latin typeface="+mn-lt"/>
              </a:rPr>
              <a:t>article</a:t>
            </a:r>
            <a:r>
              <a:rPr lang="pt-BR" sz="2800" b="0" i="0" dirty="0">
                <a:effectLst/>
                <a:latin typeface="+mn-lt"/>
              </a:rPr>
              <a:t>/</a:t>
            </a:r>
            <a:r>
              <a:rPr lang="pt-BR" sz="2800" b="0" i="0" dirty="0" err="1">
                <a:effectLst/>
                <a:latin typeface="+mn-lt"/>
              </a:rPr>
              <a:t>view</a:t>
            </a:r>
            <a:r>
              <a:rPr lang="pt-BR" sz="2800" b="0" i="0" dirty="0">
                <a:effectLst/>
                <a:latin typeface="+mn-lt"/>
              </a:rPr>
              <a:t>/1228. Acesso em: 25 abr. 2026.</a:t>
            </a:r>
          </a:p>
          <a:p>
            <a:pPr algn="just"/>
            <a:endParaRPr lang="pt-BR" sz="2800" dirty="0">
              <a:latin typeface="+mn-lt"/>
            </a:endParaRPr>
          </a:p>
          <a:p>
            <a:pPr algn="just"/>
            <a:r>
              <a:rPr lang="pt-BR" sz="2800" dirty="0"/>
              <a:t>FURTADO, </a:t>
            </a:r>
            <a:r>
              <a:rPr lang="pt-BR" sz="2800" dirty="0" err="1"/>
              <a:t>Jessyca</a:t>
            </a:r>
            <a:r>
              <a:rPr lang="pt-BR" sz="2800" dirty="0"/>
              <a:t> Mancebo; KUNZ, Jandira. CUIDADOS DE ENFERMAGEM NA PREVENÇÃO DE LESÃO POR PRESSÃO EM UNIDADE DE TERAPIA INTENSIVA: REVISÃO INTEGRATIVA. </a:t>
            </a:r>
            <a:r>
              <a:rPr lang="pt-BR" sz="2800" b="1" dirty="0"/>
              <a:t>Revista Ibero-Americana de Humanidades, Ciências e Educação</a:t>
            </a:r>
            <a:r>
              <a:rPr lang="pt-BR" sz="2800" dirty="0"/>
              <a:t>, </a:t>
            </a:r>
            <a:r>
              <a:rPr lang="pt-BR" sz="2800" i="1" dirty="0"/>
              <a:t>[S. l.]</a:t>
            </a:r>
            <a:r>
              <a:rPr lang="pt-BR" sz="2800" dirty="0"/>
              <a:t>, v. 8, n. 5, p. 2150–2163, 2022. DOI: 10.51891/rease.v8i5.5623. Disponível em: https://periodicorease.pro.br/</a:t>
            </a:r>
            <a:r>
              <a:rPr lang="pt-BR" sz="2800" dirty="0" err="1"/>
              <a:t>rease</a:t>
            </a:r>
            <a:r>
              <a:rPr lang="pt-BR" sz="2800" dirty="0"/>
              <a:t>/</a:t>
            </a:r>
            <a:r>
              <a:rPr lang="pt-BR" sz="2800" dirty="0" err="1"/>
              <a:t>article</a:t>
            </a:r>
            <a:r>
              <a:rPr lang="pt-BR" sz="2800" dirty="0"/>
              <a:t>/</a:t>
            </a:r>
            <a:r>
              <a:rPr lang="pt-BR" sz="2800" dirty="0" err="1"/>
              <a:t>view</a:t>
            </a:r>
            <a:r>
              <a:rPr lang="pt-BR" sz="2800" dirty="0"/>
              <a:t>/5623. Acesso em: 25 abr. 2026.</a:t>
            </a:r>
          </a:p>
          <a:p>
            <a:pPr algn="just"/>
            <a:endParaRPr lang="pt-BR" sz="2800" b="0" i="0" dirty="0">
              <a:effectLst/>
              <a:latin typeface="+mn-lt"/>
            </a:endParaRPr>
          </a:p>
          <a:p>
            <a:pPr algn="just"/>
            <a:r>
              <a:rPr lang="pt-BR" sz="2800" dirty="0"/>
              <a:t>SOARES, A. K. de A. Revisões da Literatura: Diferenças, Métodos e Aplicações. </a:t>
            </a:r>
            <a:r>
              <a:rPr lang="pt-BR" sz="2800" b="1" dirty="0" err="1"/>
              <a:t>Brazilian</a:t>
            </a:r>
            <a:r>
              <a:rPr lang="pt-BR" sz="2800" b="1" dirty="0"/>
              <a:t> </a:t>
            </a:r>
            <a:r>
              <a:rPr lang="pt-BR" sz="2800" b="1" dirty="0" err="1"/>
              <a:t>Journal</a:t>
            </a:r>
            <a:r>
              <a:rPr lang="pt-BR" sz="2800" b="1" dirty="0"/>
              <a:t> </a:t>
            </a:r>
            <a:r>
              <a:rPr lang="pt-BR" sz="2800" b="1" dirty="0" err="1"/>
              <a:t>of</a:t>
            </a:r>
            <a:r>
              <a:rPr lang="pt-BR" sz="2800" b="1" dirty="0"/>
              <a:t> </a:t>
            </a:r>
            <a:r>
              <a:rPr lang="pt-BR" sz="2800" b="1" dirty="0" err="1"/>
              <a:t>Implantology</a:t>
            </a:r>
            <a:r>
              <a:rPr lang="pt-BR" sz="2800" b="1" dirty="0"/>
              <a:t> </a:t>
            </a:r>
            <a:r>
              <a:rPr lang="pt-BR" sz="2800" b="1" dirty="0" err="1"/>
              <a:t>and</a:t>
            </a:r>
            <a:r>
              <a:rPr lang="pt-BR" sz="2800" b="1" dirty="0"/>
              <a:t> Health </a:t>
            </a:r>
            <a:r>
              <a:rPr lang="pt-BR" sz="2800" b="1" dirty="0" err="1"/>
              <a:t>Sciences</a:t>
            </a:r>
            <a:r>
              <a:rPr lang="pt-BR" sz="2800" b="1" dirty="0"/>
              <a:t> </a:t>
            </a:r>
            <a:r>
              <a:rPr lang="pt-BR" sz="2800" dirty="0"/>
              <a:t>, </a:t>
            </a:r>
            <a:r>
              <a:rPr lang="pt-BR" sz="2800" i="1" dirty="0"/>
              <a:t>[S. l.]</a:t>
            </a:r>
            <a:r>
              <a:rPr lang="pt-BR" sz="2800" dirty="0"/>
              <a:t>, v. 7, n. 11, p. 982–1005, 2025. DOI: 10.36557/2674-8169.2025v7n11p982-1005. Disponível em: https://bjihs.emnuvens.com.br/</a:t>
            </a:r>
            <a:r>
              <a:rPr lang="pt-BR" sz="2800" dirty="0" err="1"/>
              <a:t>bjihs</a:t>
            </a:r>
            <a:r>
              <a:rPr lang="pt-BR" sz="2800" dirty="0"/>
              <a:t>/</a:t>
            </a:r>
            <a:r>
              <a:rPr lang="pt-BR" sz="2800" dirty="0" err="1"/>
              <a:t>article</a:t>
            </a:r>
            <a:r>
              <a:rPr lang="pt-BR" sz="2800" dirty="0"/>
              <a:t>/</a:t>
            </a:r>
            <a:r>
              <a:rPr lang="pt-BR" sz="2800" dirty="0" err="1"/>
              <a:t>view</a:t>
            </a:r>
            <a:r>
              <a:rPr lang="pt-BR" sz="2800" dirty="0"/>
              <a:t>/6626. Acesso em: 25 abr. 2026.</a:t>
            </a:r>
            <a:endParaRPr lang="pt-BR" sz="2800" b="0" i="0" dirty="0">
              <a:effectLst/>
              <a:latin typeface="+mn-lt"/>
            </a:endParaRPr>
          </a:p>
          <a:p>
            <a:pPr>
              <a:lnSpc>
                <a:spcPct val="115000"/>
              </a:lnSpc>
            </a:pPr>
            <a:endParaRPr lang="pt-BR" sz="20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20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20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EC7E487-491A-966C-9F59-92EFE7925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0" y="26784895"/>
            <a:ext cx="6579894" cy="657989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C7A5EF3-E27C-00B6-75DC-F26904CA88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1380" y="27144935"/>
            <a:ext cx="8315025" cy="551577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6CEDA3E-D7E1-26FB-8EDB-14E65ABD4C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60252" y="27716631"/>
            <a:ext cx="5849187" cy="471642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ECE4851-AFC5-3C55-4F89-04BBD9D218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96956" y="26900066"/>
            <a:ext cx="6777223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AE0E9E8-F9EB-E253-A3FB-B49D4CD14475}"/>
              </a:ext>
            </a:extLst>
          </p:cNvPr>
          <p:cNvSpPr txBox="1"/>
          <p:nvPr/>
        </p:nvSpPr>
        <p:spPr>
          <a:xfrm>
            <a:off x="724662" y="3340779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Relógio do decúbito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388D899-1DD4-928D-5366-4B79666D6069}"/>
              </a:ext>
            </a:extLst>
          </p:cNvPr>
          <p:cNvSpPr txBox="1"/>
          <p:nvPr/>
        </p:nvSpPr>
        <p:spPr>
          <a:xfrm>
            <a:off x="7874523" y="33407793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Colchão Pneumático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6698607-DF7A-D4F2-6846-B4ED98B1FA87}"/>
              </a:ext>
            </a:extLst>
          </p:cNvPr>
          <p:cNvSpPr txBox="1"/>
          <p:nvPr/>
        </p:nvSpPr>
        <p:spPr>
          <a:xfrm>
            <a:off x="14782800" y="33407793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Pontos de Pressão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8B67D45-4DBB-FF1D-9248-A65242551A88}"/>
              </a:ext>
            </a:extLst>
          </p:cNvPr>
          <p:cNvSpPr txBox="1"/>
          <p:nvPr/>
        </p:nvSpPr>
        <p:spPr>
          <a:xfrm>
            <a:off x="696271" y="34271368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Fonte: </a:t>
            </a:r>
            <a:r>
              <a:rPr lang="pt-BR" sz="2400" dirty="0"/>
              <a:t>Adaptado de Coren/Conselho Regional de Enfermagem.</a:t>
            </a:r>
            <a:endParaRPr lang="pt-BR" sz="2400" b="1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956A774-28BC-3D11-1197-7C7249672D5E}"/>
              </a:ext>
            </a:extLst>
          </p:cNvPr>
          <p:cNvSpPr txBox="1"/>
          <p:nvPr/>
        </p:nvSpPr>
        <p:spPr>
          <a:xfrm>
            <a:off x="8044556" y="34271369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Fonte: </a:t>
            </a:r>
            <a:r>
              <a:rPr lang="pt-BR" sz="2400" dirty="0"/>
              <a:t>Imagem ilustrativa de catálogo comercial / Banco de imagens públicas.</a:t>
            </a:r>
            <a:endParaRPr lang="pt-BR" sz="2400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5074A49-DEDF-F3BF-1EDB-9F7987909ED5}"/>
              </a:ext>
            </a:extLst>
          </p:cNvPr>
          <p:cNvSpPr txBox="1"/>
          <p:nvPr/>
        </p:nvSpPr>
        <p:spPr>
          <a:xfrm>
            <a:off x="15048284" y="34271369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Fonte: </a:t>
            </a:r>
            <a:r>
              <a:rPr lang="pt-BR" sz="2400" dirty="0"/>
              <a:t>Ilustração adaptada de protocolos de prevenção de LPP.</a:t>
            </a:r>
            <a:endParaRPr lang="pt-BR" sz="2400" b="1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602D14C-EE7E-ABD4-39F7-A922AA00CDD1}"/>
              </a:ext>
            </a:extLst>
          </p:cNvPr>
          <p:cNvSpPr txBox="1"/>
          <p:nvPr/>
        </p:nvSpPr>
        <p:spPr>
          <a:xfrm>
            <a:off x="21605248" y="34271369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Fonte: </a:t>
            </a:r>
            <a:r>
              <a:rPr lang="pt-BR" sz="2400" dirty="0"/>
              <a:t>Adaptada de </a:t>
            </a:r>
            <a:r>
              <a:rPr lang="pt-BR" sz="2400" dirty="0" err="1"/>
              <a:t>Braden</a:t>
            </a:r>
            <a:r>
              <a:rPr lang="pt-BR" sz="2400" dirty="0"/>
              <a:t> e </a:t>
            </a:r>
            <a:r>
              <a:rPr lang="pt-BR" sz="2400" dirty="0" err="1"/>
              <a:t>Bergstrom</a:t>
            </a:r>
            <a:r>
              <a:rPr lang="pt-BR" sz="2400" dirty="0"/>
              <a:t> (1987).</a:t>
            </a:r>
            <a:endParaRPr lang="pt-BR" sz="2400" b="1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6296DDB-BBE9-4564-BDC4-41891C10CECB}"/>
              </a:ext>
            </a:extLst>
          </p:cNvPr>
          <p:cNvSpPr txBox="1"/>
          <p:nvPr/>
        </p:nvSpPr>
        <p:spPr>
          <a:xfrm>
            <a:off x="21312982" y="33407793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Escala de </a:t>
            </a:r>
            <a:r>
              <a:rPr lang="pt-BR" sz="2400" b="1" dirty="0" err="1"/>
              <a:t>Braden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</TotalTime>
  <Words>936</Words>
  <Application>Microsoft Office PowerPoint</Application>
  <PresentationFormat>Personalizar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Luíza Alves</cp:lastModifiedBy>
  <cp:revision>115</cp:revision>
  <dcterms:created xsi:type="dcterms:W3CDTF">2009-08-05T17:04:46Z</dcterms:created>
  <dcterms:modified xsi:type="dcterms:W3CDTF">2026-05-23T19:47:36Z</dcterms:modified>
</cp:coreProperties>
</file>