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0" r:id="rId1"/>
  </p:sldMasterIdLst>
  <p:notesMasterIdLst>
    <p:notesMasterId r:id="rId3"/>
  </p:notesMasterIdLst>
  <p:sldIdLst>
    <p:sldId id="256" r:id="rId2"/>
  </p:sldIdLst>
  <p:sldSz cx="28800425" cy="43200638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3607">
          <p15:clr>
            <a:srgbClr val="A4A3A4"/>
          </p15:clr>
        </p15:guide>
        <p15:guide id="2" pos="90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40" d="100"/>
          <a:sy n="40" d="100"/>
        </p:scale>
        <p:origin x="197" y="-389"/>
      </p:cViewPr>
      <p:guideLst>
        <p:guide orient="horz" pos="13607"/>
        <p:guide pos="907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685800"/>
            <a:ext cx="228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">
  <p:cSld name="Layout Personalizad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1440586" y="1730188"/>
            <a:ext cx="25919254" cy="7200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dt" idx="10"/>
          </p:nvPr>
        </p:nvSpPr>
        <p:spPr>
          <a:xfrm>
            <a:off x="1440591" y="39340266"/>
            <a:ext cx="6718971" cy="3000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ftr" idx="11"/>
          </p:nvPr>
        </p:nvSpPr>
        <p:spPr>
          <a:xfrm>
            <a:off x="9840006" y="39340266"/>
            <a:ext cx="9120417" cy="3000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20640873" y="39340266"/>
            <a:ext cx="6718971" cy="3000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3" descr="Uma imagem contendo Interface gráfica do usuário&#10;&#10;O conteúdo gerado por IA pode estar incorreto."/>
          <p:cNvPicPr preferRelativeResize="0"/>
          <p:nvPr/>
        </p:nvPicPr>
        <p:blipFill rotWithShape="1">
          <a:blip r:embed="rId2">
            <a:alphaModFix/>
          </a:blip>
          <a:srcRect t="1529" r="1530" b="123"/>
          <a:stretch/>
        </p:blipFill>
        <p:spPr>
          <a:xfrm>
            <a:off x="205" y="300"/>
            <a:ext cx="28829017" cy="43200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3" descr="Uma imagem contendo Interface gráfica do usuário&#10;&#10;O conteúdo gerado por IA pode estar incorreto."/>
          <p:cNvPicPr preferRelativeResize="0"/>
          <p:nvPr/>
        </p:nvPicPr>
        <p:blipFill rotWithShape="1">
          <a:blip r:embed="rId2">
            <a:alphaModFix/>
          </a:blip>
          <a:srcRect l="93" t="85969" r="1438" b="1883"/>
          <a:stretch/>
        </p:blipFill>
        <p:spPr>
          <a:xfrm>
            <a:off x="205" y="37872334"/>
            <a:ext cx="28829017" cy="533668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1440586" y="815885"/>
            <a:ext cx="25919254" cy="7200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body" idx="1"/>
          </p:nvPr>
        </p:nvSpPr>
        <p:spPr>
          <a:xfrm>
            <a:off x="1440586" y="10079517"/>
            <a:ext cx="25919254" cy="2851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dt" idx="10"/>
          </p:nvPr>
        </p:nvSpPr>
        <p:spPr>
          <a:xfrm>
            <a:off x="1440591" y="39340266"/>
            <a:ext cx="6718971" cy="3000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ftr" idx="11"/>
          </p:nvPr>
        </p:nvSpPr>
        <p:spPr>
          <a:xfrm>
            <a:off x="9840006" y="39340266"/>
            <a:ext cx="9120417" cy="3000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20640873" y="39340266"/>
            <a:ext cx="6718971" cy="3000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440586" y="1730188"/>
            <a:ext cx="25919254" cy="7200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16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440586" y="10079517"/>
            <a:ext cx="25919254" cy="2851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marR="0" lvl="0" indent="-1012952" algn="l" rtl="0">
              <a:spcBef>
                <a:spcPts val="2470"/>
              </a:spcBef>
              <a:spcAft>
                <a:spcPts val="0"/>
              </a:spcAft>
              <a:buClr>
                <a:schemeClr val="dk1"/>
              </a:buClr>
              <a:buSzPts val="12352"/>
              <a:buFont typeface="Arial"/>
              <a:buChar char="•"/>
              <a:defRPr sz="1235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914336" algn="l" rtl="0">
              <a:spcBef>
                <a:spcPts val="2160"/>
              </a:spcBef>
              <a:spcAft>
                <a:spcPts val="0"/>
              </a:spcAft>
              <a:buClr>
                <a:schemeClr val="dk1"/>
              </a:buClr>
              <a:buSzPts val="10799"/>
              <a:buFont typeface="Arial"/>
              <a:buChar char="–"/>
              <a:defRPr sz="107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815594" algn="l" rtl="0">
              <a:spcBef>
                <a:spcPts val="1849"/>
              </a:spcBef>
              <a:spcAft>
                <a:spcPts val="0"/>
              </a:spcAft>
              <a:buClr>
                <a:schemeClr val="dk1"/>
              </a:buClr>
              <a:buSzPts val="9244"/>
              <a:buFont typeface="Arial"/>
              <a:buChar char="•"/>
              <a:defRPr sz="9244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722122" algn="l" rtl="0">
              <a:spcBef>
                <a:spcPts val="1554"/>
              </a:spcBef>
              <a:spcAft>
                <a:spcPts val="0"/>
              </a:spcAft>
              <a:buClr>
                <a:schemeClr val="dk1"/>
              </a:buClr>
              <a:buSzPts val="7772"/>
              <a:buFont typeface="Arial"/>
              <a:buChar char="–"/>
              <a:defRPr sz="777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722122" algn="l" rtl="0">
              <a:spcBef>
                <a:spcPts val="1554"/>
              </a:spcBef>
              <a:spcAft>
                <a:spcPts val="0"/>
              </a:spcAft>
              <a:buClr>
                <a:schemeClr val="dk1"/>
              </a:buClr>
              <a:buSzPts val="7772"/>
              <a:buFont typeface="Arial"/>
              <a:buChar char="»"/>
              <a:defRPr sz="777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722122" algn="l" rtl="0">
              <a:spcBef>
                <a:spcPts val="1554"/>
              </a:spcBef>
              <a:spcAft>
                <a:spcPts val="0"/>
              </a:spcAft>
              <a:buClr>
                <a:schemeClr val="dk1"/>
              </a:buClr>
              <a:buSzPts val="7772"/>
              <a:buFont typeface="Arial"/>
              <a:buChar char="»"/>
              <a:defRPr sz="777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722122" algn="l" rtl="0">
              <a:spcBef>
                <a:spcPts val="1554"/>
              </a:spcBef>
              <a:spcAft>
                <a:spcPts val="0"/>
              </a:spcAft>
              <a:buClr>
                <a:schemeClr val="dk1"/>
              </a:buClr>
              <a:buSzPts val="7772"/>
              <a:buFont typeface="Arial"/>
              <a:buChar char="»"/>
              <a:defRPr sz="777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722122" algn="l" rtl="0">
              <a:spcBef>
                <a:spcPts val="1554"/>
              </a:spcBef>
              <a:spcAft>
                <a:spcPts val="0"/>
              </a:spcAft>
              <a:buClr>
                <a:schemeClr val="dk1"/>
              </a:buClr>
              <a:buSzPts val="7772"/>
              <a:buFont typeface="Arial"/>
              <a:buChar char="»"/>
              <a:defRPr sz="777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722122" algn="l" rtl="0">
              <a:spcBef>
                <a:spcPts val="1554"/>
              </a:spcBef>
              <a:spcAft>
                <a:spcPts val="0"/>
              </a:spcAft>
              <a:buClr>
                <a:schemeClr val="dk1"/>
              </a:buClr>
              <a:buSzPts val="7772"/>
              <a:buFont typeface="Arial"/>
              <a:buChar char="»"/>
              <a:defRPr sz="777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1440591" y="39340266"/>
            <a:ext cx="6718971" cy="3000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68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68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68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68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68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68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68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68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9840006" y="39340266"/>
            <a:ext cx="9120417" cy="3000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68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68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68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68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68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68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68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68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20640873" y="39340266"/>
            <a:ext cx="6718971" cy="3000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5399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tauan.silva00@gmail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prof.fernandopinheiro@gmail.com" TargetMode="External"/><Relationship Id="rId4" Type="http://schemas.openxmlformats.org/officeDocument/2006/relationships/hyperlink" Target="mailto:valmariasilva53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/>
          <p:nvPr/>
        </p:nvSpPr>
        <p:spPr>
          <a:xfrm>
            <a:off x="24655" y="4030367"/>
            <a:ext cx="28751118" cy="1485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4950" tIns="87475" rIns="174950" bIns="874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253" b="1" dirty="0">
                <a:solidFill>
                  <a:schemeClr val="dk1"/>
                </a:solidFill>
              </a:rPr>
              <a:t>OLHA O FLASH</a:t>
            </a:r>
            <a:r>
              <a:rPr lang="pt-BR" sz="4253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pt-BR" sz="4253" b="1" dirty="0">
                <a:solidFill>
                  <a:schemeClr val="dk1"/>
                </a:solidFill>
              </a:rPr>
              <a:t>O PÃO E CIRCO DA ADMINISTRAÇÃO PÚBLICA</a:t>
            </a:r>
            <a:r>
              <a:rPr lang="pt-BR" sz="4253" b="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(1)</a:t>
            </a:r>
            <a:r>
              <a:rPr lang="pt-BR" sz="4253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4253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4"/>
          <p:cNvSpPr/>
          <p:nvPr/>
        </p:nvSpPr>
        <p:spPr>
          <a:xfrm>
            <a:off x="24656" y="6305682"/>
            <a:ext cx="28751117" cy="102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27" b="1" dirty="0">
                <a:solidFill>
                  <a:schemeClr val="dk1"/>
                </a:solidFill>
              </a:rPr>
              <a:t>Francisco Tauan da Silva Gomes</a:t>
            </a:r>
            <a:r>
              <a:rPr lang="pt-BR" sz="3027" b="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(2)</a:t>
            </a:r>
            <a:r>
              <a:rPr lang="pt-BR" sz="3027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pt-BR" sz="3027" b="1" dirty="0">
                <a:solidFill>
                  <a:schemeClr val="dk1"/>
                </a:solidFill>
              </a:rPr>
              <a:t>Maria Valéria da Silva Barbosa</a:t>
            </a:r>
            <a:r>
              <a:rPr lang="pt-BR" sz="3027" b="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(3)</a:t>
            </a:r>
            <a:r>
              <a:rPr lang="pt-BR" sz="3027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Francisco Fernando Pinheiro Leite</a:t>
            </a:r>
            <a:r>
              <a:rPr lang="pt-BR" sz="3027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(4)</a:t>
            </a:r>
            <a:r>
              <a:rPr lang="pt-BR" sz="3027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3027" b="1" i="0" u="none" strike="noStrike" cap="none" baseline="30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4"/>
          <p:cNvSpPr/>
          <p:nvPr/>
        </p:nvSpPr>
        <p:spPr>
          <a:xfrm>
            <a:off x="3290954" y="7689910"/>
            <a:ext cx="22915311" cy="1525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91" b="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(1) Trabalho desenvolvido no Programa de Iniciação Científica (</a:t>
            </a:r>
            <a:r>
              <a:rPr lang="pt-BR" sz="3491" b="0" i="0" u="none" strike="noStrike" cap="none" baseline="300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PIC</a:t>
            </a:r>
            <a:r>
              <a:rPr lang="pt-BR" sz="3491" b="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da Faculdade Evolução Alto Oeste Potiguar;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91" b="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(2) </a:t>
            </a:r>
            <a:r>
              <a:rPr lang="pt-BR" sz="3491" baseline="30000" dirty="0">
                <a:solidFill>
                  <a:schemeClr val="dk1"/>
                </a:solidFill>
              </a:rPr>
              <a:t>Estudante de Administração</a:t>
            </a:r>
            <a:r>
              <a:rPr lang="pt-BR" sz="3491" b="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pt-BR" sz="3491" baseline="30000" dirty="0">
                <a:solidFill>
                  <a:schemeClr val="dk1"/>
                </a:solidFill>
              </a:rPr>
              <a:t>Faculdade Evolução Alto Oeste Potiguar – FACEP</a:t>
            </a:r>
            <a:r>
              <a:rPr lang="pt-BR" sz="3491" b="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pt-BR" sz="3491" baseline="30000" dirty="0">
                <a:solidFill>
                  <a:schemeClr val="dk1"/>
                </a:solidFill>
              </a:rPr>
              <a:t>Pau dos Ferros - RN</a:t>
            </a:r>
            <a:r>
              <a:rPr lang="pt-BR" sz="3491" b="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pt-BR" sz="3491" baseline="30000" dirty="0">
                <a:solidFill>
                  <a:schemeClr val="dk1"/>
                </a:solidFill>
                <a:hlinkClick r:id="rId3"/>
              </a:rPr>
              <a:t>tauan.silva00@gmail.com</a:t>
            </a:r>
            <a:r>
              <a:rPr lang="pt-BR" sz="3491" b="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 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91" b="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(3) </a:t>
            </a:r>
            <a:r>
              <a:rPr lang="pt-BR" sz="3491" baseline="30000" dirty="0">
                <a:solidFill>
                  <a:schemeClr val="dk1"/>
                </a:solidFill>
              </a:rPr>
              <a:t>Estudante de Administração; Faculdade Evolução Alto Oeste Potiguar – FACEP; Pau dos Ferros - RN; </a:t>
            </a:r>
            <a:r>
              <a:rPr lang="pt-BR" sz="3491" baseline="30000" dirty="0">
                <a:solidFill>
                  <a:schemeClr val="dk1"/>
                </a:solidFill>
                <a:hlinkClick r:id="rId4"/>
              </a:rPr>
              <a:t>valmariasilva53@gmail.com</a:t>
            </a:r>
            <a:r>
              <a:rPr lang="pt-BR" sz="3491" b="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91" baseline="30000" dirty="0">
                <a:solidFill>
                  <a:schemeClr val="dk1"/>
                </a:solidFill>
              </a:rPr>
              <a:t>(4) Docente; Mestre; Faculdade Evolução Alto Oeste Potiguar – FACEP; Pau dos Ferros – RN; </a:t>
            </a:r>
            <a:r>
              <a:rPr lang="pt-BR" sz="3491" baseline="30000" dirty="0">
                <a:solidFill>
                  <a:schemeClr val="dk1"/>
                </a:solidFill>
                <a:hlinkClick r:id="rId5"/>
              </a:rPr>
              <a:t>prof.fernandopinheiro@gmail.com</a:t>
            </a:r>
            <a:r>
              <a:rPr lang="pt-BR" sz="3491" baseline="30000" dirty="0">
                <a:solidFill>
                  <a:schemeClr val="dk1"/>
                </a:solidFill>
              </a:rPr>
              <a:t>; </a:t>
            </a:r>
            <a:r>
              <a:rPr lang="pt-BR" sz="3491" b="0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" name="Google Shape;31;p4"/>
          <p:cNvSpPr txBox="1"/>
          <p:nvPr/>
        </p:nvSpPr>
        <p:spPr>
          <a:xfrm>
            <a:off x="8615705" y="10011341"/>
            <a:ext cx="11569013" cy="931794"/>
          </a:xfrm>
          <a:prstGeom prst="rect">
            <a:avLst/>
          </a:prstGeom>
          <a:solidFill>
            <a:srgbClr val="700000"/>
          </a:solidFill>
          <a:ln w="9525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55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RESUMO</a:t>
            </a:r>
            <a:endParaRPr/>
          </a:p>
        </p:txBody>
      </p:sp>
      <p:sp>
        <p:nvSpPr>
          <p:cNvPr id="32" name="Google Shape;32;p4"/>
          <p:cNvSpPr txBox="1"/>
          <p:nvPr/>
        </p:nvSpPr>
        <p:spPr>
          <a:xfrm>
            <a:off x="1438771" y="12487945"/>
            <a:ext cx="25995000" cy="2704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dirty="0">
                <a:solidFill>
                  <a:schemeClr val="dk1"/>
                </a:solidFill>
              </a:rPr>
              <a:t>Introdução/problematização: </a:t>
            </a:r>
            <a:r>
              <a:rPr lang="pt-BR" sz="3600" dirty="0">
                <a:solidFill>
                  <a:schemeClr val="dk1"/>
                </a:solidFill>
              </a:rPr>
              <a:t>O eixo político-administrativo vigente no Brasil é o retrato idealista da política de “pão e circo”, originada no Império Romano. À sombra dessa realidade, nota-se o empenho significativo de entidades administrativas que, mediante a ótica de Di Pietro (2026), deveriam assegurar a transparência e a responsabilização no eixo público, mas passam a investir na criação de personas digitais e narrativas midiáticas que os promove digitalmente enquanto distancia administração da sua verdadeira função social (Weiler, 2025). Destarte, a consolidação desse cenário corrobora na espetacularização do ato de administrar, banalizando categoricamente o ciclo das políticas pública e reduzindo a agenda governamental a um mero rascunho. </a:t>
            </a:r>
            <a:r>
              <a:rPr lang="pt-BR" sz="3600" b="1" dirty="0">
                <a:solidFill>
                  <a:schemeClr val="dk1"/>
                </a:solidFill>
              </a:rPr>
              <a:t>Objetivo:</a:t>
            </a:r>
            <a:r>
              <a:rPr lang="pt-BR" sz="3600" dirty="0">
                <a:solidFill>
                  <a:schemeClr val="dk1"/>
                </a:solidFill>
              </a:rPr>
              <a:t> Nesta prima, o presente resumo tem como objetivo compreender as implicações políticas e sociais da ascensão de “carreiras digitais” entre os servidores públicos, considerando o desleixo do seu dever constitucional e a priorização do engajamento de suas redes sociais. </a:t>
            </a:r>
            <a:r>
              <a:rPr lang="pt-BR" sz="3600" b="1" dirty="0">
                <a:solidFill>
                  <a:schemeClr val="dk1"/>
                </a:solidFill>
              </a:rPr>
              <a:t>Método:</a:t>
            </a:r>
            <a:r>
              <a:rPr lang="pt-BR" sz="3600" dirty="0">
                <a:solidFill>
                  <a:schemeClr val="dk1"/>
                </a:solidFill>
              </a:rPr>
              <a:t> Trata-se de uma pesquisa qualitativa, documental e bibliográfica, constituída com base na disciplina de Administração Pública, no curso de Administração da Faculdade Evolução Alto Oeste Potiguar (FACEP). O estudo caracteriza-se pelo levantamento e análise de materiais já existentes, convergindo com as pontuações pertinentes ao tema abordado e aos objetivos da pesquisa. O levantamento bibliográfico configura-se como uma investigação minuciosa dedicada à compreensão e ao enfrentamento de problemáticas vinculadas a tópicos delimitados (</a:t>
            </a:r>
            <a:r>
              <a:rPr lang="pt-BR" sz="3600" dirty="0" err="1">
                <a:solidFill>
                  <a:schemeClr val="dk1"/>
                </a:solidFill>
              </a:rPr>
              <a:t>Creswell</a:t>
            </a:r>
            <a:r>
              <a:rPr lang="pt-BR" sz="3600" dirty="0">
                <a:solidFill>
                  <a:schemeClr val="dk1"/>
                </a:solidFill>
              </a:rPr>
              <a:t>, 2007). Diante do processo de pesquisa, foi utilizada a ferramenta de inteligência artificial </a:t>
            </a:r>
            <a:r>
              <a:rPr lang="pt-BR" sz="3600" i="1" dirty="0" err="1">
                <a:solidFill>
                  <a:schemeClr val="dk1"/>
                </a:solidFill>
              </a:rPr>
              <a:t>Perplexity</a:t>
            </a:r>
            <a:r>
              <a:rPr lang="pt-BR" sz="3600" dirty="0">
                <a:solidFill>
                  <a:schemeClr val="dk1"/>
                </a:solidFill>
              </a:rPr>
              <a:t> para a extração de artigos e pesquisas relevantes às áreas de </a:t>
            </a:r>
            <a:r>
              <a:rPr lang="pt-BR" sz="3600" i="1" dirty="0" err="1">
                <a:solidFill>
                  <a:schemeClr val="dk1"/>
                </a:solidFill>
              </a:rPr>
              <a:t>accountability</a:t>
            </a:r>
            <a:r>
              <a:rPr lang="pt-BR" sz="3600" i="1" dirty="0">
                <a:solidFill>
                  <a:schemeClr val="dk1"/>
                </a:solidFill>
              </a:rPr>
              <a:t> </a:t>
            </a:r>
            <a:r>
              <a:rPr lang="pt-BR" sz="3600" dirty="0">
                <a:solidFill>
                  <a:schemeClr val="dk1"/>
                </a:solidFill>
              </a:rPr>
              <a:t>e administração pública . Ademais, diante da análise e filtragem dos materiais obtidos, com base na relevância temática e na familiaridade dos pesquisadores com os assuntos abordados, estão incluídos três</a:t>
            </a:r>
            <a:r>
              <a:rPr lang="pt-BR" sz="3600" b="1" dirty="0">
                <a:solidFill>
                  <a:schemeClr val="dk1"/>
                </a:solidFill>
              </a:rPr>
              <a:t> </a:t>
            </a:r>
            <a:r>
              <a:rPr lang="pt-BR" sz="3600" dirty="0">
                <a:solidFill>
                  <a:schemeClr val="dk1"/>
                </a:solidFill>
              </a:rPr>
              <a:t>livros, um</a:t>
            </a:r>
            <a:r>
              <a:rPr lang="pt-BR" sz="3600" b="1" dirty="0">
                <a:solidFill>
                  <a:schemeClr val="dk1"/>
                </a:solidFill>
              </a:rPr>
              <a:t> </a:t>
            </a:r>
            <a:r>
              <a:rPr lang="pt-BR" sz="3600" dirty="0">
                <a:solidFill>
                  <a:schemeClr val="dk1"/>
                </a:solidFill>
              </a:rPr>
              <a:t>artigo de opinião e uma</a:t>
            </a:r>
            <a:r>
              <a:rPr lang="pt-BR" sz="3600" b="1" dirty="0">
                <a:solidFill>
                  <a:schemeClr val="dk1"/>
                </a:solidFill>
              </a:rPr>
              <a:t> </a:t>
            </a:r>
            <a:r>
              <a:rPr lang="pt-BR" sz="3600" dirty="0">
                <a:solidFill>
                  <a:schemeClr val="dk1"/>
                </a:solidFill>
              </a:rPr>
              <a:t>tese de doutorado. </a:t>
            </a:r>
            <a:r>
              <a:rPr lang="pt-BR" sz="3600" b="1" dirty="0">
                <a:solidFill>
                  <a:schemeClr val="dk1"/>
                </a:solidFill>
              </a:rPr>
              <a:t>Resultados: </a:t>
            </a:r>
            <a:r>
              <a:rPr lang="pt-BR" sz="3600" dirty="0">
                <a:solidFill>
                  <a:schemeClr val="dk1"/>
                </a:solidFill>
              </a:rPr>
              <a:t>Através do intento, é notória a constituição de comportamentos que ultrapassam os limites da informalidade, confrontando aspectos relevantes na constituição de um servidor público, o qual, segundo Bresser-Pereira (2007), deve ser dotado de impessoalidade, moralidade e transparência. </a:t>
            </a:r>
            <a:r>
              <a:rPr lang="pt-BR" sz="3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Conclusões:</a:t>
            </a:r>
            <a:r>
              <a:rPr lang="pt-BR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Sinteticamente, a propagação de carreiras digitais nesse âmbito corrobora para </a:t>
            </a:r>
            <a:r>
              <a:rPr lang="pt-BR" sz="3600" dirty="0">
                <a:solidFill>
                  <a:schemeClr val="dk1"/>
                </a:solidFill>
              </a:rPr>
              <a:t>o</a:t>
            </a:r>
            <a:r>
              <a:rPr lang="pt-BR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estabelecimento de uma relação indissociável entre política e espetáculo, transformando algo que deveria </a:t>
            </a:r>
            <a:r>
              <a:rPr lang="pt-BR" sz="3600" dirty="0">
                <a:solidFill>
                  <a:schemeClr val="dk1"/>
                </a:solidFill>
              </a:rPr>
              <a:t>pertencer à esfera pública em</a:t>
            </a:r>
            <a:r>
              <a:rPr lang="pt-BR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uma dinâmica de comercialização privada, pautada em novas modalidades de engajamento (</a:t>
            </a:r>
            <a:r>
              <a:rPr lang="pt-BR" sz="36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Maeso</a:t>
            </a:r>
            <a:r>
              <a:rPr lang="pt-BR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2018). Aliado a isso, vale salientar a fragilidade na transparência </a:t>
            </a:r>
            <a:r>
              <a:rPr lang="pt-BR" sz="3600" dirty="0">
                <a:solidFill>
                  <a:schemeClr val="dk1"/>
                </a:solidFill>
              </a:rPr>
              <a:t>nos</a:t>
            </a:r>
            <a:r>
              <a:rPr lang="pt-BR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atos administrativos, tendo em vista que o material governamental produzido por tais atores políticos passa por tratamentos de marketing e publicidade, chegando de maneira internacionalmente fragmentada ao seu público</a:t>
            </a:r>
            <a:r>
              <a:rPr lang="pt-BR" sz="3600" dirty="0">
                <a:solidFill>
                  <a:schemeClr val="dk1"/>
                </a:solidFill>
              </a:rPr>
              <a:t>-</a:t>
            </a:r>
            <a:r>
              <a:rPr lang="pt-BR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alvo</a:t>
            </a:r>
            <a:r>
              <a:rPr lang="pt-BR" sz="3600" dirty="0">
                <a:solidFill>
                  <a:schemeClr val="dk1"/>
                </a:solidFill>
              </a:rPr>
              <a:t> e </a:t>
            </a:r>
            <a:r>
              <a:rPr lang="pt-BR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consolidado um ideal de profissional político </a:t>
            </a:r>
            <a:r>
              <a:rPr lang="pt-BR" sz="3600" dirty="0">
                <a:solidFill>
                  <a:schemeClr val="dk1"/>
                </a:solidFill>
              </a:rPr>
              <a:t>(</a:t>
            </a:r>
            <a:r>
              <a:rPr lang="pt-BR" sz="3600" dirty="0" err="1">
                <a:solidFill>
                  <a:schemeClr val="dk1"/>
                </a:solidFill>
              </a:rPr>
              <a:t>Maeso</a:t>
            </a:r>
            <a:r>
              <a:rPr lang="pt-BR" sz="3600" dirty="0">
                <a:solidFill>
                  <a:schemeClr val="dk1"/>
                </a:solidFill>
              </a:rPr>
              <a:t>, 2018)</a:t>
            </a:r>
            <a:r>
              <a:rPr lang="pt-BR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PALAVRAS-CHAVE</a:t>
            </a:r>
            <a:r>
              <a:rPr lang="pt-BR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pt-BR" sz="3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pt-BR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3600" dirty="0">
                <a:solidFill>
                  <a:schemeClr val="dk1"/>
                </a:solidFill>
              </a:rPr>
              <a:t>Espetacularização</a:t>
            </a:r>
            <a:r>
              <a:rPr lang="pt-BR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pt-BR" sz="3600" dirty="0">
                <a:solidFill>
                  <a:schemeClr val="dk1"/>
                </a:solidFill>
              </a:rPr>
              <a:t>Política</a:t>
            </a:r>
            <a:r>
              <a:rPr lang="pt-BR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pt-BR" sz="3600" dirty="0" err="1">
                <a:solidFill>
                  <a:schemeClr val="dk1"/>
                </a:solidFill>
              </a:rPr>
              <a:t>Accountability</a:t>
            </a:r>
            <a:r>
              <a:rPr lang="pt-BR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REFERÊNCIAS</a:t>
            </a:r>
            <a:r>
              <a:rPr lang="pt-BR" sz="3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pt-BR" sz="3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3600" dirty="0">
              <a:solidFill>
                <a:srgbClr val="FF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pt-BR" sz="3600" dirty="0">
                <a:solidFill>
                  <a:srgbClr val="FF0000"/>
                </a:solidFill>
              </a:rPr>
            </a:br>
            <a:r>
              <a:rPr lang="pt-BR" sz="3600" dirty="0">
                <a:solidFill>
                  <a:schemeClr val="dk1"/>
                </a:solidFill>
              </a:rPr>
              <a:t>BRESSER-PEREIRA, Luiz Carlos. </a:t>
            </a:r>
            <a:r>
              <a:rPr lang="pt-BR" sz="3600" b="1" dirty="0">
                <a:solidFill>
                  <a:schemeClr val="dk1"/>
                </a:solidFill>
              </a:rPr>
              <a:t>Reforma do Estado e Administração Pública Gerencial</a:t>
            </a:r>
            <a:r>
              <a:rPr lang="pt-BR" sz="3600" dirty="0">
                <a:solidFill>
                  <a:schemeClr val="dk1"/>
                </a:solidFill>
              </a:rPr>
              <a:t>. 7. ed. Rio de Janeiro: FGV, 2007.</a:t>
            </a:r>
            <a:endParaRPr sz="3600"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3600" dirty="0" err="1">
                <a:solidFill>
                  <a:schemeClr val="dk1"/>
                </a:solidFill>
              </a:rPr>
              <a:t>CRESWELL</a:t>
            </a:r>
            <a:r>
              <a:rPr lang="pt-BR" sz="3600" dirty="0">
                <a:solidFill>
                  <a:schemeClr val="dk1"/>
                </a:solidFill>
              </a:rPr>
              <a:t>, John W. </a:t>
            </a:r>
            <a:r>
              <a:rPr lang="pt-BR" sz="3600" b="1" dirty="0">
                <a:solidFill>
                  <a:schemeClr val="dk1"/>
                </a:solidFill>
              </a:rPr>
              <a:t>Projeto de pesquisa</a:t>
            </a:r>
            <a:r>
              <a:rPr lang="pt-BR" sz="3600" dirty="0">
                <a:solidFill>
                  <a:schemeClr val="dk1"/>
                </a:solidFill>
              </a:rPr>
              <a:t>: métodos qualitativo, quantitativo e misto. 2. ed. Porto Alegre: Artmed, 2007.</a:t>
            </a:r>
            <a:endParaRPr sz="36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6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3600" dirty="0">
                <a:solidFill>
                  <a:schemeClr val="dk1"/>
                </a:solidFill>
              </a:rPr>
              <a:t>DI PIETRO, Maria Sylvia Zanella. </a:t>
            </a:r>
            <a:r>
              <a:rPr lang="pt-BR" sz="3600" b="1" dirty="0">
                <a:solidFill>
                  <a:schemeClr val="dk1"/>
                </a:solidFill>
              </a:rPr>
              <a:t>Direito Administrativo</a:t>
            </a:r>
            <a:r>
              <a:rPr lang="pt-BR" sz="3600" dirty="0">
                <a:solidFill>
                  <a:schemeClr val="dk1"/>
                </a:solidFill>
              </a:rPr>
              <a:t>. 39. ed. Rio de Janeiro: Forense, 2026.</a:t>
            </a:r>
            <a:endParaRPr sz="36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6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3600" dirty="0" err="1">
                <a:solidFill>
                  <a:schemeClr val="dk1"/>
                </a:solidFill>
              </a:rPr>
              <a:t>MAESO</a:t>
            </a:r>
            <a:r>
              <a:rPr lang="pt-BR" sz="3600" dirty="0">
                <a:solidFill>
                  <a:schemeClr val="dk1"/>
                </a:solidFill>
              </a:rPr>
              <a:t>, Oscar G. </a:t>
            </a:r>
            <a:r>
              <a:rPr lang="pt-BR" sz="3600" b="1" dirty="0">
                <a:solidFill>
                  <a:schemeClr val="dk1"/>
                </a:solidFill>
              </a:rPr>
              <a:t>A espetacularização da política</a:t>
            </a:r>
            <a:r>
              <a:rPr lang="pt-BR" sz="3600" dirty="0">
                <a:solidFill>
                  <a:schemeClr val="dk1"/>
                </a:solidFill>
              </a:rPr>
              <a:t>: o caso dos novos partidos na Espanha. [S. l.: s. n.], 2018.</a:t>
            </a:r>
            <a:endParaRPr sz="36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6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 dirty="0">
                <a:solidFill>
                  <a:schemeClr val="dk1"/>
                </a:solidFill>
              </a:rPr>
              <a:t>WEILER, Guilherme Luiz. </a:t>
            </a:r>
            <a:r>
              <a:rPr lang="pt-BR" sz="3600" b="1" dirty="0">
                <a:solidFill>
                  <a:schemeClr val="dk1"/>
                </a:solidFill>
              </a:rPr>
              <a:t>Entre a ciência e o like</a:t>
            </a:r>
            <a:r>
              <a:rPr lang="pt-BR" sz="3600" dirty="0">
                <a:solidFill>
                  <a:schemeClr val="dk1"/>
                </a:solidFill>
              </a:rPr>
              <a:t>: políticas públicas na era da espetacularização digital. Politeia, 10 jul. 2025. Disponível em: https://politeiacoproducao.com.br/entre-a-ciencia-e-o-like-politicas-publicas-na-era-da-espetacularizacao-digital/. Acesso em: 13 maio 2026.</a:t>
            </a:r>
            <a:endParaRPr sz="3600"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777</Words>
  <Application>Microsoft Office PowerPoint</Application>
  <PresentationFormat>Personalizar</PresentationFormat>
  <Paragraphs>20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3" baseType="lpstr">
      <vt:lpstr>Arial</vt:lpstr>
      <vt:lpstr>Design padrão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cp:lastModifiedBy>Fernando Pinheiro</cp:lastModifiedBy>
  <cp:revision>1</cp:revision>
  <dcterms:modified xsi:type="dcterms:W3CDTF">2026-05-13T19:30:09Z</dcterms:modified>
</cp:coreProperties>
</file>