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8" r:id="rId2"/>
  </p:sldIdLst>
  <p:sldSz cx="28800425" cy="43200638"/>
  <p:notesSz cx="6858000" cy="9144000"/>
  <p:defaultTextStyle>
    <a:defPPr>
      <a:defRPr lang="pt-BR"/>
    </a:defPPr>
    <a:lvl1pPr algn="l" rtl="0" fontAlgn="base">
      <a:spcBef>
        <a:spcPct val="0"/>
      </a:spcBef>
      <a:spcAft>
        <a:spcPct val="0"/>
      </a:spcAft>
      <a:defRPr sz="7687" kern="1200">
        <a:solidFill>
          <a:schemeClr val="tx1"/>
        </a:solidFill>
        <a:latin typeface="Arial" pitchFamily="34" charset="0"/>
        <a:ea typeface="+mn-ea"/>
        <a:cs typeface="+mn-cs"/>
      </a:defRPr>
    </a:lvl1pPr>
    <a:lvl2pPr marL="413466" algn="l" rtl="0" fontAlgn="base">
      <a:spcBef>
        <a:spcPct val="0"/>
      </a:spcBef>
      <a:spcAft>
        <a:spcPct val="0"/>
      </a:spcAft>
      <a:defRPr sz="7687" kern="1200">
        <a:solidFill>
          <a:schemeClr val="tx1"/>
        </a:solidFill>
        <a:latin typeface="Arial" pitchFamily="34" charset="0"/>
        <a:ea typeface="+mn-ea"/>
        <a:cs typeface="+mn-cs"/>
      </a:defRPr>
    </a:lvl2pPr>
    <a:lvl3pPr marL="826932" algn="l" rtl="0" fontAlgn="base">
      <a:spcBef>
        <a:spcPct val="0"/>
      </a:spcBef>
      <a:spcAft>
        <a:spcPct val="0"/>
      </a:spcAft>
      <a:defRPr sz="7687" kern="1200">
        <a:solidFill>
          <a:schemeClr val="tx1"/>
        </a:solidFill>
        <a:latin typeface="Arial" pitchFamily="34" charset="0"/>
        <a:ea typeface="+mn-ea"/>
        <a:cs typeface="+mn-cs"/>
      </a:defRPr>
    </a:lvl3pPr>
    <a:lvl4pPr marL="1240400" algn="l" rtl="0" fontAlgn="base">
      <a:spcBef>
        <a:spcPct val="0"/>
      </a:spcBef>
      <a:spcAft>
        <a:spcPct val="0"/>
      </a:spcAft>
      <a:defRPr sz="7687" kern="1200">
        <a:solidFill>
          <a:schemeClr val="tx1"/>
        </a:solidFill>
        <a:latin typeface="Arial" pitchFamily="34" charset="0"/>
        <a:ea typeface="+mn-ea"/>
        <a:cs typeface="+mn-cs"/>
      </a:defRPr>
    </a:lvl4pPr>
    <a:lvl5pPr marL="1653866" algn="l" rtl="0" fontAlgn="base">
      <a:spcBef>
        <a:spcPct val="0"/>
      </a:spcBef>
      <a:spcAft>
        <a:spcPct val="0"/>
      </a:spcAft>
      <a:defRPr sz="7687" kern="1200">
        <a:solidFill>
          <a:schemeClr val="tx1"/>
        </a:solidFill>
        <a:latin typeface="Arial" pitchFamily="34" charset="0"/>
        <a:ea typeface="+mn-ea"/>
        <a:cs typeface="+mn-cs"/>
      </a:defRPr>
    </a:lvl5pPr>
    <a:lvl6pPr marL="2067331" algn="l" defTabSz="826932" rtl="0" eaLnBrk="1" latinLnBrk="0" hangingPunct="1">
      <a:defRPr sz="7687" kern="1200">
        <a:solidFill>
          <a:schemeClr val="tx1"/>
        </a:solidFill>
        <a:latin typeface="Arial" pitchFamily="34" charset="0"/>
        <a:ea typeface="+mn-ea"/>
        <a:cs typeface="+mn-cs"/>
      </a:defRPr>
    </a:lvl6pPr>
    <a:lvl7pPr marL="2480798" algn="l" defTabSz="826932" rtl="0" eaLnBrk="1" latinLnBrk="0" hangingPunct="1">
      <a:defRPr sz="7687" kern="1200">
        <a:solidFill>
          <a:schemeClr val="tx1"/>
        </a:solidFill>
        <a:latin typeface="Arial" pitchFamily="34" charset="0"/>
        <a:ea typeface="+mn-ea"/>
        <a:cs typeface="+mn-cs"/>
      </a:defRPr>
    </a:lvl7pPr>
    <a:lvl8pPr marL="2894264" algn="l" defTabSz="826932" rtl="0" eaLnBrk="1" latinLnBrk="0" hangingPunct="1">
      <a:defRPr sz="7687" kern="1200">
        <a:solidFill>
          <a:schemeClr val="tx1"/>
        </a:solidFill>
        <a:latin typeface="Arial" pitchFamily="34" charset="0"/>
        <a:ea typeface="+mn-ea"/>
        <a:cs typeface="+mn-cs"/>
      </a:defRPr>
    </a:lvl8pPr>
    <a:lvl9pPr marL="3307731" algn="l" defTabSz="826932" rtl="0" eaLnBrk="1" latinLnBrk="0" hangingPunct="1">
      <a:defRPr sz="7687"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13607" userDrawn="1">
          <p15:clr>
            <a:srgbClr val="A4A3A4"/>
          </p15:clr>
        </p15:guide>
        <p15:guide id="2" pos="907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Pinheiro" initials="FP" lastIdx="1" clrIdx="0">
    <p:extLst>
      <p:ext uri="{19B8F6BF-5375-455C-9EA6-DF929625EA0E}">
        <p15:presenceInfo xmlns:p15="http://schemas.microsoft.com/office/powerpoint/2012/main" userId="Fernando Pinhei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43B"/>
    <a:srgbClr val="FF5658"/>
    <a:srgbClr val="D6543E"/>
    <a:srgbClr val="EC9A98"/>
    <a:srgbClr val="DB6A57"/>
    <a:srgbClr val="700000"/>
    <a:srgbClr val="29AB05"/>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364" autoAdjust="0"/>
  </p:normalViewPr>
  <p:slideViewPr>
    <p:cSldViewPr>
      <p:cViewPr>
        <p:scale>
          <a:sx n="30" d="100"/>
          <a:sy n="30" d="100"/>
        </p:scale>
        <p:origin x="744" y="24"/>
      </p:cViewPr>
      <p:guideLst>
        <p:guide orient="horz" pos="13607"/>
        <p:guide pos="907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97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9C3F6B62-C67F-6B3A-3FCE-A2246A32BE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52D421E7-DEFD-1723-CDCF-926BAE635D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A4EF40-6485-452F-956A-577D94EB0FA0}" type="datetimeFigureOut">
              <a:rPr lang="pt-BR" smtClean="0"/>
              <a:t>19/05/2026</a:t>
            </a:fld>
            <a:endParaRPr lang="pt-BR"/>
          </a:p>
        </p:txBody>
      </p:sp>
      <p:sp>
        <p:nvSpPr>
          <p:cNvPr id="4" name="Espaço Reservado para Rodapé 3">
            <a:extLst>
              <a:ext uri="{FF2B5EF4-FFF2-40B4-BE49-F238E27FC236}">
                <a16:creationId xmlns:a16="http://schemas.microsoft.com/office/drawing/2014/main" id="{3148702E-D62F-ACFE-D841-500CFD171E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F38206A9-4FDB-5853-F8F1-D8B859A748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1BA978-9B6F-48FA-BF5C-AC3B8242E57D}" type="slidenum">
              <a:rPr lang="pt-BR" smtClean="0"/>
              <a:t>‹nº›</a:t>
            </a:fld>
            <a:endParaRPr lang="pt-BR"/>
          </a:p>
        </p:txBody>
      </p:sp>
    </p:spTree>
    <p:extLst>
      <p:ext uri="{BB962C8B-B14F-4D97-AF65-F5344CB8AC3E}">
        <p14:creationId xmlns:p14="http://schemas.microsoft.com/office/powerpoint/2010/main" val="40787795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D5C897-A567-8DF1-C27F-ACAABB037A6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C2713CE3-55EB-B43F-1CAC-749F6EAA3ED4}"/>
              </a:ext>
            </a:extLst>
          </p:cNvPr>
          <p:cNvSpPr>
            <a:spLocks noGrp="1"/>
          </p:cNvSpPr>
          <p:nvPr>
            <p:ph type="dt" sz="half" idx="10"/>
          </p:nvPr>
        </p:nvSpPr>
        <p:spPr/>
        <p:txBody>
          <a:bodyPr/>
          <a:lstStyle/>
          <a:p>
            <a:pPr>
              <a:defRPr/>
            </a:pPr>
            <a:endParaRPr lang="pt-BR"/>
          </a:p>
        </p:txBody>
      </p:sp>
      <p:sp>
        <p:nvSpPr>
          <p:cNvPr id="4" name="Espaço Reservado para Rodapé 3">
            <a:extLst>
              <a:ext uri="{FF2B5EF4-FFF2-40B4-BE49-F238E27FC236}">
                <a16:creationId xmlns:a16="http://schemas.microsoft.com/office/drawing/2014/main" id="{D24DB5A5-6709-8224-6EF9-53DD6EC157AF}"/>
              </a:ext>
            </a:extLst>
          </p:cNvPr>
          <p:cNvSpPr>
            <a:spLocks noGrp="1"/>
          </p:cNvSpPr>
          <p:nvPr>
            <p:ph type="ftr" sz="quarter" idx="11"/>
          </p:nvPr>
        </p:nvSpPr>
        <p:spPr/>
        <p:txBody>
          <a:bodyPr/>
          <a:lstStyle/>
          <a:p>
            <a:pPr>
              <a:defRPr/>
            </a:pPr>
            <a:endParaRPr lang="pt-BR"/>
          </a:p>
        </p:txBody>
      </p:sp>
      <p:sp>
        <p:nvSpPr>
          <p:cNvPr id="5" name="Espaço Reservado para Número de Slide 4">
            <a:extLst>
              <a:ext uri="{FF2B5EF4-FFF2-40B4-BE49-F238E27FC236}">
                <a16:creationId xmlns:a16="http://schemas.microsoft.com/office/drawing/2014/main" id="{B358BC14-1E6A-EB4B-136B-23DBFD144D17}"/>
              </a:ext>
            </a:extLst>
          </p:cNvPr>
          <p:cNvSpPr>
            <a:spLocks noGrp="1"/>
          </p:cNvSpPr>
          <p:nvPr>
            <p:ph type="sldNum" sz="quarter" idx="12"/>
          </p:nvPr>
        </p:nvSpPr>
        <p:spPr/>
        <p:txBody>
          <a:bodyPr/>
          <a:lstStyle/>
          <a:p>
            <a:pPr>
              <a:defRPr/>
            </a:pPr>
            <a:fld id="{6E90FC6F-B3B1-45A0-9D82-07D928996230}" type="slidenum">
              <a:rPr lang="pt-BR" smtClean="0"/>
              <a:pPr>
                <a:defRPr/>
              </a:pPr>
              <a:t>‹nº›</a:t>
            </a:fld>
            <a:endParaRPr lang="pt-BR"/>
          </a:p>
        </p:txBody>
      </p:sp>
    </p:spTree>
    <p:extLst>
      <p:ext uri="{BB962C8B-B14F-4D97-AF65-F5344CB8AC3E}">
        <p14:creationId xmlns:p14="http://schemas.microsoft.com/office/powerpoint/2010/main" val="147131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9" name="Imagem 8" descr="Uma imagem contendo Interface gráfica do usuário&#10;&#10;O conteúdo gerado por IA pode estar incorreto.">
            <a:extLst>
              <a:ext uri="{FF2B5EF4-FFF2-40B4-BE49-F238E27FC236}">
                <a16:creationId xmlns:a16="http://schemas.microsoft.com/office/drawing/2014/main" id="{35E7E913-D425-D32D-0C36-9DCDFC3DEEFD}"/>
              </a:ext>
            </a:extLst>
          </p:cNvPr>
          <p:cNvPicPr>
            <a:picLocks noChangeAspect="1"/>
          </p:cNvPicPr>
          <p:nvPr userDrawn="1"/>
        </p:nvPicPr>
        <p:blipFill>
          <a:blip r:embed="rId2">
            <a:extLst>
              <a:ext uri="{28A0092B-C50C-407E-A947-70E740481C1C}">
                <a14:useLocalDpi xmlns:a14="http://schemas.microsoft.com/office/drawing/2010/main" val="0"/>
              </a:ext>
            </a:extLst>
          </a:blip>
          <a:srcRect t="1529" r="1530" b="123"/>
          <a:stretch>
            <a:fillRect/>
          </a:stretch>
        </p:blipFill>
        <p:spPr>
          <a:xfrm>
            <a:off x="205" y="300"/>
            <a:ext cx="28829017" cy="43200638"/>
          </a:xfrm>
          <a:prstGeom prst="rect">
            <a:avLst/>
          </a:prstGeom>
        </p:spPr>
      </p:pic>
      <p:pic>
        <p:nvPicPr>
          <p:cNvPr id="8" name="Imagem 7" descr="Uma imagem contendo Interface gráfica do usuário&#10;&#10;O conteúdo gerado por IA pode estar incorreto.">
            <a:extLst>
              <a:ext uri="{FF2B5EF4-FFF2-40B4-BE49-F238E27FC236}">
                <a16:creationId xmlns:a16="http://schemas.microsoft.com/office/drawing/2014/main" id="{F7DCE147-7A35-9D56-AB94-770F4E6C7D78}"/>
              </a:ext>
            </a:extLst>
          </p:cNvPr>
          <p:cNvPicPr>
            <a:picLocks noChangeAspect="1"/>
          </p:cNvPicPr>
          <p:nvPr userDrawn="1"/>
        </p:nvPicPr>
        <p:blipFill>
          <a:blip r:embed="rId2">
            <a:extLst>
              <a:ext uri="{28A0092B-C50C-407E-A947-70E740481C1C}">
                <a14:useLocalDpi xmlns:a14="http://schemas.microsoft.com/office/drawing/2010/main" val="0"/>
              </a:ext>
            </a:extLst>
          </a:blip>
          <a:srcRect l="93" t="85969" r="1438" b="1883"/>
          <a:stretch>
            <a:fillRect/>
          </a:stretch>
        </p:blipFill>
        <p:spPr>
          <a:xfrm>
            <a:off x="205" y="37872334"/>
            <a:ext cx="28829017" cy="5336688"/>
          </a:xfrm>
          <a:prstGeom prst="rect">
            <a:avLst/>
          </a:prstGeom>
        </p:spPr>
      </p:pic>
      <p:sp>
        <p:nvSpPr>
          <p:cNvPr id="2" name="Título 1"/>
          <p:cNvSpPr>
            <a:spLocks noGrp="1"/>
          </p:cNvSpPr>
          <p:nvPr>
            <p:ph type="title"/>
          </p:nvPr>
        </p:nvSpPr>
        <p:spPr>
          <a:xfrm>
            <a:off x="1440586" y="815885"/>
            <a:ext cx="25919254" cy="7200106"/>
          </a:xfrm>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10CC6B39-6F47-4908-B2AC-9BF47D74F4E4}"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0586" y="1730188"/>
            <a:ext cx="25919254" cy="7200106"/>
          </a:xfrm>
          <a:prstGeom prst="rect">
            <a:avLst/>
          </a:prstGeom>
          <a:noFill/>
          <a:ln w="9525">
            <a:noFill/>
            <a:miter lim="800000"/>
            <a:headEnd/>
            <a:tailEnd/>
          </a:ln>
        </p:spPr>
        <p:txBody>
          <a:bodyPr vert="horz" wrap="square" lIns="432054" tIns="216027" rIns="432054" bIns="216027" numCol="1" anchor="ctr" anchorCtr="0" compatLnSpc="1">
            <a:prstTxWarp prst="textNoShape">
              <a:avLst/>
            </a:prstTxWarp>
          </a:bodyPr>
          <a:lstStyle/>
          <a:p>
            <a:pPr lvl="0"/>
            <a:r>
              <a:rPr lang="pt-BR"/>
              <a:t>Clique para editar o estilo do título mestre</a:t>
            </a:r>
          </a:p>
        </p:txBody>
      </p:sp>
      <p:sp>
        <p:nvSpPr>
          <p:cNvPr id="1027" name="Rectangle 3"/>
          <p:cNvSpPr>
            <a:spLocks noGrp="1" noChangeArrowheads="1"/>
          </p:cNvSpPr>
          <p:nvPr>
            <p:ph type="body" idx="1"/>
          </p:nvPr>
        </p:nvSpPr>
        <p:spPr bwMode="auto">
          <a:xfrm>
            <a:off x="1440586" y="10079517"/>
            <a:ext cx="25919254" cy="28511532"/>
          </a:xfrm>
          <a:prstGeom prst="rect">
            <a:avLst/>
          </a:prstGeom>
          <a:noFill/>
          <a:ln w="9525">
            <a:noFill/>
            <a:miter lim="800000"/>
            <a:headEnd/>
            <a:tailEnd/>
          </a:ln>
        </p:spPr>
        <p:txBody>
          <a:bodyPr vert="horz" wrap="square" lIns="432054" tIns="216027" rIns="432054" bIns="216027"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1028" name="Rectangle 4"/>
          <p:cNvSpPr>
            <a:spLocks noGrp="1" noChangeArrowheads="1"/>
          </p:cNvSpPr>
          <p:nvPr>
            <p:ph type="dt" sz="half" idx="2"/>
          </p:nvPr>
        </p:nvSpPr>
        <p:spPr bwMode="auto">
          <a:xfrm>
            <a:off x="1440591"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defRPr sz="5399">
                <a:latin typeface="Arial" pitchFamily="34" charset="0"/>
              </a:defRPr>
            </a:lvl1pPr>
          </a:lstStyle>
          <a:p>
            <a:pPr>
              <a:defRPr/>
            </a:pPr>
            <a:endParaRPr lang="pt-BR"/>
          </a:p>
        </p:txBody>
      </p:sp>
      <p:sp>
        <p:nvSpPr>
          <p:cNvPr id="1029" name="Rectangle 5"/>
          <p:cNvSpPr>
            <a:spLocks noGrp="1" noChangeArrowheads="1"/>
          </p:cNvSpPr>
          <p:nvPr>
            <p:ph type="ftr" sz="quarter" idx="3"/>
          </p:nvPr>
        </p:nvSpPr>
        <p:spPr bwMode="auto">
          <a:xfrm>
            <a:off x="9840006" y="39340266"/>
            <a:ext cx="9120417"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ctr">
              <a:defRPr sz="5399">
                <a:latin typeface="Arial" pitchFamily="34" charset="0"/>
              </a:defRPr>
            </a:lvl1pPr>
          </a:lstStyle>
          <a:p>
            <a:pPr>
              <a:defRPr/>
            </a:pPr>
            <a:endParaRPr lang="pt-BR"/>
          </a:p>
        </p:txBody>
      </p:sp>
      <p:sp>
        <p:nvSpPr>
          <p:cNvPr id="1030" name="Rectangle 6"/>
          <p:cNvSpPr>
            <a:spLocks noGrp="1" noChangeArrowheads="1"/>
          </p:cNvSpPr>
          <p:nvPr>
            <p:ph type="sldNum" sz="quarter" idx="4"/>
          </p:nvPr>
        </p:nvSpPr>
        <p:spPr bwMode="auto">
          <a:xfrm>
            <a:off x="20640873"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r">
              <a:defRPr sz="5399">
                <a:latin typeface="Arial" pitchFamily="34" charset="0"/>
              </a:defRPr>
            </a:lvl1pPr>
          </a:lstStyle>
          <a:p>
            <a:pPr>
              <a:defRPr/>
            </a:pPr>
            <a:fld id="{6E90FC6F-B3B1-45A0-9D82-07D928996230}"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51" r:id="rId1"/>
    <p:sldLayoutId id="2147483650" r:id="rId2"/>
  </p:sldLayoutIdLst>
  <p:txStyles>
    <p:titleStyle>
      <a:lvl1pPr algn="ctr" defTabSz="3535006" rtl="0" eaLnBrk="0" fontAlgn="base" hangingPunct="0">
        <a:spcBef>
          <a:spcPct val="0"/>
        </a:spcBef>
        <a:spcAft>
          <a:spcPct val="0"/>
        </a:spcAft>
        <a:defRPr sz="17016">
          <a:solidFill>
            <a:schemeClr val="tx2"/>
          </a:solidFill>
          <a:latin typeface="+mj-lt"/>
          <a:ea typeface="+mj-ea"/>
          <a:cs typeface="+mj-cs"/>
        </a:defRPr>
      </a:lvl1pPr>
      <a:lvl2pPr algn="ctr" defTabSz="3535006" rtl="0" eaLnBrk="0" fontAlgn="base" hangingPunct="0">
        <a:spcBef>
          <a:spcPct val="0"/>
        </a:spcBef>
        <a:spcAft>
          <a:spcPct val="0"/>
        </a:spcAft>
        <a:defRPr sz="17016">
          <a:solidFill>
            <a:schemeClr val="tx2"/>
          </a:solidFill>
          <a:latin typeface="Arial" charset="0"/>
        </a:defRPr>
      </a:lvl2pPr>
      <a:lvl3pPr algn="ctr" defTabSz="3535006" rtl="0" eaLnBrk="0" fontAlgn="base" hangingPunct="0">
        <a:spcBef>
          <a:spcPct val="0"/>
        </a:spcBef>
        <a:spcAft>
          <a:spcPct val="0"/>
        </a:spcAft>
        <a:defRPr sz="17016">
          <a:solidFill>
            <a:schemeClr val="tx2"/>
          </a:solidFill>
          <a:latin typeface="Arial" charset="0"/>
        </a:defRPr>
      </a:lvl3pPr>
      <a:lvl4pPr algn="ctr" defTabSz="3535006" rtl="0" eaLnBrk="0" fontAlgn="base" hangingPunct="0">
        <a:spcBef>
          <a:spcPct val="0"/>
        </a:spcBef>
        <a:spcAft>
          <a:spcPct val="0"/>
        </a:spcAft>
        <a:defRPr sz="17016">
          <a:solidFill>
            <a:schemeClr val="tx2"/>
          </a:solidFill>
          <a:latin typeface="Arial" charset="0"/>
        </a:defRPr>
      </a:lvl4pPr>
      <a:lvl5pPr algn="ctr" defTabSz="3535006" rtl="0" eaLnBrk="0" fontAlgn="base" hangingPunct="0">
        <a:spcBef>
          <a:spcPct val="0"/>
        </a:spcBef>
        <a:spcAft>
          <a:spcPct val="0"/>
        </a:spcAft>
        <a:defRPr sz="17016">
          <a:solidFill>
            <a:schemeClr val="tx2"/>
          </a:solidFill>
          <a:latin typeface="Arial" charset="0"/>
        </a:defRPr>
      </a:lvl5pPr>
      <a:lvl6pPr marL="374019" algn="ctr" defTabSz="3535006" rtl="0" fontAlgn="base">
        <a:spcBef>
          <a:spcPct val="0"/>
        </a:spcBef>
        <a:spcAft>
          <a:spcPct val="0"/>
        </a:spcAft>
        <a:defRPr sz="17016">
          <a:solidFill>
            <a:schemeClr val="tx2"/>
          </a:solidFill>
          <a:latin typeface="Arial" charset="0"/>
        </a:defRPr>
      </a:lvl6pPr>
      <a:lvl7pPr marL="748040" algn="ctr" defTabSz="3535006" rtl="0" fontAlgn="base">
        <a:spcBef>
          <a:spcPct val="0"/>
        </a:spcBef>
        <a:spcAft>
          <a:spcPct val="0"/>
        </a:spcAft>
        <a:defRPr sz="17016">
          <a:solidFill>
            <a:schemeClr val="tx2"/>
          </a:solidFill>
          <a:latin typeface="Arial" charset="0"/>
        </a:defRPr>
      </a:lvl7pPr>
      <a:lvl8pPr marL="1122059" algn="ctr" defTabSz="3535006" rtl="0" fontAlgn="base">
        <a:spcBef>
          <a:spcPct val="0"/>
        </a:spcBef>
        <a:spcAft>
          <a:spcPct val="0"/>
        </a:spcAft>
        <a:defRPr sz="17016">
          <a:solidFill>
            <a:schemeClr val="tx2"/>
          </a:solidFill>
          <a:latin typeface="Arial" charset="0"/>
        </a:defRPr>
      </a:lvl8pPr>
      <a:lvl9pPr marL="1496079" algn="ctr" defTabSz="3535006" rtl="0" fontAlgn="base">
        <a:spcBef>
          <a:spcPct val="0"/>
        </a:spcBef>
        <a:spcAft>
          <a:spcPct val="0"/>
        </a:spcAft>
        <a:defRPr sz="17016">
          <a:solidFill>
            <a:schemeClr val="tx2"/>
          </a:solidFill>
          <a:latin typeface="Arial" charset="0"/>
        </a:defRPr>
      </a:lvl9pPr>
    </p:titleStyle>
    <p:bodyStyle>
      <a:lvl1pPr marL="1325952" indent="-1325952" algn="l" defTabSz="3535006" rtl="0" eaLnBrk="0" fontAlgn="base" hangingPunct="0">
        <a:spcBef>
          <a:spcPct val="20000"/>
        </a:spcBef>
        <a:spcAft>
          <a:spcPct val="0"/>
        </a:spcAft>
        <a:buChar char="•"/>
        <a:defRPr sz="12352">
          <a:solidFill>
            <a:schemeClr val="tx1"/>
          </a:solidFill>
          <a:latin typeface="+mn-lt"/>
          <a:ea typeface="+mn-ea"/>
          <a:cs typeface="+mn-cs"/>
        </a:defRPr>
      </a:lvl1pPr>
      <a:lvl2pPr marL="2871381" indent="-1103877" algn="l" defTabSz="3535006" rtl="0" eaLnBrk="0" fontAlgn="base" hangingPunct="0">
        <a:spcBef>
          <a:spcPct val="20000"/>
        </a:spcBef>
        <a:spcAft>
          <a:spcPct val="0"/>
        </a:spcAft>
        <a:buChar char="–"/>
        <a:defRPr sz="10799">
          <a:solidFill>
            <a:schemeClr val="tx1"/>
          </a:solidFill>
          <a:latin typeface="+mn-lt"/>
        </a:defRPr>
      </a:lvl2pPr>
      <a:lvl3pPr marL="4418108" indent="-883102" algn="l" defTabSz="3535006" rtl="0" eaLnBrk="0" fontAlgn="base" hangingPunct="0">
        <a:spcBef>
          <a:spcPct val="20000"/>
        </a:spcBef>
        <a:spcAft>
          <a:spcPct val="0"/>
        </a:spcAft>
        <a:buChar char="•"/>
        <a:defRPr sz="9244">
          <a:solidFill>
            <a:schemeClr val="tx1"/>
          </a:solidFill>
          <a:latin typeface="+mn-lt"/>
        </a:defRPr>
      </a:lvl3pPr>
      <a:lvl4pPr marL="6185611" indent="-884401" algn="l" defTabSz="3535006" rtl="0" eaLnBrk="0" fontAlgn="base" hangingPunct="0">
        <a:spcBef>
          <a:spcPct val="20000"/>
        </a:spcBef>
        <a:spcAft>
          <a:spcPct val="0"/>
        </a:spcAft>
        <a:buChar char="–"/>
        <a:defRPr sz="7772">
          <a:solidFill>
            <a:schemeClr val="tx1"/>
          </a:solidFill>
          <a:latin typeface="+mn-lt"/>
        </a:defRPr>
      </a:lvl4pPr>
      <a:lvl5pPr marL="7953114" indent="-884401" algn="l" defTabSz="3535006" rtl="0" eaLnBrk="0" fontAlgn="base" hangingPunct="0">
        <a:spcBef>
          <a:spcPct val="20000"/>
        </a:spcBef>
        <a:spcAft>
          <a:spcPct val="0"/>
        </a:spcAft>
        <a:buChar char="»"/>
        <a:defRPr sz="7772">
          <a:solidFill>
            <a:schemeClr val="tx1"/>
          </a:solidFill>
          <a:latin typeface="+mn-lt"/>
        </a:defRPr>
      </a:lvl5pPr>
      <a:lvl6pPr marL="8327134" indent="-884401" algn="l" defTabSz="3535006" rtl="0" fontAlgn="base">
        <a:spcBef>
          <a:spcPct val="20000"/>
        </a:spcBef>
        <a:spcAft>
          <a:spcPct val="0"/>
        </a:spcAft>
        <a:buChar char="»"/>
        <a:defRPr sz="7772">
          <a:solidFill>
            <a:schemeClr val="tx1"/>
          </a:solidFill>
          <a:latin typeface="+mn-lt"/>
        </a:defRPr>
      </a:lvl6pPr>
      <a:lvl7pPr marL="8701154" indent="-884401" algn="l" defTabSz="3535006" rtl="0" fontAlgn="base">
        <a:spcBef>
          <a:spcPct val="20000"/>
        </a:spcBef>
        <a:spcAft>
          <a:spcPct val="0"/>
        </a:spcAft>
        <a:buChar char="»"/>
        <a:defRPr sz="7772">
          <a:solidFill>
            <a:schemeClr val="tx1"/>
          </a:solidFill>
          <a:latin typeface="+mn-lt"/>
        </a:defRPr>
      </a:lvl7pPr>
      <a:lvl8pPr marL="9075173" indent="-884401" algn="l" defTabSz="3535006" rtl="0" fontAlgn="base">
        <a:spcBef>
          <a:spcPct val="20000"/>
        </a:spcBef>
        <a:spcAft>
          <a:spcPct val="0"/>
        </a:spcAft>
        <a:buChar char="»"/>
        <a:defRPr sz="7772">
          <a:solidFill>
            <a:schemeClr val="tx1"/>
          </a:solidFill>
          <a:latin typeface="+mn-lt"/>
        </a:defRPr>
      </a:lvl8pPr>
      <a:lvl9pPr marL="9449193" indent="-884401" algn="l" defTabSz="3535006" rtl="0" fontAlgn="base">
        <a:spcBef>
          <a:spcPct val="20000"/>
        </a:spcBef>
        <a:spcAft>
          <a:spcPct val="0"/>
        </a:spcAft>
        <a:buChar char="»"/>
        <a:defRPr sz="7772">
          <a:solidFill>
            <a:schemeClr val="tx1"/>
          </a:solidFill>
          <a:latin typeface="+mn-lt"/>
        </a:defRPr>
      </a:lvl9pPr>
    </p:bodyStyle>
    <p:otherStyle>
      <a:defPPr>
        <a:defRPr lang="pt-BR"/>
      </a:defPPr>
      <a:lvl1pPr marL="0" algn="l" defTabSz="748040" rtl="0" eaLnBrk="1" latinLnBrk="0" hangingPunct="1">
        <a:defRPr sz="1473" kern="1200">
          <a:solidFill>
            <a:schemeClr val="tx1"/>
          </a:solidFill>
          <a:latin typeface="+mn-lt"/>
          <a:ea typeface="+mn-ea"/>
          <a:cs typeface="+mn-cs"/>
        </a:defRPr>
      </a:lvl1pPr>
      <a:lvl2pPr marL="374019" algn="l" defTabSz="748040" rtl="0" eaLnBrk="1" latinLnBrk="0" hangingPunct="1">
        <a:defRPr sz="1473" kern="1200">
          <a:solidFill>
            <a:schemeClr val="tx1"/>
          </a:solidFill>
          <a:latin typeface="+mn-lt"/>
          <a:ea typeface="+mn-ea"/>
          <a:cs typeface="+mn-cs"/>
        </a:defRPr>
      </a:lvl2pPr>
      <a:lvl3pPr marL="748040" algn="l" defTabSz="748040" rtl="0" eaLnBrk="1" latinLnBrk="0" hangingPunct="1">
        <a:defRPr sz="1473" kern="1200">
          <a:solidFill>
            <a:schemeClr val="tx1"/>
          </a:solidFill>
          <a:latin typeface="+mn-lt"/>
          <a:ea typeface="+mn-ea"/>
          <a:cs typeface="+mn-cs"/>
        </a:defRPr>
      </a:lvl3pPr>
      <a:lvl4pPr marL="1122059" algn="l" defTabSz="748040" rtl="0" eaLnBrk="1" latinLnBrk="0" hangingPunct="1">
        <a:defRPr sz="1473" kern="1200">
          <a:solidFill>
            <a:schemeClr val="tx1"/>
          </a:solidFill>
          <a:latin typeface="+mn-lt"/>
          <a:ea typeface="+mn-ea"/>
          <a:cs typeface="+mn-cs"/>
        </a:defRPr>
      </a:lvl4pPr>
      <a:lvl5pPr marL="1496079" algn="l" defTabSz="748040" rtl="0" eaLnBrk="1" latinLnBrk="0" hangingPunct="1">
        <a:defRPr sz="1473" kern="1200">
          <a:solidFill>
            <a:schemeClr val="tx1"/>
          </a:solidFill>
          <a:latin typeface="+mn-lt"/>
          <a:ea typeface="+mn-ea"/>
          <a:cs typeface="+mn-cs"/>
        </a:defRPr>
      </a:lvl5pPr>
      <a:lvl6pPr marL="1870098" algn="l" defTabSz="748040" rtl="0" eaLnBrk="1" latinLnBrk="0" hangingPunct="1">
        <a:defRPr sz="1473" kern="1200">
          <a:solidFill>
            <a:schemeClr val="tx1"/>
          </a:solidFill>
          <a:latin typeface="+mn-lt"/>
          <a:ea typeface="+mn-ea"/>
          <a:cs typeface="+mn-cs"/>
        </a:defRPr>
      </a:lvl6pPr>
      <a:lvl7pPr marL="2244119" algn="l" defTabSz="748040" rtl="0" eaLnBrk="1" latinLnBrk="0" hangingPunct="1">
        <a:defRPr sz="1473" kern="1200">
          <a:solidFill>
            <a:schemeClr val="tx1"/>
          </a:solidFill>
          <a:latin typeface="+mn-lt"/>
          <a:ea typeface="+mn-ea"/>
          <a:cs typeface="+mn-cs"/>
        </a:defRPr>
      </a:lvl7pPr>
      <a:lvl8pPr marL="2618138" algn="l" defTabSz="748040" rtl="0" eaLnBrk="1" latinLnBrk="0" hangingPunct="1">
        <a:defRPr sz="1473" kern="1200">
          <a:solidFill>
            <a:schemeClr val="tx1"/>
          </a:solidFill>
          <a:latin typeface="+mn-lt"/>
          <a:ea typeface="+mn-ea"/>
          <a:cs typeface="+mn-cs"/>
        </a:defRPr>
      </a:lvl8pPr>
      <a:lvl9pPr marL="2992158" algn="l" defTabSz="748040" rtl="0" eaLnBrk="1" latinLnBrk="0" hangingPunct="1">
        <a:defRPr sz="1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922EC7E4-ECD6-9CCE-8CC3-5C2628606E25}"/>
              </a:ext>
            </a:extLst>
          </p:cNvPr>
          <p:cNvSpPr>
            <a:spLocks noChangeArrowheads="1"/>
          </p:cNvSpPr>
          <p:nvPr/>
        </p:nvSpPr>
        <p:spPr bwMode="auto">
          <a:xfrm>
            <a:off x="24655" y="3814343"/>
            <a:ext cx="28751118" cy="1530894"/>
          </a:xfrm>
          <a:prstGeom prst="rect">
            <a:avLst/>
          </a:prstGeom>
          <a:noFill/>
          <a:ln w="9525">
            <a:noFill/>
            <a:miter lim="800000"/>
            <a:headEnd/>
            <a:tailEnd/>
          </a:ln>
        </p:spPr>
        <p:txBody>
          <a:bodyPr wrap="square" lIns="174962" tIns="87484" rIns="174962" bIns="87484" anchor="ctr">
            <a:spAutoFit/>
          </a:bodyPr>
          <a:lstStyle/>
          <a:p>
            <a:pPr algn="ctr" defTabSz="1107774"/>
            <a:r>
              <a:rPr lang="pt-BR" sz="4400" b="1" dirty="0">
                <a:latin typeface="Times New Roman" panose="02020603050405020304" pitchFamily="18" charset="0"/>
                <a:cs typeface="Times New Roman" panose="02020603050405020304" pitchFamily="18" charset="0"/>
              </a:rPr>
              <a:t>SAÚDE, FÉ E REABILITAÇÃO VIVÊNCIAS DA ENFERMAGEM EM UM ABRIGO </a:t>
            </a:r>
          </a:p>
          <a:p>
            <a:pPr algn="ctr" defTabSz="1107774"/>
            <a:r>
              <a:rPr lang="pt-BR" sz="4400" b="1" dirty="0">
                <a:latin typeface="Times New Roman" panose="02020603050405020304" pitchFamily="18" charset="0"/>
                <a:cs typeface="Times New Roman" panose="02020603050405020304" pitchFamily="18" charset="0"/>
              </a:rPr>
              <a:t>PARA DEPENDENTES QUÍMICOS </a:t>
            </a:r>
            <a:r>
              <a:rPr lang="pt-BR" sz="4253" baseline="30000" dirty="0">
                <a:latin typeface="Times New Roman" panose="02020603050405020304" pitchFamily="18" charset="0"/>
                <a:cs typeface="Times New Roman" panose="02020603050405020304" pitchFamily="18" charset="0"/>
              </a:rPr>
              <a:t>(1)</a:t>
            </a:r>
            <a:r>
              <a:rPr lang="pt-BR" sz="4253" b="1" dirty="0">
                <a:latin typeface="Times New Roman" panose="02020603050405020304" pitchFamily="18" charset="0"/>
                <a:cs typeface="Times New Roman" panose="02020603050405020304" pitchFamily="18" charset="0"/>
              </a:rPr>
              <a:t> </a:t>
            </a:r>
          </a:p>
        </p:txBody>
      </p:sp>
      <p:sp>
        <p:nvSpPr>
          <p:cNvPr id="6" name="Text Box 50">
            <a:extLst>
              <a:ext uri="{FF2B5EF4-FFF2-40B4-BE49-F238E27FC236}">
                <a16:creationId xmlns:a16="http://schemas.microsoft.com/office/drawing/2014/main" id="{7021C9A3-DF2C-B7B9-29B9-7CB2E5831705}"/>
              </a:ext>
            </a:extLst>
          </p:cNvPr>
          <p:cNvSpPr txBox="1">
            <a:spLocks noChangeArrowheads="1"/>
          </p:cNvSpPr>
          <p:nvPr/>
        </p:nvSpPr>
        <p:spPr bwMode="auto">
          <a:xfrm>
            <a:off x="8615705" y="8926911"/>
            <a:ext cx="11569013" cy="931794"/>
          </a:xfrm>
          <a:prstGeom prst="rect">
            <a:avLst/>
          </a:prstGeom>
          <a:solidFill>
            <a:srgbClr val="700000"/>
          </a:solidFill>
          <a:ln>
            <a:solidFill>
              <a:srgbClr val="00B0F0"/>
            </a:solidFill>
          </a:ln>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wrap="square">
            <a:spAutoFit/>
          </a:bodyPr>
          <a:lstStyle>
            <a:lvl1pPr defTabSz="4321175" eaLnBrk="0" hangingPunct="0">
              <a:defRPr sz="8500">
                <a:solidFill>
                  <a:schemeClr val="tx1"/>
                </a:solidFill>
                <a:latin typeface="Arial" charset="0"/>
              </a:defRPr>
            </a:lvl1pPr>
            <a:lvl2pPr marL="742950" indent="-285750" defTabSz="4321175" eaLnBrk="0" hangingPunct="0">
              <a:defRPr sz="8500">
                <a:solidFill>
                  <a:schemeClr val="tx1"/>
                </a:solidFill>
                <a:latin typeface="Arial" charset="0"/>
              </a:defRPr>
            </a:lvl2pPr>
            <a:lvl3pPr marL="1143000" indent="-228600" defTabSz="4321175" eaLnBrk="0" hangingPunct="0">
              <a:defRPr sz="8500">
                <a:solidFill>
                  <a:schemeClr val="tx1"/>
                </a:solidFill>
                <a:latin typeface="Arial" charset="0"/>
              </a:defRPr>
            </a:lvl3pPr>
            <a:lvl4pPr marL="1600200" indent="-228600" defTabSz="4321175" eaLnBrk="0" hangingPunct="0">
              <a:defRPr sz="8500">
                <a:solidFill>
                  <a:schemeClr val="tx1"/>
                </a:solidFill>
                <a:latin typeface="Arial" charset="0"/>
              </a:defRPr>
            </a:lvl4pPr>
            <a:lvl5pPr marL="2057400" indent="-228600" defTabSz="4321175" eaLnBrk="0" hangingPunct="0">
              <a:defRPr sz="8500">
                <a:solidFill>
                  <a:schemeClr val="tx1"/>
                </a:solidFill>
                <a:latin typeface="Arial" charset="0"/>
              </a:defRPr>
            </a:lvl5pPr>
            <a:lvl6pPr marL="2514600" indent="-228600" defTabSz="4321175" eaLnBrk="0" fontAlgn="base" hangingPunct="0">
              <a:spcBef>
                <a:spcPct val="0"/>
              </a:spcBef>
              <a:spcAft>
                <a:spcPct val="0"/>
              </a:spcAft>
              <a:defRPr sz="8500">
                <a:solidFill>
                  <a:schemeClr val="tx1"/>
                </a:solidFill>
                <a:latin typeface="Arial" charset="0"/>
              </a:defRPr>
            </a:lvl6pPr>
            <a:lvl7pPr marL="2971800" indent="-228600" defTabSz="4321175" eaLnBrk="0" fontAlgn="base" hangingPunct="0">
              <a:spcBef>
                <a:spcPct val="0"/>
              </a:spcBef>
              <a:spcAft>
                <a:spcPct val="0"/>
              </a:spcAft>
              <a:defRPr sz="8500">
                <a:solidFill>
                  <a:schemeClr val="tx1"/>
                </a:solidFill>
                <a:latin typeface="Arial" charset="0"/>
              </a:defRPr>
            </a:lvl7pPr>
            <a:lvl8pPr marL="3429000" indent="-228600" defTabSz="4321175" eaLnBrk="0" fontAlgn="base" hangingPunct="0">
              <a:spcBef>
                <a:spcPct val="0"/>
              </a:spcBef>
              <a:spcAft>
                <a:spcPct val="0"/>
              </a:spcAft>
              <a:defRPr sz="8500">
                <a:solidFill>
                  <a:schemeClr val="tx1"/>
                </a:solidFill>
                <a:latin typeface="Arial" charset="0"/>
              </a:defRPr>
            </a:lvl8pPr>
            <a:lvl9pPr marL="3886200" indent="-228600" defTabSz="4321175" eaLnBrk="0" fontAlgn="base" hangingPunct="0">
              <a:spcBef>
                <a:spcPct val="0"/>
              </a:spcBef>
              <a:spcAft>
                <a:spcPct val="0"/>
              </a:spcAft>
              <a:defRPr sz="8500">
                <a:solidFill>
                  <a:schemeClr val="tx1"/>
                </a:solidFill>
                <a:latin typeface="Arial" charset="0"/>
              </a:defRPr>
            </a:lvl9pPr>
          </a:lstStyle>
          <a:p>
            <a:pPr algn="ctr" eaLnBrk="1" hangingPunct="1">
              <a:defRPr/>
            </a:pPr>
            <a:r>
              <a:rPr lang="pt-BR" sz="5455" b="1" dirty="0">
                <a:solidFill>
                  <a:schemeClr val="bg1"/>
                </a:solidFill>
                <a:cs typeface="Times New Roman" pitchFamily="18" charset="0"/>
              </a:rPr>
              <a:t>RESUMO</a:t>
            </a:r>
          </a:p>
        </p:txBody>
      </p:sp>
      <p:sp>
        <p:nvSpPr>
          <p:cNvPr id="7" name="CaixaDeTexto 6">
            <a:extLst>
              <a:ext uri="{FF2B5EF4-FFF2-40B4-BE49-F238E27FC236}">
                <a16:creationId xmlns:a16="http://schemas.microsoft.com/office/drawing/2014/main" id="{D173F841-DD28-6054-F454-5A44E4B0A2C0}"/>
              </a:ext>
            </a:extLst>
          </p:cNvPr>
          <p:cNvSpPr txBox="1"/>
          <p:nvPr/>
        </p:nvSpPr>
        <p:spPr>
          <a:xfrm>
            <a:off x="1438771" y="10367071"/>
            <a:ext cx="25994889" cy="33840739"/>
          </a:xfrm>
          <a:prstGeom prst="rect">
            <a:avLst/>
          </a:prstGeom>
          <a:noFill/>
        </p:spPr>
        <p:txBody>
          <a:bodyPr wrap="square" rtlCol="0">
            <a:spAutoFit/>
          </a:bodyPr>
          <a:lstStyle/>
          <a:p>
            <a:pPr algn="just">
              <a:spcAft>
                <a:spcPts val="0"/>
              </a:spcAft>
              <a:buNone/>
            </a:pPr>
            <a:r>
              <a:rPr lang="pt-BR" sz="3600" b="1" dirty="0">
                <a:latin typeface="Times New Roman" panose="02020603050405020304" pitchFamily="18" charset="0"/>
                <a:cs typeface="Times New Roman" panose="02020603050405020304" pitchFamily="18" charset="0"/>
              </a:rPr>
              <a:t>Introdução/Problematização:</a:t>
            </a:r>
            <a:r>
              <a:rPr lang="pt-BR" sz="3600" dirty="0">
                <a:latin typeface="Times New Roman" panose="02020603050405020304" pitchFamily="18" charset="0"/>
                <a:cs typeface="Times New Roman" panose="02020603050405020304" pitchFamily="18" charset="0"/>
              </a:rPr>
              <a:t> A dependência química constitui um importante problema de saúde pública, associado a vulnerabilidades sociais, sofrimento psíquico e exclusão social, exigindo estratégias de cuidado que ultrapassem o modelo biomédico tradicional e contemplem ações integrais e humanizadas Neques, (2026). Nesse contexto, a atuação da enfermagem em saúde mental torna-se fundamental no desenvolvimento de práticas de acolhimento, escuta qualificada e promoção da saúde. Além disso, as atividades extensionistas contribuem significativamente para a formação acadêmica crítica e humanizada dos discentes, aproximando-os das demandas reais da comunidade e fortalecendo o cuidado em rede </a:t>
            </a:r>
            <a:r>
              <a:rPr lang="pt-BR" sz="3600" dirty="0" err="1">
                <a:latin typeface="Times New Roman" panose="02020603050405020304" pitchFamily="18" charset="0"/>
                <a:cs typeface="Times New Roman" panose="02020603050405020304" pitchFamily="18" charset="0"/>
              </a:rPr>
              <a:t>Gleriano</a:t>
            </a:r>
            <a:r>
              <a:rPr lang="pt-BR" sz="3600" dirty="0">
                <a:latin typeface="Times New Roman" panose="02020603050405020304" pitchFamily="18" charset="0"/>
                <a:cs typeface="Times New Roman" panose="02020603050405020304" pitchFamily="18" charset="0"/>
              </a:rPr>
              <a:t> </a:t>
            </a:r>
            <a:r>
              <a:rPr lang="pt-BR" sz="3600" i="1" dirty="0">
                <a:latin typeface="Times New Roman" panose="02020603050405020304" pitchFamily="18" charset="0"/>
                <a:cs typeface="Times New Roman" panose="02020603050405020304" pitchFamily="18" charset="0"/>
              </a:rPr>
              <a:t>et al</a:t>
            </a:r>
            <a:r>
              <a:rPr lang="pt-BR" sz="3600" dirty="0">
                <a:latin typeface="Times New Roman" panose="02020603050405020304" pitchFamily="18" charset="0"/>
                <a:cs typeface="Times New Roman" panose="02020603050405020304" pitchFamily="18" charset="0"/>
              </a:rPr>
              <a:t>. (2024). Dessa forma, torna-se relevante discutir as vivências assistenciais desenvolvidas em instituições de acolhimento para pessoas em processo de reabilitação por uso abusivo de substâncias psicoativas.</a:t>
            </a:r>
            <a:r>
              <a:rPr lang="pt-BR" sz="3600" b="1" dirty="0">
                <a:latin typeface="Times New Roman" panose="02020603050405020304" pitchFamily="18" charset="0"/>
                <a:cs typeface="Times New Roman" panose="02020603050405020304" pitchFamily="18" charset="0"/>
              </a:rPr>
              <a:t> Objetivo:</a:t>
            </a:r>
            <a:r>
              <a:rPr lang="pt-BR" sz="3600" dirty="0">
                <a:latin typeface="Times New Roman" panose="02020603050405020304" pitchFamily="18" charset="0"/>
                <a:cs typeface="Times New Roman" panose="02020603050405020304" pitchFamily="18" charset="0"/>
              </a:rPr>
              <a:t> Relatar as experiências e estratégias de promoção da saúde desenvolvidas por acadêmicos de enfermagem em um abrigo destinado ao acolhimento de dependentes químicos. </a:t>
            </a:r>
            <a:r>
              <a:rPr lang="pt-BR" sz="3600" b="1" dirty="0">
                <a:latin typeface="Times New Roman" panose="02020603050405020304" pitchFamily="18" charset="0"/>
                <a:cs typeface="Times New Roman" panose="02020603050405020304" pitchFamily="18" charset="0"/>
              </a:rPr>
              <a:t>Método: </a:t>
            </a:r>
            <a:r>
              <a:rPr lang="pt-BR" sz="3600" dirty="0">
                <a:latin typeface="Times New Roman" panose="02020603050405020304" pitchFamily="18" charset="0"/>
                <a:cs typeface="Times New Roman" panose="02020603050405020304" pitchFamily="18" charset="0"/>
              </a:rPr>
              <a:t>Trata-se de um estudo descritivo, qualitativo, do tipo relato de experiência, realizado por acadêmicos do 9º período do curso de Enfermagem da Faculdade Evolução (FACEP), durante ações extensionistas desenvolvidas em abril de 2026, em uma instituição de acolhimento localizada no interior do Rio Grande do Norte. Participaram aproximadamente 25 homens em processo de reabilitação por dependência química. As atividades foram desenvolvidas por meio da observação participativa, escuta qualificada e assistência em saúde. A análise das vivências ocorreu de forma descritiva e reflexiva, fundamentada na literatura científica relacionada à saúde mental, reabilitação psicossocial e cuidado de enfermagem. </a:t>
            </a:r>
            <a:r>
              <a:rPr lang="pt-BR" sz="3600" b="1" dirty="0">
                <a:latin typeface="Times New Roman" panose="02020603050405020304" pitchFamily="18" charset="0"/>
                <a:cs typeface="Times New Roman" panose="02020603050405020304" pitchFamily="18" charset="0"/>
              </a:rPr>
              <a:t>Resultados:</a:t>
            </a:r>
            <a:r>
              <a:rPr lang="pt-BR" sz="3600" dirty="0">
                <a:latin typeface="Times New Roman" panose="02020603050405020304" pitchFamily="18" charset="0"/>
                <a:cs typeface="Times New Roman" panose="02020603050405020304" pitchFamily="18" charset="0"/>
              </a:rPr>
              <a:t> As ações realizadas envolveram assistência clínica e educação em saúde, incluindo aferição de sinais vitais, testes de glicemia capilar, realização de curativos, orientações sobre higiene, prevenção de infecções sexualmente transmissíveis e promoção do autocuidado. Observou-se que as práticas de escuta e acolhimento favoreceram a construção de vínculo entre acadêmicos e residentes, aspecto considerado essencial no cuidado em saúde mental. Ademais, identificou-se que atividades ocupacionais desenvolvidas pela instituição, como agricultura e cuidados com animais, contribuíam para organização da rotina e fortalecimento da convivência coletiva dos residentes, sendo percebidas como elementos auxiliares no processo de reabilitação psicossocial. Os achados corroboram estudos que destacam a importância das práticas humanizadas e da reinserção social no cuidado às pessoas em sofrimento decorrente do uso de substâncias psicoativas (Oliveira; Lopes Júnior; Silva, 2024). A experiência também possibilitou reflexões críticas acerca dos desafios enfrentados pela enfermagem na assistência à população em vulnerabilidade social. </a:t>
            </a:r>
            <a:r>
              <a:rPr lang="pt-BR" sz="3600" b="1" dirty="0">
                <a:latin typeface="Times New Roman" panose="02020603050405020304" pitchFamily="18" charset="0"/>
                <a:cs typeface="Times New Roman" panose="02020603050405020304" pitchFamily="18" charset="0"/>
              </a:rPr>
              <a:t>Conclusão: </a:t>
            </a:r>
            <a:r>
              <a:rPr lang="pt-BR" sz="3600" dirty="0">
                <a:latin typeface="Times New Roman" panose="02020603050405020304" pitchFamily="18" charset="0"/>
                <a:cs typeface="Times New Roman" panose="02020603050405020304" pitchFamily="18" charset="0"/>
              </a:rPr>
              <a:t>Conclui-se que a experiência extensionista contribuiu significativamente para a formação acadêmica e profissional dos discentes, fortalecendo competências relacionadas ao cuidado humanizado, escuta terapêutica e promoção da saúde mental. Além disso, evidenciou-se a importância da enfermagem na construção de práticas de cuidado pautadas na integralidade, no acolhimento e no respeito à singularidade dos indivíduos em processo de reabilitação.</a:t>
            </a:r>
            <a:endParaRPr lang="pt-BR" sz="3600" b="1" dirty="0">
              <a:latin typeface="Times New Roman" panose="02020603050405020304" pitchFamily="18" charset="0"/>
              <a:cs typeface="Times New Roman" panose="02020603050405020304" pitchFamily="18" charset="0"/>
            </a:endParaRPr>
          </a:p>
          <a:p>
            <a:pPr algn="just">
              <a:spcAft>
                <a:spcPts val="0"/>
              </a:spcAft>
              <a:buNone/>
            </a:pPr>
            <a:endParaRPr lang="pt-BR" sz="4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r>
              <a:rPr lang="pt-BR" sz="3600" b="1" dirty="0">
                <a:latin typeface="Times New Roman" panose="02020603050405020304" pitchFamily="18" charset="0"/>
                <a:ea typeface="Calibri" panose="020F0502020204030204" pitchFamily="34" charset="0"/>
                <a:cs typeface="Times New Roman" panose="02020603050405020304" pitchFamily="18" charset="0"/>
              </a:rPr>
              <a:t>PALAVRAS-CHAVE</a:t>
            </a:r>
            <a:r>
              <a:rPr lang="pt-BR" sz="3600" dirty="0">
                <a:latin typeface="Times New Roman" panose="02020603050405020304" pitchFamily="18" charset="0"/>
                <a:ea typeface="Calibri" panose="020F0502020204030204" pitchFamily="34" charset="0"/>
                <a:cs typeface="Times New Roman" panose="02020603050405020304" pitchFamily="18" charset="0"/>
              </a:rPr>
              <a:t> </a:t>
            </a:r>
            <a:r>
              <a:rPr lang="pt-BR" sz="3600" b="1" dirty="0">
                <a:latin typeface="Times New Roman" panose="02020603050405020304" pitchFamily="18" charset="0"/>
                <a:ea typeface="Calibri" panose="020F0502020204030204" pitchFamily="34" charset="0"/>
                <a:cs typeface="Times New Roman" panose="02020603050405020304" pitchFamily="18" charset="0"/>
              </a:rPr>
              <a:t>: </a:t>
            </a:r>
            <a:r>
              <a:rPr lang="pt-BR" sz="3600" dirty="0">
                <a:latin typeface="Times New Roman" panose="02020603050405020304" pitchFamily="18" charset="0"/>
                <a:cs typeface="Times New Roman" panose="02020603050405020304" pitchFamily="18" charset="0"/>
              </a:rPr>
              <a:t>Enfermagem; Saúde Mental; Reabilitação Psicossocial; Dependência Química; Extensão Universitária</a:t>
            </a:r>
            <a:r>
              <a:rPr lang="pt-BR" sz="3600" dirty="0"/>
              <a:t>.</a:t>
            </a:r>
            <a:endParaRPr lang="pt-BR" sz="36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pPr>
            <a:r>
              <a:rPr lang="pt-BR" sz="4000" dirty="0">
                <a:latin typeface="+mn-lt"/>
                <a:ea typeface="Calibri" panose="020F0502020204030204" pitchFamily="34" charset="0"/>
                <a:cs typeface="Times New Roman" panose="02020603050405020304" pitchFamily="18" charset="0"/>
              </a:rPr>
              <a:t> </a:t>
            </a: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gn="ctr">
              <a:lnSpc>
                <a:spcPct val="115000"/>
              </a:lnSpc>
            </a:pPr>
            <a:r>
              <a:rPr lang="pt-BR" sz="3600" b="1" kern="100" dirty="0">
                <a:latin typeface="Times New Roman" panose="02020603050405020304" pitchFamily="18" charset="0"/>
                <a:ea typeface="Calibri" panose="020F0502020204030204" pitchFamily="34" charset="0"/>
                <a:cs typeface="Times New Roman" panose="02020603050405020304" pitchFamily="18" charset="0"/>
              </a:rPr>
              <a:t>Figuras 1,2,3,4,5,6 e 7: </a:t>
            </a:r>
            <a:r>
              <a:rPr lang="pt-BR" sz="3600" kern="100" dirty="0">
                <a:latin typeface="Times New Roman" panose="02020603050405020304" pitchFamily="18" charset="0"/>
                <a:ea typeface="Calibri" panose="020F0502020204030204" pitchFamily="34" charset="0"/>
                <a:cs typeface="Times New Roman" panose="02020603050405020304" pitchFamily="18" charset="0"/>
              </a:rPr>
              <a:t>Ações Realizadas </a:t>
            </a:r>
            <a:endParaRPr lang="pt-BR" sz="3600" b="1" kern="100" dirty="0">
              <a:latin typeface="+mn-lt"/>
              <a:ea typeface="Calibri" panose="020F0502020204030204" pitchFamily="34" charset="0"/>
              <a:cs typeface="Times New Roman" panose="02020603050405020304" pitchFamily="18" charset="0"/>
            </a:endParaRPr>
          </a:p>
          <a:p>
            <a:pPr>
              <a:lnSpc>
                <a:spcPct val="115000"/>
              </a:lnSpc>
            </a:pPr>
            <a:r>
              <a:rPr lang="pt-BR" sz="3600" b="1" kern="100" dirty="0">
                <a:latin typeface="Times New Roman" panose="02020603050405020304" pitchFamily="18" charset="0"/>
                <a:ea typeface="Calibri" panose="020F0502020204030204" pitchFamily="34" charset="0"/>
                <a:cs typeface="Times New Roman" panose="02020603050405020304" pitchFamily="18" charset="0"/>
              </a:rPr>
              <a:t>REFERÊNCIAS</a:t>
            </a:r>
          </a:p>
          <a:p>
            <a:pPr>
              <a:lnSpc>
                <a:spcPct val="115000"/>
              </a:lnSpc>
            </a:pPr>
            <a:endParaRPr lang="pt-BR" sz="3600" b="1"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pt-BR" sz="2000" dirty="0">
                <a:latin typeface="Times New Roman" panose="02020603050405020304" pitchFamily="18" charset="0"/>
                <a:cs typeface="Times New Roman" panose="02020603050405020304" pitchFamily="18" charset="0"/>
              </a:rPr>
              <a:t>NEQUES, Marcelo Meneses. A DINÂMICA DA CODEPENDÊNCIA NO TRATAMENTO DA DEPENDÊNCIA QUÍMICA: políticas públicas e redes de apoio familiar. </a:t>
            </a:r>
            <a:r>
              <a:rPr lang="pt-BR" sz="2000" b="1" dirty="0" err="1">
                <a:latin typeface="Times New Roman" panose="02020603050405020304" pitchFamily="18" charset="0"/>
                <a:cs typeface="Times New Roman" panose="02020603050405020304" pitchFamily="18" charset="0"/>
              </a:rPr>
              <a:t>International</a:t>
            </a:r>
            <a:r>
              <a:rPr lang="pt-BR" sz="2000" b="1" dirty="0">
                <a:latin typeface="Times New Roman" panose="02020603050405020304" pitchFamily="18" charset="0"/>
                <a:cs typeface="Times New Roman" panose="02020603050405020304" pitchFamily="18" charset="0"/>
              </a:rPr>
              <a:t> Integralize </a:t>
            </a:r>
            <a:r>
              <a:rPr lang="pt-BR" sz="2000" b="1" dirty="0" err="1">
                <a:latin typeface="Times New Roman" panose="02020603050405020304" pitchFamily="18" charset="0"/>
                <a:cs typeface="Times New Roman" panose="02020603050405020304" pitchFamily="18" charset="0"/>
              </a:rPr>
              <a:t>Scientific</a:t>
            </a:r>
            <a:r>
              <a:rPr lang="pt-BR" sz="2000" dirty="0">
                <a:latin typeface="Times New Roman" panose="02020603050405020304" pitchFamily="18" charset="0"/>
                <a:cs typeface="Times New Roman" panose="02020603050405020304" pitchFamily="18" charset="0"/>
              </a:rPr>
              <a:t>, [S.L.], v. 6, n. 56, p. 1-14, 27 fev. 2026. </a:t>
            </a:r>
            <a:r>
              <a:rPr lang="pt-BR" sz="2000" dirty="0" err="1">
                <a:latin typeface="Times New Roman" panose="02020603050405020304" pitchFamily="18" charset="0"/>
                <a:cs typeface="Times New Roman" panose="02020603050405020304" pitchFamily="18" charset="0"/>
              </a:rPr>
              <a:t>International</a:t>
            </a:r>
            <a:r>
              <a:rPr lang="pt-BR" sz="2000" dirty="0">
                <a:latin typeface="Times New Roman" panose="02020603050405020304" pitchFamily="18" charset="0"/>
                <a:cs typeface="Times New Roman" panose="02020603050405020304" pitchFamily="18" charset="0"/>
              </a:rPr>
              <a:t> Integralize </a:t>
            </a:r>
            <a:r>
              <a:rPr lang="pt-BR" sz="2000" dirty="0" err="1">
                <a:latin typeface="Times New Roman" panose="02020603050405020304" pitchFamily="18" charset="0"/>
                <a:cs typeface="Times New Roman" panose="02020603050405020304" pitchFamily="18" charset="0"/>
              </a:rPr>
              <a:t>Scientific</a:t>
            </a:r>
            <a:r>
              <a:rPr lang="pt-BR" sz="2000" dirty="0">
                <a:latin typeface="Times New Roman" panose="02020603050405020304" pitchFamily="18" charset="0"/>
                <a:cs typeface="Times New Roman" panose="02020603050405020304" pitchFamily="18" charset="0"/>
              </a:rPr>
              <a:t>. http://dx.doi.org/10.63391/6y312m21</a:t>
            </a:r>
          </a:p>
          <a:p>
            <a:pPr algn="just">
              <a:lnSpc>
                <a:spcPct val="115000"/>
              </a:lnSpc>
            </a:pPr>
            <a:endParaRPr lang="pt-BR" sz="2000" dirty="0">
              <a:latin typeface="Times New Roman" panose="02020603050405020304" pitchFamily="18" charset="0"/>
              <a:cs typeface="Times New Roman" panose="02020603050405020304" pitchFamily="18" charset="0"/>
            </a:endParaRPr>
          </a:p>
          <a:p>
            <a:pPr algn="just">
              <a:lnSpc>
                <a:spcPct val="115000"/>
              </a:lnSpc>
            </a:pPr>
            <a:r>
              <a:rPr lang="pt-BR" sz="2000" dirty="0">
                <a:latin typeface="Times New Roman" panose="02020603050405020304" pitchFamily="18" charset="0"/>
                <a:cs typeface="Times New Roman" panose="02020603050405020304" pitchFamily="18" charset="0"/>
              </a:rPr>
              <a:t>OLIVEIRA, Ramon Alves de; LOPES JÚNIOR, Hélio Marco Pereira; SILVA, Luana Guimaraes da. DIFICULDADE DE DEPENDENTES QUÍMICOS EM SEU TRATAMENTO: UMA ANÁLISE PROFUNDA. </a:t>
            </a:r>
            <a:r>
              <a:rPr lang="pt-BR" sz="2000" b="1" dirty="0">
                <a:latin typeface="Times New Roman" panose="02020603050405020304" pitchFamily="18" charset="0"/>
                <a:cs typeface="Times New Roman" panose="02020603050405020304" pitchFamily="18" charset="0"/>
              </a:rPr>
              <a:t>Revista Ibero-Americana de Humanidades, Ciências e Educação</a:t>
            </a:r>
            <a:r>
              <a:rPr lang="pt-BR" sz="2000" dirty="0">
                <a:latin typeface="Times New Roman" panose="02020603050405020304" pitchFamily="18" charset="0"/>
                <a:cs typeface="Times New Roman" panose="02020603050405020304" pitchFamily="18" charset="0"/>
              </a:rPr>
              <a:t>, </a:t>
            </a:r>
            <a:r>
              <a:rPr lang="pt-BR" sz="2000" i="1" dirty="0">
                <a:latin typeface="Times New Roman" panose="02020603050405020304" pitchFamily="18" charset="0"/>
                <a:cs typeface="Times New Roman" panose="02020603050405020304" pitchFamily="18" charset="0"/>
              </a:rPr>
              <a:t>[S. l.]</a:t>
            </a:r>
            <a:r>
              <a:rPr lang="pt-BR" sz="2000" dirty="0">
                <a:latin typeface="Times New Roman" panose="02020603050405020304" pitchFamily="18" charset="0"/>
                <a:cs typeface="Times New Roman" panose="02020603050405020304" pitchFamily="18" charset="0"/>
              </a:rPr>
              <a:t>, v. 10, n. 10, p. 2983–2995, 2024. DOI: 10.51891/rease.v10i10.16127. Disponível em: https://periodicorease.pro.br/</a:t>
            </a:r>
            <a:r>
              <a:rPr lang="pt-BR" sz="2000" dirty="0" err="1">
                <a:latin typeface="Times New Roman" panose="02020603050405020304" pitchFamily="18" charset="0"/>
                <a:cs typeface="Times New Roman" panose="02020603050405020304" pitchFamily="18" charset="0"/>
              </a:rPr>
              <a:t>rease</a:t>
            </a:r>
            <a:r>
              <a:rPr lang="pt-BR" sz="2000" dirty="0">
                <a:latin typeface="Times New Roman" panose="02020603050405020304" pitchFamily="18" charset="0"/>
                <a:cs typeface="Times New Roman" panose="02020603050405020304" pitchFamily="18" charset="0"/>
              </a:rPr>
              <a:t>/</a:t>
            </a:r>
            <a:r>
              <a:rPr lang="pt-BR" sz="2000" dirty="0" err="1">
                <a:latin typeface="Times New Roman" panose="02020603050405020304" pitchFamily="18" charset="0"/>
                <a:cs typeface="Times New Roman" panose="02020603050405020304" pitchFamily="18" charset="0"/>
              </a:rPr>
              <a:t>article</a:t>
            </a:r>
            <a:r>
              <a:rPr lang="pt-BR" sz="2000" dirty="0">
                <a:latin typeface="Times New Roman" panose="02020603050405020304" pitchFamily="18" charset="0"/>
                <a:cs typeface="Times New Roman" panose="02020603050405020304" pitchFamily="18" charset="0"/>
              </a:rPr>
              <a:t>/</a:t>
            </a:r>
            <a:r>
              <a:rPr lang="pt-BR" sz="2000" dirty="0" err="1">
                <a:latin typeface="Times New Roman" panose="02020603050405020304" pitchFamily="18" charset="0"/>
                <a:cs typeface="Times New Roman" panose="02020603050405020304" pitchFamily="18" charset="0"/>
              </a:rPr>
              <a:t>view</a:t>
            </a:r>
            <a:r>
              <a:rPr lang="pt-BR" sz="2000" dirty="0">
                <a:latin typeface="Times New Roman" panose="02020603050405020304" pitchFamily="18" charset="0"/>
                <a:cs typeface="Times New Roman" panose="02020603050405020304" pitchFamily="18" charset="0"/>
              </a:rPr>
              <a:t>/16127. Acesso em: 12 maio. 2026.</a:t>
            </a:r>
          </a:p>
          <a:p>
            <a:pPr algn="just">
              <a:lnSpc>
                <a:spcPct val="115000"/>
              </a:lnSpc>
            </a:pPr>
            <a:endParaRPr lang="pt-BR" sz="2000" dirty="0">
              <a:latin typeface="Times New Roman" panose="02020603050405020304" pitchFamily="18" charset="0"/>
              <a:cs typeface="Times New Roman" panose="02020603050405020304" pitchFamily="18" charset="0"/>
            </a:endParaRPr>
          </a:p>
          <a:p>
            <a:pPr algn="just">
              <a:lnSpc>
                <a:spcPct val="115000"/>
              </a:lnSpc>
            </a:pPr>
            <a:r>
              <a:rPr lang="pt-BR" sz="2000" dirty="0">
                <a:latin typeface="Times New Roman" panose="02020603050405020304" pitchFamily="18" charset="0"/>
                <a:cs typeface="Times New Roman" panose="02020603050405020304" pitchFamily="18" charset="0"/>
              </a:rPr>
              <a:t>SOUZA GLERIANO, Josué; GOMES LUDWIG, </a:t>
            </a:r>
            <a:r>
              <a:rPr lang="pt-BR" sz="2000" dirty="0" err="1">
                <a:latin typeface="Times New Roman" panose="02020603050405020304" pitchFamily="18" charset="0"/>
                <a:cs typeface="Times New Roman" panose="02020603050405020304" pitchFamily="18" charset="0"/>
              </a:rPr>
              <a:t>Monylla</a:t>
            </a:r>
            <a:r>
              <a:rPr lang="pt-BR" sz="2000" dirty="0">
                <a:latin typeface="Times New Roman" panose="02020603050405020304" pitchFamily="18" charset="0"/>
                <a:cs typeface="Times New Roman" panose="02020603050405020304" pitchFamily="18" charset="0"/>
              </a:rPr>
              <a:t>; KEREN ALVES RODRIGUES, </a:t>
            </a:r>
            <a:r>
              <a:rPr lang="pt-BR" sz="2000" dirty="0" err="1">
                <a:latin typeface="Times New Roman" panose="02020603050405020304" pitchFamily="18" charset="0"/>
                <a:cs typeface="Times New Roman" panose="02020603050405020304" pitchFamily="18" charset="0"/>
              </a:rPr>
              <a:t>Whagda</a:t>
            </a:r>
            <a:r>
              <a:rPr lang="pt-BR" sz="2000" dirty="0">
                <a:latin typeface="Times New Roman" panose="02020603050405020304" pitchFamily="18" charset="0"/>
                <a:cs typeface="Times New Roman" panose="02020603050405020304" pitchFamily="18" charset="0"/>
              </a:rPr>
              <a:t>; DE OLIVEIRA BARBOSA, Vinícius; GOMES SANTANNA DANTAS, Hellen; JAQUELINE FEIX RODRIQUES, </a:t>
            </a:r>
            <a:r>
              <a:rPr lang="pt-BR" sz="2000" dirty="0" err="1">
                <a:latin typeface="Times New Roman" panose="02020603050405020304" pitchFamily="18" charset="0"/>
                <a:cs typeface="Times New Roman" panose="02020603050405020304" pitchFamily="18" charset="0"/>
              </a:rPr>
              <a:t>Dienefer</a:t>
            </a:r>
            <a:r>
              <a:rPr lang="pt-BR" sz="2000" dirty="0">
                <a:latin typeface="Times New Roman" panose="02020603050405020304" pitchFamily="18" charset="0"/>
                <a:cs typeface="Times New Roman" panose="02020603050405020304" pitchFamily="18" charset="0"/>
              </a:rPr>
              <a:t>. TRAJETÓRIA ASSISTENCIAL COMO ESTRATÉGIA METODOLÓGICA NO ENSINO E NA EXTENSÃO UNIVERSITÁRIA: RELATO DE EXPERIÊNCIA: </a:t>
            </a:r>
            <a:r>
              <a:rPr lang="pt-BR" sz="2000" dirty="0" err="1">
                <a:latin typeface="Times New Roman" panose="02020603050405020304" pitchFamily="18" charset="0"/>
                <a:cs typeface="Times New Roman" panose="02020603050405020304" pitchFamily="18" charset="0"/>
              </a:rPr>
              <a:t>Care</a:t>
            </a:r>
            <a:r>
              <a:rPr lang="pt-BR" sz="2000" dirty="0">
                <a:latin typeface="Times New Roman" panose="02020603050405020304" pitchFamily="18" charset="0"/>
                <a:cs typeface="Times New Roman" panose="02020603050405020304" pitchFamily="18" charset="0"/>
              </a:rPr>
              <a:t> </a:t>
            </a:r>
            <a:r>
              <a:rPr lang="pt-BR" sz="2000" dirty="0" err="1">
                <a:latin typeface="Times New Roman" panose="02020603050405020304" pitchFamily="18" charset="0"/>
                <a:cs typeface="Times New Roman" panose="02020603050405020304" pitchFamily="18" charset="0"/>
              </a:rPr>
              <a:t>Trajectory</a:t>
            </a:r>
            <a:r>
              <a:rPr lang="pt-BR" sz="2000" dirty="0">
                <a:latin typeface="Times New Roman" panose="02020603050405020304" pitchFamily="18" charset="0"/>
                <a:cs typeface="Times New Roman" panose="02020603050405020304" pitchFamily="18" charset="0"/>
              </a:rPr>
              <a:t> as a </a:t>
            </a:r>
            <a:r>
              <a:rPr lang="pt-BR" sz="2000" dirty="0" err="1">
                <a:latin typeface="Times New Roman" panose="02020603050405020304" pitchFamily="18" charset="0"/>
                <a:cs typeface="Times New Roman" panose="02020603050405020304" pitchFamily="18" charset="0"/>
              </a:rPr>
              <a:t>Methodological</a:t>
            </a:r>
            <a:r>
              <a:rPr lang="pt-BR" sz="2000" dirty="0">
                <a:latin typeface="Times New Roman" panose="02020603050405020304" pitchFamily="18" charset="0"/>
                <a:cs typeface="Times New Roman" panose="02020603050405020304" pitchFamily="18" charset="0"/>
              </a:rPr>
              <a:t> </a:t>
            </a:r>
            <a:r>
              <a:rPr lang="pt-BR" sz="2000" dirty="0" err="1">
                <a:latin typeface="Times New Roman" panose="02020603050405020304" pitchFamily="18" charset="0"/>
                <a:cs typeface="Times New Roman" panose="02020603050405020304" pitchFamily="18" charset="0"/>
              </a:rPr>
              <a:t>Strategy</a:t>
            </a:r>
            <a:r>
              <a:rPr lang="pt-BR" sz="2000" dirty="0">
                <a:latin typeface="Times New Roman" panose="02020603050405020304" pitchFamily="18" charset="0"/>
                <a:cs typeface="Times New Roman" panose="02020603050405020304" pitchFamily="18" charset="0"/>
              </a:rPr>
              <a:t>. </a:t>
            </a:r>
            <a:r>
              <a:rPr lang="pt-BR" sz="2000" b="1" dirty="0">
                <a:latin typeface="Times New Roman" panose="02020603050405020304" pitchFamily="18" charset="0"/>
                <a:cs typeface="Times New Roman" panose="02020603050405020304" pitchFamily="18" charset="0"/>
              </a:rPr>
              <a:t>Revista de Atenção à Saúde</a:t>
            </a:r>
            <a:r>
              <a:rPr lang="pt-BR" sz="2000" dirty="0">
                <a:latin typeface="Times New Roman" panose="02020603050405020304" pitchFamily="18" charset="0"/>
                <a:cs typeface="Times New Roman" panose="02020603050405020304" pitchFamily="18" charset="0"/>
              </a:rPr>
              <a:t>, São Paulo, Brasil, v. 22, p. e20249656, 2024. DOI: 10.13037/ras.vol22.e20249656. Disponível em: https://www.seer.uscs.edu.br/</a:t>
            </a:r>
            <a:r>
              <a:rPr lang="pt-BR" sz="2000" dirty="0" err="1">
                <a:latin typeface="Times New Roman" panose="02020603050405020304" pitchFamily="18" charset="0"/>
                <a:cs typeface="Times New Roman" panose="02020603050405020304" pitchFamily="18" charset="0"/>
              </a:rPr>
              <a:t>index.php</a:t>
            </a:r>
            <a:r>
              <a:rPr lang="pt-BR" sz="2000" dirty="0">
                <a:latin typeface="Times New Roman" panose="02020603050405020304" pitchFamily="18" charset="0"/>
                <a:cs typeface="Times New Roman" panose="02020603050405020304" pitchFamily="18" charset="0"/>
              </a:rPr>
              <a:t>/</a:t>
            </a:r>
            <a:r>
              <a:rPr lang="pt-BR" sz="2000" dirty="0" err="1">
                <a:latin typeface="Times New Roman" panose="02020603050405020304" pitchFamily="18" charset="0"/>
                <a:cs typeface="Times New Roman" panose="02020603050405020304" pitchFamily="18" charset="0"/>
              </a:rPr>
              <a:t>revista_ciencias_saude</a:t>
            </a:r>
            <a:r>
              <a:rPr lang="pt-BR" sz="2000" dirty="0">
                <a:latin typeface="Times New Roman" panose="02020603050405020304" pitchFamily="18" charset="0"/>
                <a:cs typeface="Times New Roman" panose="02020603050405020304" pitchFamily="18" charset="0"/>
              </a:rPr>
              <a:t>/</a:t>
            </a:r>
            <a:r>
              <a:rPr lang="pt-BR" sz="2000" dirty="0" err="1">
                <a:latin typeface="Times New Roman" panose="02020603050405020304" pitchFamily="18" charset="0"/>
                <a:cs typeface="Times New Roman" panose="02020603050405020304" pitchFamily="18" charset="0"/>
              </a:rPr>
              <a:t>article</a:t>
            </a:r>
            <a:r>
              <a:rPr lang="pt-BR" sz="2000" dirty="0">
                <a:latin typeface="Times New Roman" panose="02020603050405020304" pitchFamily="18" charset="0"/>
                <a:cs typeface="Times New Roman" panose="02020603050405020304" pitchFamily="18" charset="0"/>
              </a:rPr>
              <a:t>/</a:t>
            </a:r>
            <a:r>
              <a:rPr lang="pt-BR" sz="2000" dirty="0" err="1">
                <a:latin typeface="Times New Roman" panose="02020603050405020304" pitchFamily="18" charset="0"/>
                <a:cs typeface="Times New Roman" panose="02020603050405020304" pitchFamily="18" charset="0"/>
              </a:rPr>
              <a:t>view</a:t>
            </a:r>
            <a:r>
              <a:rPr lang="pt-BR" sz="2000" dirty="0">
                <a:latin typeface="Times New Roman" panose="02020603050405020304" pitchFamily="18" charset="0"/>
                <a:cs typeface="Times New Roman" panose="02020603050405020304" pitchFamily="18" charset="0"/>
              </a:rPr>
              <a:t>/9656. Acesso em: 12 maio. 2026.</a:t>
            </a:r>
          </a:p>
          <a:p>
            <a:pPr>
              <a:lnSpc>
                <a:spcPct val="115000"/>
              </a:lnSpc>
            </a:pPr>
            <a:endParaRPr lang="pt-BR" sz="2000" dirty="0"/>
          </a:p>
          <a:p>
            <a:pPr>
              <a:lnSpc>
                <a:spcPct val="115000"/>
              </a:lnSpc>
            </a:pPr>
            <a:endParaRPr lang="pt-BR" sz="2000" dirty="0"/>
          </a:p>
          <a:p>
            <a:pPr>
              <a:lnSpc>
                <a:spcPct val="115000"/>
              </a:lnSpc>
            </a:pPr>
            <a:endParaRPr lang="pt-BR" sz="2000" kern="100" dirty="0">
              <a:latin typeface="+mn-lt"/>
              <a:ea typeface="Calibri" panose="020F0502020204030204" pitchFamily="34" charset="0"/>
              <a:cs typeface="Times New Roman" panose="02020603050405020304" pitchFamily="18" charset="0"/>
            </a:endParaRPr>
          </a:p>
          <a:p>
            <a:pPr>
              <a:lnSpc>
                <a:spcPct val="115000"/>
              </a:lnSpc>
            </a:pPr>
            <a:endParaRPr lang="pt-BR" sz="2000" kern="100" dirty="0">
              <a:latin typeface="+mn-lt"/>
              <a:ea typeface="Calibri" panose="020F0502020204030204" pitchFamily="34" charset="0"/>
              <a:cs typeface="Times New Roman" panose="02020603050405020304" pitchFamily="18" charset="0"/>
            </a:endParaRPr>
          </a:p>
          <a:p>
            <a:pPr>
              <a:lnSpc>
                <a:spcPct val="115000"/>
              </a:lnSpc>
            </a:pPr>
            <a:endParaRPr lang="pt-BR" sz="2000" kern="100" dirty="0">
              <a:latin typeface="+mn-lt"/>
              <a:ea typeface="Calibri" panose="020F0502020204030204" pitchFamily="34" charset="0"/>
              <a:cs typeface="Times New Roman" panose="02020603050405020304" pitchFamily="18" charset="0"/>
            </a:endParaRPr>
          </a:p>
          <a:p>
            <a:pPr>
              <a:lnSpc>
                <a:spcPct val="115000"/>
              </a:lnSpc>
            </a:pPr>
            <a:endParaRPr lang="pt-BR" sz="2000" b="1" dirty="0">
              <a:solidFill>
                <a:srgbClr val="FF0000"/>
              </a:solidFill>
              <a:latin typeface="+mn-lt"/>
              <a:ea typeface="Times New Roman" panose="02020603050405020304" pitchFamily="18" charset="0"/>
            </a:endParaRPr>
          </a:p>
        </p:txBody>
      </p:sp>
      <p:sp>
        <p:nvSpPr>
          <p:cNvPr id="21" name="Retângulo 20">
            <a:extLst>
              <a:ext uri="{FF2B5EF4-FFF2-40B4-BE49-F238E27FC236}">
                <a16:creationId xmlns:a16="http://schemas.microsoft.com/office/drawing/2014/main" id="{58E245B8-6ECB-8899-DBB0-53594C881ED4}"/>
              </a:ext>
            </a:extLst>
          </p:cNvPr>
          <p:cNvSpPr/>
          <p:nvPr/>
        </p:nvSpPr>
        <p:spPr bwMode="auto">
          <a:xfrm>
            <a:off x="1027481" y="27322800"/>
            <a:ext cx="5976665" cy="4248472"/>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2" name="Retângulo 21">
            <a:extLst>
              <a:ext uri="{FF2B5EF4-FFF2-40B4-BE49-F238E27FC236}">
                <a16:creationId xmlns:a16="http://schemas.microsoft.com/office/drawing/2014/main" id="{BA7D577C-5610-6C9A-B061-25FB0C8FDEC4}"/>
              </a:ext>
            </a:extLst>
          </p:cNvPr>
          <p:cNvSpPr/>
          <p:nvPr/>
        </p:nvSpPr>
        <p:spPr bwMode="auto">
          <a:xfrm>
            <a:off x="7845095" y="27322800"/>
            <a:ext cx="5976665" cy="4248472"/>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3" name="Retângulo 22">
            <a:extLst>
              <a:ext uri="{FF2B5EF4-FFF2-40B4-BE49-F238E27FC236}">
                <a16:creationId xmlns:a16="http://schemas.microsoft.com/office/drawing/2014/main" id="{9F8412BA-C829-04AC-2C75-0A0706D5AE88}"/>
              </a:ext>
            </a:extLst>
          </p:cNvPr>
          <p:cNvSpPr/>
          <p:nvPr/>
        </p:nvSpPr>
        <p:spPr bwMode="auto">
          <a:xfrm>
            <a:off x="14479174" y="27336952"/>
            <a:ext cx="5976665" cy="4248472"/>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4" name="Retângulo 23">
            <a:extLst>
              <a:ext uri="{FF2B5EF4-FFF2-40B4-BE49-F238E27FC236}">
                <a16:creationId xmlns:a16="http://schemas.microsoft.com/office/drawing/2014/main" id="{D548E008-B4F3-DC06-1BDD-31CEFBAF7141}"/>
              </a:ext>
            </a:extLst>
          </p:cNvPr>
          <p:cNvSpPr/>
          <p:nvPr/>
        </p:nvSpPr>
        <p:spPr bwMode="auto">
          <a:xfrm>
            <a:off x="21096956" y="27288473"/>
            <a:ext cx="5976665" cy="4248472"/>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5" name="Retângulo 24">
            <a:extLst>
              <a:ext uri="{FF2B5EF4-FFF2-40B4-BE49-F238E27FC236}">
                <a16:creationId xmlns:a16="http://schemas.microsoft.com/office/drawing/2014/main" id="{BADDDE73-F9EE-4A4C-29C1-AD91A2E02230}"/>
              </a:ext>
            </a:extLst>
          </p:cNvPr>
          <p:cNvSpPr/>
          <p:nvPr/>
        </p:nvSpPr>
        <p:spPr bwMode="auto">
          <a:xfrm>
            <a:off x="4535116" y="31825455"/>
            <a:ext cx="5976665" cy="4248472"/>
          </a:xfrm>
          <a:prstGeom prst="rect">
            <a:avLst/>
          </a:prstGeom>
          <a:blipFill dpi="0" rotWithShape="1">
            <a:blip r:embed="rId6">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6" name="Retângulo 25">
            <a:extLst>
              <a:ext uri="{FF2B5EF4-FFF2-40B4-BE49-F238E27FC236}">
                <a16:creationId xmlns:a16="http://schemas.microsoft.com/office/drawing/2014/main" id="{88C04C5C-BCEA-0687-45A8-5641A76423EE}"/>
              </a:ext>
            </a:extLst>
          </p:cNvPr>
          <p:cNvSpPr/>
          <p:nvPr/>
        </p:nvSpPr>
        <p:spPr bwMode="auto">
          <a:xfrm>
            <a:off x="10952313" y="31839405"/>
            <a:ext cx="5976665" cy="4248472"/>
          </a:xfrm>
          <a:prstGeom prst="rect">
            <a:avLst/>
          </a:prstGeom>
          <a:blipFill dpi="0" rotWithShape="1">
            <a:blip r:embed="rId7">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
        <p:nvSpPr>
          <p:cNvPr id="27" name="Retângulo 26">
            <a:extLst>
              <a:ext uri="{FF2B5EF4-FFF2-40B4-BE49-F238E27FC236}">
                <a16:creationId xmlns:a16="http://schemas.microsoft.com/office/drawing/2014/main" id="{FE3A541C-B0D2-8627-5F91-85A09372DCBB}"/>
              </a:ext>
            </a:extLst>
          </p:cNvPr>
          <p:cNvSpPr/>
          <p:nvPr/>
        </p:nvSpPr>
        <p:spPr bwMode="auto">
          <a:xfrm>
            <a:off x="17380093" y="31825455"/>
            <a:ext cx="5976665" cy="4248472"/>
          </a:xfrm>
          <a:prstGeom prst="rect">
            <a:avLst/>
          </a:prstGeom>
          <a:blipFill dpi="0" rotWithShape="1">
            <a:blip r:embed="rId8">
              <a:extLst>
                <a:ext uri="{28A0092B-C50C-407E-A947-70E740481C1C}">
                  <a14:useLocalDpi xmlns:a14="http://schemas.microsoft.com/office/drawing/2010/main" val="0"/>
                </a:ext>
              </a:extLst>
            </a:blip>
            <a:srcRect/>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21175" rtl="0" eaLnBrk="1" fontAlgn="base" latinLnBrk="0" hangingPunct="1">
              <a:lnSpc>
                <a:spcPct val="100000"/>
              </a:lnSpc>
              <a:spcBef>
                <a:spcPct val="0"/>
              </a:spcBef>
              <a:spcAft>
                <a:spcPct val="0"/>
              </a:spcAft>
              <a:buClrTx/>
              <a:buSzTx/>
              <a:buFontTx/>
              <a:buNone/>
              <a:tabLst/>
            </a:pPr>
            <a:endParaRPr kumimoji="0" lang="pt-BR" sz="85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587725361"/>
      </p:ext>
    </p:extLst>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2467</TotalTime>
  <Words>832</Words>
  <Application>Microsoft Office PowerPoint</Application>
  <PresentationFormat>Personalizar</PresentationFormat>
  <Paragraphs>34</Paragraphs>
  <Slides>1</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vt:i4>
      </vt:variant>
    </vt:vector>
  </HeadingPairs>
  <TitlesOfParts>
    <vt:vector size="4" baseType="lpstr">
      <vt:lpstr>Arial</vt:lpstr>
      <vt:lpstr>Times New Roman</vt:lpstr>
      <vt:lpstr>Design padrão</vt:lpstr>
      <vt:lpstr>Apresentação do PowerPoint</vt:lpstr>
    </vt:vector>
  </TitlesOfParts>
  <Company>UFC - Universidade Federal do Ceará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Prof. Fernando Pinheiro</dc:creator>
  <cp:lastModifiedBy>babu24123@hotmail.com</cp:lastModifiedBy>
  <cp:revision>111</cp:revision>
  <dcterms:created xsi:type="dcterms:W3CDTF">2009-08-05T17:04:46Z</dcterms:created>
  <dcterms:modified xsi:type="dcterms:W3CDTF">2026-05-19T14:41:59Z</dcterms:modified>
</cp:coreProperties>
</file>