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2" clrIdx="0">
    <p:extLst>
      <p:ext uri="{19B8F6BF-5375-455C-9EA6-DF929625EA0E}">
        <p15:presenceInfo xmlns:p15="http://schemas.microsoft.com/office/powerpoint/2012/main" userId="Fernando Pinheiro" providerId="None"/>
      </p:ext>
    </p:extLst>
  </p:cmAuthor>
  <p:cmAuthor id="2" name="Gabriel" initials="G" lastIdx="1" clrIdx="1">
    <p:extLst>
      <p:ext uri="{19B8F6BF-5375-455C-9EA6-DF929625EA0E}">
        <p15:presenceInfo xmlns:p15="http://schemas.microsoft.com/office/powerpoint/2012/main" userId="Gabrie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C34D34-2C71-4A41-93BB-DFE47FA09973}" v="4" dt="2026-05-17T21:18:12.618"/>
    <p1510:client id="{BF8BDE20-98CD-45AE-89D3-F2877057F3AF}" v="24" dt="2026-05-18T18:13:19.9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20" d="100"/>
          <a:sy n="20" d="100"/>
        </p:scale>
        <p:origin x="1315" y="10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3787993"/>
            <a:ext cx="28751118" cy="83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0" b="1" dirty="0">
                <a:latin typeface="Arial"/>
                <a:cs typeface="Arial"/>
              </a:rPr>
              <a:t>A INFLUÊNCIA DAS ESCOLAS PENAIS NA EVOLUÇÃO DA JUSTIÇA E DAS PENAS¹</a:t>
            </a:r>
            <a:endParaRPr lang="pt-BR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5297916"/>
            <a:ext cx="28751117" cy="195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03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José Jerônimo Alves da Silva²; Júlio César Monte da Silva³; </a:t>
            </a:r>
            <a:r>
              <a:rPr lang="pt-BR" sz="303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Lanna</a:t>
            </a:r>
            <a:r>
              <a:rPr lang="pt-BR" sz="303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Ávila da Silva Sousa</a:t>
            </a:r>
            <a:r>
              <a:rPr lang="pt-BR" sz="3030" b="1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4</a:t>
            </a:r>
            <a:r>
              <a:rPr lang="pt-BR" sz="303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; Pablo </a:t>
            </a:r>
            <a:r>
              <a:rPr lang="pt-BR" sz="303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Kaynam</a:t>
            </a:r>
            <a:r>
              <a:rPr lang="pt-BR" sz="303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da Silva Angélico</a:t>
            </a:r>
            <a:r>
              <a:rPr lang="pt-BR" sz="3030" b="1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5</a:t>
            </a:r>
            <a:r>
              <a:rPr lang="pt-BR" sz="303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; </a:t>
            </a:r>
            <a:r>
              <a:rPr lang="pt-BR" sz="3030" b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Wanyla</a:t>
            </a:r>
            <a:r>
              <a:rPr lang="pt-BR" sz="303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Mirela Pereira Guimarães</a:t>
            </a:r>
            <a:r>
              <a:rPr lang="pt-BR" sz="3030" b="1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6</a:t>
            </a:r>
            <a:r>
              <a:rPr lang="pt-BR" sz="303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; Gabriel Moreira de Santana</a:t>
            </a:r>
            <a:r>
              <a:rPr lang="pt-BR" sz="3030" b="1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7</a:t>
            </a:r>
            <a:endParaRPr lang="pt-BR" sz="303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endParaRPr lang="pt-BR" sz="3000" b="1" dirty="0">
              <a:cs typeface="Arial"/>
            </a:endParaRPr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8771" y="7511936"/>
            <a:ext cx="24419095" cy="29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8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(1)</a:t>
            </a: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Trabalho desenvolvido na disciplina de Direito Penal I da Faculdade Evolução Alto Oeste Potiguar - FACEP;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(2)</a:t>
            </a: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Estudante; Faculdade Evolução Alto Oeste Potiguar (FACEP); Pau dos Ferros/RN; jeronimoalves016@gmail.com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(3)</a:t>
            </a: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Estudante; Faculdade Evolução Alto Oeste Potiguar (FACEP); Pau dos Ferros/RN; juliocesarmonte14@gmail.com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(4)</a:t>
            </a: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Estudante; Faculdade Evolução Alto Oeste Potiguar (FACEP); Pau dos Ferros/RN; avilalanna2@gmail.com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(5)</a:t>
            </a: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Estudante; Faculdade Evolução Alto Oeste Potiguar (FACEP); Pau dos Ferros/RN; pabloangelico9@gmail.com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(6)</a:t>
            </a: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Estudante; Faculdade Evolução Alto Oeste Potiguar (FACEP); Pau dos Ferros/RN; guimaraeswanyla@gmail.com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(7)</a:t>
            </a: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Professor; Faculdade Evolução Alto Oeste Potiguar - FACEP; Mestre em Gestão e Sistemas Agroindustriais (PPGSA/UFCG); Cajazeiras/PB; gabrielmoreiraadv30@gmail.com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826358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61302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endParaRPr lang="pt-BR" sz="3600" dirty="0">
              <a:solidFill>
                <a:srgbClr val="000000"/>
              </a:solidFill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Introdução: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 O presente trabalho analisa a influência das Escolas Penais na evolução da justiça criminal e das penas, destacando a transição histórica de um modelo punitivo baseado na vingança e na repressão para um sistema jurídico pautado na legalidade, proporcionalidade e proteção dos direitos fundamentais. A evolução do Direito Penal acompanha o desenvolvimento da sociedade e reflete mudanças nas concepções de crime, pena e responsabilidade penal, sendo fundamental compreender como as correntes clássica, positivista e eclética contribuíram para a construção do modelo penal contemporâneo. Parte-se da seguinte questão-problema: de que forma as Escolas Penais contribuíram para a formação do sistema penal moderno e para a limitação do poder punitivo no Estado Democrático de Direito? </a:t>
            </a:r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Objetivo: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 Analisar de que forma as Escolas Penais influenciaram a formação do sistema penal moderno e a limitação do poder punitivo estatal, evidenciando seus reflexos no Direito Penal brasileiro. </a:t>
            </a:r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Método: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 A pesquisa possui natureza qualitativa, baseada em revisão bibliográfica e análise documental da Constituição Federal de 1988 e do Código Penal Brasileiro, utilizando abordagem descritiva e interpretativa e o método dedutivo, com fundamentação em autores da doutrina penal contemporânea e da metodologia científica (Bitencourt, 2023; Greco, 2022; Nucci, 2023; Lakatos; Marconi, 2021; Severino, 2022). </a:t>
            </a:r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Resultados: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 Verificou-se que a Escola Clássica consolidou princípios fundamentais como legalidade, culpabilidade e proporcionalidade das penas, rompendo com práticas arbitrárias e cruéis (Capez, 2021); a Escola Positiva introduziu o método científico na análise da criminalidade, considerando fatores sociais, psicológicos e biológicos do indivíduo (Greco, 2022); e a Escola Eclética promoveu a integração dessas correntes, formando a base do Direito Penal contemporâneo e do modelo garantista (</a:t>
            </a:r>
            <a:r>
              <a:rPr lang="pt-BR" sz="3600" dirty="0" err="1">
                <a:solidFill>
                  <a:srgbClr val="000000"/>
                </a:solidFill>
                <a:latin typeface="+mn-lt"/>
                <a:ea typeface="Calibri"/>
                <a:cs typeface="Arial"/>
              </a:rPr>
              <a:t>Estefam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; Gonçalves, 2023). Observou-se ainda que o sistema penal brasileiro possui natureza mista, reunindo elementos das três escolas, especialmente no que se refere à individualização da pena, à função ressocializadora e à limitação do poder punitivo estatal (Bitencourt, 2023; Lopes Jr., 2023). </a:t>
            </a:r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Conclusões: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 Conclui-se que as Escolas Penais foram essenciais para a humanização do Direito Penal e para a construção de um sistema jurídico equilibrado entre repressão e garantias fundamentais, evidenciando a necessidade de constante reflexão sobre políticas criminais, limites do poder estatal e efetividade da justiça penal na proteção da dignidade humana (</a:t>
            </a:r>
            <a:r>
              <a:rPr lang="pt-BR" sz="3600" dirty="0" err="1">
                <a:solidFill>
                  <a:srgbClr val="000000"/>
                </a:solidFill>
                <a:latin typeface="+mn-lt"/>
                <a:ea typeface="Calibri"/>
                <a:cs typeface="Arial"/>
              </a:rPr>
              <a:t>Zaffaroni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, 2022).</a:t>
            </a:r>
            <a:endParaRPr lang="pt-BR" sz="3600" dirty="0">
              <a:cs typeface="Arial"/>
            </a:endParaRPr>
          </a:p>
          <a:p>
            <a:pPr algn="just"/>
            <a:r>
              <a:rPr lang="pt-BR" sz="3600" b="1" dirty="0">
                <a:latin typeface="+mn-lt"/>
                <a:ea typeface="Calibri"/>
                <a:cs typeface="Arial"/>
              </a:rPr>
              <a:t>PALAVRAS-CHAVE:</a:t>
            </a:r>
            <a:r>
              <a:rPr lang="pt-BR" sz="3600" dirty="0">
                <a:latin typeface="+mn-lt"/>
                <a:ea typeface="Calibri"/>
                <a:cs typeface="Arial"/>
              </a:rPr>
              <a:t> Sistema penal; Garantismo; Justiça criminal.</a:t>
            </a:r>
          </a:p>
          <a:p>
            <a:pPr algn="just"/>
            <a:endParaRPr lang="pt-BR" sz="3600" dirty="0">
              <a:latin typeface="+mn-lt"/>
              <a:ea typeface="Calibri" panose="020F0502020204030204" pitchFamily="34" charset="0"/>
              <a:cs typeface="Arial"/>
            </a:endParaRPr>
          </a:p>
          <a:p>
            <a:pPr algn="just"/>
            <a:r>
              <a:rPr lang="pt-BR" sz="3600" b="1" dirty="0">
                <a:latin typeface="+mn-lt"/>
                <a:ea typeface="Calibri"/>
                <a:cs typeface="Arial"/>
              </a:rPr>
              <a:t>REFERÊNCIAS:</a:t>
            </a:r>
          </a:p>
          <a:p>
            <a:pPr algn="just"/>
            <a:r>
              <a:rPr lang="pt-BR" sz="3600" dirty="0">
                <a:latin typeface="+mn-lt"/>
                <a:ea typeface="Calibri"/>
                <a:cs typeface="Arial"/>
              </a:rPr>
              <a:t>BITENCOURT, Cezar Roberto. </a:t>
            </a:r>
            <a:r>
              <a:rPr lang="pt-BR" sz="3600" b="1" dirty="0">
                <a:latin typeface="+mn-lt"/>
                <a:ea typeface="Calibri"/>
                <a:cs typeface="Arial"/>
              </a:rPr>
              <a:t>Tratado de Direito Penal</a:t>
            </a:r>
            <a:r>
              <a:rPr lang="pt-BR" sz="3600" dirty="0">
                <a:latin typeface="+mn-lt"/>
                <a:ea typeface="Calibri"/>
                <a:cs typeface="Arial"/>
              </a:rPr>
              <a:t>: parte geral. 28. ed. São Paulo: Saraiva, 2023.</a:t>
            </a:r>
            <a:endParaRPr lang="pt-BR" sz="3600" dirty="0"/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dirty="0">
                <a:latin typeface="+mn-lt"/>
                <a:ea typeface="Calibri"/>
                <a:cs typeface="Arial"/>
              </a:rPr>
              <a:t>CAPEZ, Fernando. </a:t>
            </a:r>
            <a:r>
              <a:rPr lang="pt-BR" sz="3600" b="1" dirty="0">
                <a:latin typeface="+mn-lt"/>
                <a:ea typeface="Calibri"/>
                <a:cs typeface="Arial"/>
              </a:rPr>
              <a:t>Curso de Direito Penal</a:t>
            </a:r>
            <a:r>
              <a:rPr lang="pt-BR" sz="3600" dirty="0">
                <a:latin typeface="+mn-lt"/>
                <a:ea typeface="Calibri"/>
                <a:cs typeface="Arial"/>
              </a:rPr>
              <a:t>: parte geral. 28. ed. São Paulo: Saraiva, 2021.</a:t>
            </a:r>
            <a:endParaRPr lang="pt-BR" sz="3600" dirty="0"/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dirty="0" err="1">
                <a:latin typeface="+mn-lt"/>
                <a:ea typeface="Calibri"/>
                <a:cs typeface="Arial"/>
              </a:rPr>
              <a:t>ESTEFAM</a:t>
            </a:r>
            <a:r>
              <a:rPr lang="pt-BR" sz="3600" dirty="0">
                <a:latin typeface="+mn-lt"/>
                <a:ea typeface="Calibri"/>
                <a:cs typeface="Arial"/>
              </a:rPr>
              <a:t>, André; GONÇALVES, Victor Eduardo Rios. </a:t>
            </a:r>
            <a:r>
              <a:rPr lang="pt-BR" sz="3600" b="1" dirty="0">
                <a:latin typeface="+mn-lt"/>
                <a:ea typeface="Calibri"/>
                <a:cs typeface="Arial"/>
              </a:rPr>
              <a:t>Direito penal esquematizado</a:t>
            </a:r>
            <a:r>
              <a:rPr lang="pt-BR" sz="3600" dirty="0">
                <a:latin typeface="+mn-lt"/>
                <a:ea typeface="Calibri"/>
                <a:cs typeface="Arial"/>
              </a:rPr>
              <a:t>: parte geral. 12. ed. São Paulo: </a:t>
            </a:r>
            <a:r>
              <a:rPr lang="pt-BR" sz="3600" dirty="0" err="1">
                <a:latin typeface="+mn-lt"/>
                <a:ea typeface="Calibri"/>
                <a:cs typeface="Arial"/>
              </a:rPr>
              <a:t>SaraivaJur</a:t>
            </a:r>
            <a:r>
              <a:rPr lang="pt-BR" sz="3600" dirty="0">
                <a:latin typeface="+mn-lt"/>
                <a:ea typeface="Calibri"/>
                <a:cs typeface="Arial"/>
              </a:rPr>
              <a:t>, 2023.</a:t>
            </a:r>
            <a:endParaRPr lang="pt-BR" sz="3600" dirty="0"/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dirty="0">
                <a:latin typeface="+mn-lt"/>
                <a:ea typeface="Calibri"/>
                <a:cs typeface="Arial"/>
              </a:rPr>
              <a:t>GRECO, Rogério. </a:t>
            </a:r>
            <a:r>
              <a:rPr lang="pt-BR" sz="3600" b="1" dirty="0">
                <a:latin typeface="+mn-lt"/>
                <a:ea typeface="Calibri"/>
                <a:cs typeface="Arial"/>
              </a:rPr>
              <a:t>Curso de Direito Penal</a:t>
            </a:r>
            <a:r>
              <a:rPr lang="pt-BR" sz="3600" dirty="0">
                <a:latin typeface="+mn-lt"/>
                <a:ea typeface="Calibri"/>
                <a:cs typeface="Arial"/>
              </a:rPr>
              <a:t>: parte geral. 24. ed. Rio de Janeiro: </a:t>
            </a:r>
            <a:r>
              <a:rPr lang="pt-BR" sz="3600" dirty="0" err="1">
                <a:latin typeface="+mn-lt"/>
                <a:ea typeface="Calibri"/>
                <a:cs typeface="Arial"/>
              </a:rPr>
              <a:t>Impetus</a:t>
            </a:r>
            <a:r>
              <a:rPr lang="pt-BR" sz="3600" dirty="0">
                <a:latin typeface="+mn-lt"/>
                <a:ea typeface="Calibri"/>
                <a:cs typeface="Arial"/>
              </a:rPr>
              <a:t>, 2022.</a:t>
            </a:r>
            <a:endParaRPr lang="pt-BR" sz="3600" dirty="0"/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dirty="0">
                <a:latin typeface="+mn-lt"/>
                <a:ea typeface="Calibri"/>
                <a:cs typeface="Arial"/>
              </a:rPr>
              <a:t>LAKATOS, Eva Maria; MARCONI, Marina de Andrade. </a:t>
            </a:r>
            <a:r>
              <a:rPr lang="pt-BR" sz="3600" b="1" dirty="0">
                <a:latin typeface="+mn-lt"/>
                <a:ea typeface="Calibri"/>
                <a:cs typeface="Arial"/>
              </a:rPr>
              <a:t>Fundamentos de metodologia científica</a:t>
            </a:r>
            <a:r>
              <a:rPr lang="pt-BR" sz="3600" dirty="0">
                <a:latin typeface="+mn-lt"/>
                <a:ea typeface="Calibri"/>
                <a:cs typeface="Arial"/>
              </a:rPr>
              <a:t>. 9. ed. São Paulo: Atlas, 2021.</a:t>
            </a:r>
            <a:endParaRPr lang="pt-BR" sz="3600" dirty="0"/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dirty="0">
                <a:latin typeface="+mn-lt"/>
                <a:ea typeface="Calibri"/>
                <a:cs typeface="Arial"/>
              </a:rPr>
              <a:t>LOPES JR., </a:t>
            </a:r>
            <a:r>
              <a:rPr lang="pt-BR" sz="3600" dirty="0" err="1">
                <a:latin typeface="+mn-lt"/>
                <a:ea typeface="Calibri"/>
                <a:cs typeface="Arial"/>
              </a:rPr>
              <a:t>Aury</a:t>
            </a:r>
            <a:r>
              <a:rPr lang="pt-BR" sz="3600" dirty="0">
                <a:latin typeface="+mn-lt"/>
                <a:ea typeface="Calibri"/>
                <a:cs typeface="Arial"/>
              </a:rPr>
              <a:t>. </a:t>
            </a:r>
            <a:r>
              <a:rPr lang="pt-BR" sz="3600" b="1" dirty="0">
                <a:latin typeface="+mn-lt"/>
                <a:ea typeface="Calibri"/>
                <a:cs typeface="Arial"/>
              </a:rPr>
              <a:t>Direito processual penal</a:t>
            </a:r>
            <a:r>
              <a:rPr lang="pt-BR" sz="3600" dirty="0">
                <a:latin typeface="+mn-lt"/>
                <a:ea typeface="Calibri"/>
                <a:cs typeface="Arial"/>
              </a:rPr>
              <a:t>. 20. ed. São Paulo: </a:t>
            </a:r>
            <a:r>
              <a:rPr lang="pt-BR" sz="3600" dirty="0" err="1">
                <a:latin typeface="+mn-lt"/>
                <a:ea typeface="Calibri"/>
                <a:cs typeface="Arial"/>
              </a:rPr>
              <a:t>SaraivaJur</a:t>
            </a:r>
            <a:r>
              <a:rPr lang="pt-BR" sz="3600" dirty="0">
                <a:latin typeface="+mn-lt"/>
                <a:ea typeface="Calibri"/>
                <a:cs typeface="Arial"/>
              </a:rPr>
              <a:t>, 2023.</a:t>
            </a:r>
            <a:endParaRPr lang="pt-BR" sz="3600" dirty="0"/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dirty="0">
                <a:latin typeface="+mn-lt"/>
                <a:ea typeface="Calibri"/>
                <a:cs typeface="Arial"/>
              </a:rPr>
              <a:t>NUCCI, Guilherme de Souza. </a:t>
            </a:r>
            <a:r>
              <a:rPr lang="pt-BR" sz="3600" b="1" dirty="0">
                <a:latin typeface="+mn-lt"/>
                <a:ea typeface="Calibri"/>
                <a:cs typeface="Arial"/>
              </a:rPr>
              <a:t>Código Penal comentado</a:t>
            </a:r>
            <a:r>
              <a:rPr lang="pt-BR" sz="3600" dirty="0">
                <a:latin typeface="+mn-lt"/>
                <a:ea typeface="Calibri"/>
                <a:cs typeface="Arial"/>
              </a:rPr>
              <a:t>. 23. ed. Rio de Janeiro: Forense, 2023.</a:t>
            </a:r>
            <a:endParaRPr lang="pt-BR" sz="3600" dirty="0"/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dirty="0">
                <a:latin typeface="+mn-lt"/>
                <a:ea typeface="Calibri"/>
                <a:cs typeface="Arial"/>
              </a:rPr>
              <a:t>SEVERINO, Antônio Joaquim. </a:t>
            </a:r>
            <a:r>
              <a:rPr lang="pt-BR" sz="3600" b="1" dirty="0">
                <a:latin typeface="+mn-lt"/>
                <a:ea typeface="Calibri"/>
                <a:cs typeface="Arial"/>
              </a:rPr>
              <a:t>Metodologia do trabalho científico</a:t>
            </a:r>
            <a:r>
              <a:rPr lang="pt-BR" sz="3600" dirty="0">
                <a:latin typeface="+mn-lt"/>
                <a:ea typeface="Calibri"/>
                <a:cs typeface="Arial"/>
              </a:rPr>
              <a:t>. 24. ed. São Paulo: Cortez, 2022.</a:t>
            </a:r>
            <a:endParaRPr lang="pt-BR" sz="3600" dirty="0"/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dirty="0" err="1">
                <a:latin typeface="+mn-lt"/>
                <a:ea typeface="Calibri"/>
                <a:cs typeface="Arial"/>
              </a:rPr>
              <a:t>ZAFFARONI</a:t>
            </a:r>
            <a:r>
              <a:rPr lang="pt-BR" sz="3600" dirty="0">
                <a:latin typeface="+mn-lt"/>
                <a:ea typeface="Calibri"/>
                <a:cs typeface="Arial"/>
              </a:rPr>
              <a:t>, Eugenio </a:t>
            </a:r>
            <a:r>
              <a:rPr lang="pt-BR" sz="3600" dirty="0" err="1">
                <a:latin typeface="+mn-lt"/>
                <a:ea typeface="Calibri"/>
                <a:cs typeface="Arial"/>
              </a:rPr>
              <a:t>Raúl</a:t>
            </a:r>
            <a:r>
              <a:rPr lang="pt-BR" sz="3600" dirty="0">
                <a:latin typeface="+mn-lt"/>
                <a:ea typeface="Calibri"/>
                <a:cs typeface="Arial"/>
              </a:rPr>
              <a:t>. </a:t>
            </a:r>
            <a:r>
              <a:rPr lang="pt-BR" sz="3600" b="1" dirty="0">
                <a:latin typeface="+mn-lt"/>
                <a:ea typeface="Calibri"/>
                <a:cs typeface="Arial"/>
              </a:rPr>
              <a:t>Em busca das penas perdidas</a:t>
            </a:r>
            <a:r>
              <a:rPr lang="pt-BR" sz="3600" dirty="0">
                <a:latin typeface="+mn-lt"/>
                <a:ea typeface="Calibri"/>
                <a:cs typeface="Arial"/>
              </a:rPr>
              <a:t>. 2. ed. revista e atualizada. Rio de Janeiro: Revan, 2021.</a:t>
            </a:r>
            <a:endParaRPr lang="pt-BR" sz="3600" dirty="0"/>
          </a:p>
          <a:p>
            <a:pPr algn="just"/>
            <a:endParaRPr lang="pt-BR" sz="3600" dirty="0">
              <a:ea typeface="Calibri"/>
              <a:cs typeface="Arial"/>
            </a:endParaRPr>
          </a:p>
          <a:p>
            <a:pPr algn="just"/>
            <a:endParaRPr lang="pt-BR" sz="3600" dirty="0">
              <a:solidFill>
                <a:srgbClr val="000000"/>
              </a:solidFill>
              <a:latin typeface="+mn-lt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2184</TotalTime>
  <Words>864</Words>
  <Application>Microsoft Office PowerPoint</Application>
  <PresentationFormat>Personalizar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Fernando Pinheiro</cp:lastModifiedBy>
  <cp:revision>169</cp:revision>
  <dcterms:created xsi:type="dcterms:W3CDTF">2009-08-05T17:04:46Z</dcterms:created>
  <dcterms:modified xsi:type="dcterms:W3CDTF">2026-05-21T19:04:37Z</dcterms:modified>
</cp:coreProperties>
</file>