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53" d="100"/>
          <a:sy n="53" d="100"/>
        </p:scale>
        <p:origin x="-1686" y="-1320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vistanursing.com.br/index.php/revistanursing/article/view/3315" TargetMode="External"/><Relationship Id="rId3" Type="http://schemas.openxmlformats.org/officeDocument/2006/relationships/hyperlink" Target="mailto:luiza_rocha@outlook.com" TargetMode="External"/><Relationship Id="rId7" Type="http://schemas.openxmlformats.org/officeDocument/2006/relationships/hyperlink" Target="https://bjihs.emnuvens.com.br/bjihs/article/view/1676" TargetMode="External"/><Relationship Id="rId2" Type="http://schemas.openxmlformats.org/officeDocument/2006/relationships/hyperlink" Target="mailto:Marcellaandra55@g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dx.doi.org/10.37885/220509058" TargetMode="External"/><Relationship Id="rId5" Type="http://schemas.openxmlformats.org/officeDocument/2006/relationships/hyperlink" Target="mailto:ligiafernandasilveira@gmail.com" TargetMode="External"/><Relationship Id="rId4" Type="http://schemas.openxmlformats.org/officeDocument/2006/relationships/hyperlink" Target="mailto:yasodharacavalcante@gmail.com" TargetMode="External"/><Relationship Id="rId9" Type="http://schemas.openxmlformats.org/officeDocument/2006/relationships/hyperlink" Target="https://www.revistasaudecoletiva.com.br/index.php/saudecoletiva/article/view/374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030592"/>
            <a:ext cx="28751118" cy="1485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0" b="1" dirty="0">
                <a:latin typeface="+mj-lt"/>
                <a:cs typeface="Times New Roman" panose="02020603050405020304" pitchFamily="18" charset="0"/>
              </a:rPr>
              <a:t>SEGURANÇA DO PACIENTE NOS SERVIÇOS DE SAÚDE: ESTRATÉGIAS E DESAFIOS NA PREVENÇÃO DE EVENTOS ADVERSOS. </a:t>
            </a:r>
            <a:r>
              <a:rPr lang="pt-BR" sz="4253" baseline="30000" dirty="0"/>
              <a:t>(1)</a:t>
            </a:r>
            <a:r>
              <a:rPr lang="pt-BR" sz="4253" b="1" dirty="0"/>
              <a:t> 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538598"/>
            <a:ext cx="28751117" cy="55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>
                <a:latin typeface="+mj-lt"/>
                <a:cs typeface="Times New Roman" panose="02020603050405020304" pitchFamily="18" charset="0"/>
              </a:rPr>
              <a:t>Marcella </a:t>
            </a:r>
            <a:r>
              <a:rPr lang="pt-BR" sz="3027" b="1" dirty="0" err="1">
                <a:latin typeface="+mj-lt"/>
                <a:cs typeface="Times New Roman" panose="02020603050405020304" pitchFamily="18" charset="0"/>
              </a:rPr>
              <a:t>Arielly</a:t>
            </a:r>
            <a:r>
              <a:rPr lang="pt-BR" sz="3027" b="1" dirty="0">
                <a:latin typeface="+mj-lt"/>
                <a:cs typeface="Times New Roman" panose="02020603050405020304" pitchFamily="18" charset="0"/>
              </a:rPr>
              <a:t> Andrade Maia</a:t>
            </a:r>
            <a:r>
              <a:rPr lang="pt-BR" sz="3027" baseline="30000" dirty="0">
                <a:latin typeface="+mj-lt"/>
              </a:rPr>
              <a:t> (2)</a:t>
            </a:r>
            <a:r>
              <a:rPr lang="pt-BR" sz="3027" b="1" dirty="0">
                <a:latin typeface="+mj-lt"/>
              </a:rPr>
              <a:t>; </a:t>
            </a:r>
            <a:r>
              <a:rPr lang="pt-BR" sz="3027" b="1" dirty="0">
                <a:latin typeface="+mj-lt"/>
                <a:cs typeface="Times New Roman" panose="02020603050405020304" pitchFamily="18" charset="0"/>
              </a:rPr>
              <a:t>Maria Luiza Rocha Alves </a:t>
            </a:r>
            <a:r>
              <a:rPr lang="pt-BR" sz="3027" baseline="30000" dirty="0">
                <a:latin typeface="+mj-lt"/>
              </a:rPr>
              <a:t>(3)</a:t>
            </a:r>
            <a:r>
              <a:rPr lang="pt-BR" sz="3027" b="1" dirty="0">
                <a:latin typeface="+mj-lt"/>
              </a:rPr>
              <a:t>; </a:t>
            </a:r>
            <a:r>
              <a:rPr lang="pt-BR" sz="3027" b="1" dirty="0" err="1">
                <a:latin typeface="+mj-lt"/>
                <a:cs typeface="Times New Roman" panose="02020603050405020304" pitchFamily="18" charset="0"/>
              </a:rPr>
              <a:t>Yasodhara</a:t>
            </a:r>
            <a:r>
              <a:rPr lang="pt-BR" sz="3027" b="1" dirty="0">
                <a:latin typeface="+mj-lt"/>
                <a:cs typeface="Times New Roman" panose="02020603050405020304" pitchFamily="18" charset="0"/>
              </a:rPr>
              <a:t> da Silva Cavalcante</a:t>
            </a:r>
            <a:r>
              <a:rPr lang="pt-BR" sz="3027" baseline="30000" dirty="0">
                <a:latin typeface="+mj-lt"/>
              </a:rPr>
              <a:t>(4)</a:t>
            </a:r>
            <a:r>
              <a:rPr lang="pt-BR" sz="3027" b="1" dirty="0">
                <a:latin typeface="+mj-lt"/>
              </a:rPr>
              <a:t>; </a:t>
            </a:r>
            <a:r>
              <a:rPr lang="pt-BR" sz="3027" b="1" dirty="0">
                <a:latin typeface="+mj-lt"/>
                <a:cs typeface="Times New Roman" panose="02020603050405020304" pitchFamily="18" charset="0"/>
              </a:rPr>
              <a:t>Lígia Fernanda da Silveira Andrade</a:t>
            </a:r>
            <a:r>
              <a:rPr lang="pt-BR" sz="3027" baseline="30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pt-BR" sz="3027" baseline="30000" dirty="0">
                <a:latin typeface="+mj-lt"/>
              </a:rPr>
              <a:t>(5)</a:t>
            </a:r>
            <a:r>
              <a:rPr lang="pt-BR" sz="3027" b="1" dirty="0">
                <a:latin typeface="+mj-lt"/>
              </a:rPr>
              <a:t>.</a:t>
            </a:r>
            <a:endParaRPr lang="pt-BR" sz="3027" b="1" baseline="30000" dirty="0">
              <a:latin typeface="+mj-lt"/>
            </a:endParaRPr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954" y="7511144"/>
            <a:ext cx="22915311" cy="188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0" baseline="30000" dirty="0">
                <a:latin typeface="+mj-lt"/>
              </a:rPr>
              <a:t>(1)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</a:rPr>
              <a:t> Trabalho desenvolvido no Programa de Iniciação Científica (PIC) da Faculdade Evolução Alto Oeste Potiguar; </a:t>
            </a:r>
          </a:p>
          <a:p>
            <a:pPr algn="ctr"/>
            <a:r>
              <a:rPr lang="pt-BR" sz="3490" baseline="30000" dirty="0">
                <a:latin typeface="+mj-lt"/>
              </a:rPr>
              <a:t>(2) 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</a:rPr>
              <a:t>Estudante da Faculdade Evolução Alto Oeste Potiguar – FACEP; </a:t>
            </a:r>
            <a:r>
              <a:rPr lang="pt-BR" sz="3490" baseline="30000" dirty="0" err="1">
                <a:latin typeface="+mj-lt"/>
                <a:cs typeface="Times New Roman" panose="02020603050405020304" pitchFamily="18" charset="0"/>
              </a:rPr>
              <a:t>Email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  <a:hlinkClick r:id="rId2"/>
              </a:rPr>
              <a:t>Marcellaandra55@gmail.com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pt-BR" sz="3490" baseline="30000" dirty="0">
                <a:latin typeface="+mj-lt"/>
              </a:rPr>
              <a:t>; </a:t>
            </a:r>
          </a:p>
          <a:p>
            <a:pPr algn="ctr"/>
            <a:r>
              <a:rPr lang="pt-BR" sz="3490" baseline="30000" dirty="0">
                <a:latin typeface="+mj-lt"/>
              </a:rPr>
              <a:t>(3) 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</a:rPr>
              <a:t>Estudante da Faculdade Evolução Alto Oeste Potiguar - FACEP; </a:t>
            </a:r>
            <a:r>
              <a:rPr lang="pt-BR" sz="3490" baseline="30000" dirty="0" err="1">
                <a:latin typeface="+mj-lt"/>
                <a:cs typeface="Times New Roman" panose="02020603050405020304" pitchFamily="18" charset="0"/>
              </a:rPr>
              <a:t>Email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  <a:hlinkClick r:id="rId3"/>
              </a:rPr>
              <a:t>luiza_rocha@outlook.com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pt-BR" sz="3490" baseline="30000" dirty="0">
                <a:latin typeface="+mj-lt"/>
              </a:rPr>
              <a:t>; </a:t>
            </a:r>
          </a:p>
          <a:p>
            <a:pPr algn="ctr"/>
            <a:r>
              <a:rPr lang="pt-BR" sz="3490" baseline="30000" dirty="0">
                <a:latin typeface="+mj-lt"/>
              </a:rPr>
              <a:t>(4) 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</a:rPr>
              <a:t>Estudante da Faculdade Evolução Alto Oeste Potiguar – FACEP; </a:t>
            </a:r>
            <a:r>
              <a:rPr lang="pt-BR" sz="3490" baseline="30000" dirty="0" err="1">
                <a:latin typeface="+mj-lt"/>
                <a:cs typeface="Times New Roman" panose="02020603050405020304" pitchFamily="18" charset="0"/>
              </a:rPr>
              <a:t>Email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  <a:hlinkClick r:id="rId4"/>
              </a:rPr>
              <a:t>yasodharacavalcante@gmail.com</a:t>
            </a:r>
            <a:endParaRPr lang="pt-BR" sz="3490" baseline="300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pt-BR" sz="3490" baseline="30000">
                <a:latin typeface="+mj-lt"/>
                <a:cs typeface="Times New Roman" panose="02020603050405020304" pitchFamily="18" charset="0"/>
              </a:rPr>
              <a:t>(5) 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</a:rPr>
              <a:t>Mestre em Enfermagem, Docente da Faculdade Evolução Alto Oeste Potiguar - FACEP; </a:t>
            </a:r>
            <a:r>
              <a:rPr lang="pt-BR" sz="3490" baseline="30000" dirty="0" err="1">
                <a:latin typeface="+mj-lt"/>
                <a:cs typeface="Times New Roman" panose="02020603050405020304" pitchFamily="18" charset="0"/>
              </a:rPr>
              <a:t>Email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  <a:hlinkClick r:id="rId5"/>
              </a:rPr>
              <a:t>ligiafernandasilveira@gmail.com</a:t>
            </a:r>
            <a:r>
              <a:rPr lang="pt-BR" sz="3490" baseline="30000" dirty="0">
                <a:latin typeface="+mj-lt"/>
                <a:cs typeface="Times New Roman" panose="02020603050405020304" pitchFamily="18" charset="0"/>
              </a:rPr>
              <a:t>.</a:t>
            </a:r>
            <a:endParaRPr lang="pt-BR" sz="3490" baseline="30000" dirty="0">
              <a:latin typeface="+mj-lt"/>
            </a:endParaRP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01134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2487945"/>
            <a:ext cx="25994889" cy="2704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t-BR" sz="3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pt-BR" sz="3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trodução: </a:t>
            </a:r>
            <a:r>
              <a:rPr lang="pt-BR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segurança do paciente constitui um dos principais pilares da qualidade da assistência em saúde, sendo definida como a redução do risco de danos desnecessários associados ao cuidado prestado ao indivíduo. Segundo Souza e Amador (2025), os eventos adversos representam um importante desafio para os serviços de saúde, podendo ocasionar aumento do tempo de internação, agravamento do quadro clínico e elevação dos custos hospitalares. Nesse contexto, destaca-se a necessidade de fortalecimento das práticas assistenciais seguras e da cultura de segurança nas instituições de saúde. A relevância deste estudo relaciona-se à necessidade de compreender os desafios e estratégias voltados à prevenção de eventos adversos, justificando a realização desta pesquisa. </a:t>
            </a:r>
            <a:r>
              <a:rPr lang="pt-BR" sz="3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Objetivo: </a:t>
            </a:r>
            <a:r>
              <a:rPr lang="pt-BR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Analisar, por meio da literatura científica, os principais desafios e estratégias relacionados à segurança do paciente na prevenção de eventos adversos nos serviços de saúde. </a:t>
            </a:r>
            <a:r>
              <a:rPr lang="pt-BR" sz="3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Metodologia: </a:t>
            </a:r>
            <a:r>
              <a:rPr lang="pt-BR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Trata-se de uma revisão bibliográfica, de caráter descritivo e abordagem qualitativa, realizada nas bases de dados </a:t>
            </a:r>
            <a:r>
              <a:rPr lang="pt-BR" sz="36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Scientific</a:t>
            </a:r>
            <a:r>
              <a:rPr lang="pt-BR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36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Electronic</a:t>
            </a:r>
            <a:r>
              <a:rPr lang="pt-BR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Library Online (SciELO), Literatura Latino-Americana e do Caribe em Ciências da Saúde (LILACS) e </a:t>
            </a:r>
            <a:r>
              <a:rPr lang="pt-BR" sz="36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PubMed</a:t>
            </a:r>
            <a:r>
              <a:rPr lang="pt-BR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entre março e abril de 2026. O universo da pesquisa foi composto por estudos científicos relacionados à temática da segurança do paciente. Inicialmente, foram identificados 48 artigos científicos, permanecendo 8 estudos após aplicação dos critérios de inclusão e exclusão. Foram incluídos artigos disponíveis na íntegra, publicados entre 2021 e 2026, nos idiomas português e inglês e relacionados ao objetivo proposto. Excluíram-se estudos duplicados, incompletos e que não contemplavam a temática investigada. </a:t>
            </a:r>
            <a:r>
              <a:rPr lang="pt-BR" sz="3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Resultados: </a:t>
            </a:r>
            <a:r>
              <a:rPr lang="pt-BR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Os estudos analisados evidenciaram que a implementação de protocolos assistenciais contribui significativamente para a redução de eventos adversos e melhoria da qualidade da assistência. Segundo Souza et al. (2025), estratégias como identificação correta do paciente, comunicação efetiva entre profissionais de saúde e administração segura de medicamentos representam medidas essenciais para prevenção de danos. Corroborando esses achados, </a:t>
            </a:r>
            <a:r>
              <a:rPr lang="pt-BR" sz="36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Mágulas</a:t>
            </a:r>
            <a:r>
              <a:rPr lang="pt-BR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et al. (2024) destacam a higienização adequada das mãos e a prevenção de infecções relacionadas à assistência como importantes ações de segurança. Além disso, Rangel et al. (2025) ressaltam que o fortalecimento da cultura organizacional favorece a notificação de eventos adversos e a implementação de medidas corretivas. Entretanto, desafios como sobrecarga de trabalho, falhas na comunicação e déficit de recursos humanos ainda dificultam a efetivação das práticas seguras nos serviços de saúde. </a:t>
            </a:r>
            <a:r>
              <a:rPr lang="pt-BR" sz="3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Conclusão: </a:t>
            </a:r>
            <a:r>
              <a:rPr lang="pt-BR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Conclui-se que a segurança do paciente representa um componente essencial para a qualidade da assistência em saúde. A adoção de estratégias sistematizadas e o fortalecimento da cultura de segurança contribuem diretamente para a redução de eventos adversos e promoção de um cuidado mais seguro e eficiente, tornando necessário o investimento contínuo na capacitação profissional e melhoria dos processos de trabalho.</a:t>
            </a:r>
          </a:p>
          <a:p>
            <a:pPr algn="just"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PALAVRAS-CHAVE: </a:t>
            </a:r>
            <a:r>
              <a:rPr lang="pt-BR" sz="3600" dirty="0">
                <a:latin typeface="+mj-lt"/>
              </a:rPr>
              <a:t>Segurança do Paciente; Eventos Adversos; Qualidade da Assistência à Saúde.</a:t>
            </a:r>
          </a:p>
          <a:p>
            <a:pPr algn="just">
              <a:lnSpc>
                <a:spcPct val="115000"/>
              </a:lnSpc>
            </a:pPr>
            <a:endParaRPr lang="pt-BR" sz="3600" b="1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pt-BR" sz="3600" b="1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  <a:endParaRPr lang="pt-BR" sz="3600" b="1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3600" dirty="0">
                <a:latin typeface="+mj-lt"/>
              </a:rPr>
              <a:t>ALVES, Mariana Rocha; RODRIGUES, Vinicius Dias; SOARES, Wellington Danilo; MONTEIRO JUNIOR, Renato Sobral. Revisão de literatura e suas diferentes características. In: </a:t>
            </a:r>
            <a:r>
              <a:rPr lang="pt-BR" sz="3600" b="1" i="1" dirty="0">
                <a:latin typeface="+mj-lt"/>
              </a:rPr>
              <a:t>Revisão bibliográfica: o uso da metodologia para a produção de textos</a:t>
            </a:r>
            <a:r>
              <a:rPr lang="pt-BR" sz="3600" dirty="0">
                <a:latin typeface="+mj-lt"/>
              </a:rPr>
              <a:t>. [S. l.]: Editora Científica Digital, 2022. p. 46-53. Disponível em: </a:t>
            </a:r>
            <a:r>
              <a:rPr lang="pt-BR" sz="3600" dirty="0">
                <a:latin typeface="+mj-lt"/>
                <a:hlinkClick r:id="rId6"/>
              </a:rPr>
              <a:t>http://dx.doi.org/10.37885/220509058</a:t>
            </a:r>
            <a:r>
              <a:rPr lang="pt-BR" sz="3600" dirty="0">
                <a:latin typeface="+mj-lt"/>
              </a:rPr>
              <a:t>. Acesso em: 19 abr. 2026.</a:t>
            </a:r>
          </a:p>
          <a:p>
            <a:endParaRPr lang="pt-BR" sz="3600" dirty="0">
              <a:latin typeface="+mj-lt"/>
            </a:endParaRPr>
          </a:p>
          <a:p>
            <a:r>
              <a:rPr lang="pt-BR" sz="3600" dirty="0">
                <a:latin typeface="+mj-lt"/>
              </a:rPr>
              <a:t>MÁGULAS, L. B. M. et al. Segurança do paciente em anestesia e estratégia para prevenção de eventos adversos. </a:t>
            </a:r>
            <a:r>
              <a:rPr lang="pt-BR" sz="3600" b="1" i="1" dirty="0" err="1">
                <a:latin typeface="+mj-lt"/>
              </a:rPr>
              <a:t>Brazilian</a:t>
            </a:r>
            <a:r>
              <a:rPr lang="pt-BR" sz="3600" b="1" i="1" dirty="0">
                <a:latin typeface="+mj-lt"/>
              </a:rPr>
              <a:t> </a:t>
            </a:r>
            <a:r>
              <a:rPr lang="pt-BR" sz="3600" b="1" i="1" dirty="0" err="1">
                <a:latin typeface="+mj-lt"/>
              </a:rPr>
              <a:t>Journal</a:t>
            </a:r>
            <a:r>
              <a:rPr lang="pt-BR" sz="3600" b="1" i="1" dirty="0">
                <a:latin typeface="+mj-lt"/>
              </a:rPr>
              <a:t> </a:t>
            </a:r>
            <a:r>
              <a:rPr lang="pt-BR" sz="3600" b="1" i="1" dirty="0" err="1">
                <a:latin typeface="+mj-lt"/>
              </a:rPr>
              <a:t>of</a:t>
            </a:r>
            <a:r>
              <a:rPr lang="pt-BR" sz="3600" b="1" i="1" dirty="0">
                <a:latin typeface="+mj-lt"/>
              </a:rPr>
              <a:t> </a:t>
            </a:r>
            <a:r>
              <a:rPr lang="pt-BR" sz="3600" b="1" i="1" dirty="0" err="1">
                <a:latin typeface="+mj-lt"/>
              </a:rPr>
              <a:t>Implantology</a:t>
            </a:r>
            <a:r>
              <a:rPr lang="pt-BR" sz="3600" b="1" i="1" dirty="0">
                <a:latin typeface="+mj-lt"/>
              </a:rPr>
              <a:t> </a:t>
            </a:r>
            <a:r>
              <a:rPr lang="pt-BR" sz="3600" b="1" i="1" dirty="0" err="1">
                <a:latin typeface="+mj-lt"/>
              </a:rPr>
              <a:t>and</a:t>
            </a:r>
            <a:r>
              <a:rPr lang="pt-BR" sz="3600" b="1" i="1" dirty="0">
                <a:latin typeface="+mj-lt"/>
              </a:rPr>
              <a:t> Health </a:t>
            </a:r>
            <a:r>
              <a:rPr lang="pt-BR" sz="3600" b="1" i="1" dirty="0" err="1">
                <a:latin typeface="+mj-lt"/>
              </a:rPr>
              <a:t>Sciences</a:t>
            </a:r>
            <a:r>
              <a:rPr lang="pt-BR" sz="3600" dirty="0">
                <a:latin typeface="+mj-lt"/>
              </a:rPr>
              <a:t>, [S. l.], v. 6, n. 3, p. 1264-1278, 2024. DOI: 10.36557/2674-8169.2024v6n3p1264-1278. Disponível em: </a:t>
            </a:r>
            <a:r>
              <a:rPr lang="pt-BR" sz="3600" dirty="0">
                <a:latin typeface="+mj-lt"/>
                <a:hlinkClick r:id="rId7"/>
              </a:rPr>
              <a:t>https://bjihs.emnuvens.com.br/</a:t>
            </a:r>
            <a:r>
              <a:rPr lang="pt-BR" sz="3600" dirty="0" err="1">
                <a:latin typeface="+mj-lt"/>
                <a:hlinkClick r:id="rId7"/>
              </a:rPr>
              <a:t>bjihs</a:t>
            </a:r>
            <a:r>
              <a:rPr lang="pt-BR" sz="3600" dirty="0">
                <a:latin typeface="+mj-lt"/>
                <a:hlinkClick r:id="rId7"/>
              </a:rPr>
              <a:t>/</a:t>
            </a:r>
            <a:r>
              <a:rPr lang="pt-BR" sz="3600" dirty="0" err="1">
                <a:latin typeface="+mj-lt"/>
                <a:hlinkClick r:id="rId7"/>
              </a:rPr>
              <a:t>article</a:t>
            </a:r>
            <a:r>
              <a:rPr lang="pt-BR" sz="3600" dirty="0">
                <a:latin typeface="+mj-lt"/>
                <a:hlinkClick r:id="rId7"/>
              </a:rPr>
              <a:t>/</a:t>
            </a:r>
            <a:r>
              <a:rPr lang="pt-BR" sz="3600" dirty="0" err="1">
                <a:latin typeface="+mj-lt"/>
                <a:hlinkClick r:id="rId7"/>
              </a:rPr>
              <a:t>view</a:t>
            </a:r>
            <a:r>
              <a:rPr lang="pt-BR" sz="3600" dirty="0">
                <a:latin typeface="+mj-lt"/>
                <a:hlinkClick r:id="rId7"/>
              </a:rPr>
              <a:t>/1676</a:t>
            </a:r>
            <a:r>
              <a:rPr lang="pt-BR" sz="3600" dirty="0">
                <a:latin typeface="+mj-lt"/>
              </a:rPr>
              <a:t>. Acesso em: 19 abr. 2026.</a:t>
            </a:r>
          </a:p>
          <a:p>
            <a:endParaRPr lang="pt-BR" sz="3600" dirty="0">
              <a:latin typeface="+mj-lt"/>
            </a:endParaRPr>
          </a:p>
          <a:p>
            <a:r>
              <a:rPr lang="pt-BR" sz="3600" dirty="0">
                <a:latin typeface="+mj-lt"/>
              </a:rPr>
              <a:t>RANGEL, A. R. F. M. et al. A gestão do cuidado e a segurança do paciente: revisão integrativa. </a:t>
            </a:r>
            <a:r>
              <a:rPr lang="pt-BR" sz="3600" b="1" i="1" dirty="0" err="1">
                <a:latin typeface="+mj-lt"/>
              </a:rPr>
              <a:t>Nursing</a:t>
            </a:r>
            <a:r>
              <a:rPr lang="pt-BR" sz="3600" b="1" i="1" dirty="0">
                <a:latin typeface="+mj-lt"/>
              </a:rPr>
              <a:t> Edição Brasileira</a:t>
            </a:r>
            <a:r>
              <a:rPr lang="pt-BR" sz="3600" dirty="0">
                <a:latin typeface="+mj-lt"/>
              </a:rPr>
              <a:t>, [S. l.], v. 29, n. 322, p. 10629-10638, 2025. DOI: 10.36489/nursing.2025v29i322p10629-10638. Disponível em: </a:t>
            </a:r>
            <a:r>
              <a:rPr lang="pt-BR" sz="3600" dirty="0">
                <a:latin typeface="+mj-lt"/>
                <a:hlinkClick r:id="rId8"/>
              </a:rPr>
              <a:t>https://www.revistanursing.com.br/</a:t>
            </a:r>
            <a:r>
              <a:rPr lang="pt-BR" sz="3600" dirty="0" err="1">
                <a:latin typeface="+mj-lt"/>
                <a:hlinkClick r:id="rId8"/>
              </a:rPr>
              <a:t>index.php</a:t>
            </a:r>
            <a:r>
              <a:rPr lang="pt-BR" sz="3600" dirty="0">
                <a:latin typeface="+mj-lt"/>
                <a:hlinkClick r:id="rId8"/>
              </a:rPr>
              <a:t>/</a:t>
            </a:r>
            <a:r>
              <a:rPr lang="pt-BR" sz="3600" dirty="0" err="1">
                <a:latin typeface="+mj-lt"/>
                <a:hlinkClick r:id="rId8"/>
              </a:rPr>
              <a:t>revistanursing</a:t>
            </a:r>
            <a:r>
              <a:rPr lang="pt-BR" sz="3600" dirty="0">
                <a:latin typeface="+mj-lt"/>
                <a:hlinkClick r:id="rId8"/>
              </a:rPr>
              <a:t>/</a:t>
            </a:r>
            <a:r>
              <a:rPr lang="pt-BR" sz="3600" dirty="0" err="1">
                <a:latin typeface="+mj-lt"/>
                <a:hlinkClick r:id="rId8"/>
              </a:rPr>
              <a:t>article</a:t>
            </a:r>
            <a:r>
              <a:rPr lang="pt-BR" sz="3600" dirty="0">
                <a:latin typeface="+mj-lt"/>
                <a:hlinkClick r:id="rId8"/>
              </a:rPr>
              <a:t>/</a:t>
            </a:r>
            <a:r>
              <a:rPr lang="pt-BR" sz="3600" dirty="0" err="1">
                <a:latin typeface="+mj-lt"/>
                <a:hlinkClick r:id="rId8"/>
              </a:rPr>
              <a:t>view</a:t>
            </a:r>
            <a:r>
              <a:rPr lang="pt-BR" sz="3600" dirty="0">
                <a:latin typeface="+mj-lt"/>
                <a:hlinkClick r:id="rId8"/>
              </a:rPr>
              <a:t>/3315</a:t>
            </a:r>
            <a:r>
              <a:rPr lang="pt-BR" sz="3600" dirty="0">
                <a:latin typeface="+mj-lt"/>
              </a:rPr>
              <a:t>. Acesso em: 20 abr. 2026.</a:t>
            </a:r>
          </a:p>
          <a:p>
            <a:endParaRPr lang="pt-BR" sz="3600" dirty="0">
              <a:latin typeface="+mj-lt"/>
            </a:endParaRPr>
          </a:p>
          <a:p>
            <a:r>
              <a:rPr lang="pt-BR" sz="3600" dirty="0">
                <a:latin typeface="+mj-lt"/>
              </a:rPr>
              <a:t>SOUZA, A. S. de; AMADOR, T. A. Desafios da segurança do paciente na atenção primária à saúde no Brasil: revisão de escopo. </a:t>
            </a:r>
            <a:r>
              <a:rPr lang="pt-BR" sz="3600" b="1" i="1" dirty="0">
                <a:latin typeface="+mj-lt"/>
              </a:rPr>
              <a:t>Saúde Coletiva (Barueri)</a:t>
            </a:r>
            <a:r>
              <a:rPr lang="pt-BR" sz="3600" dirty="0">
                <a:latin typeface="+mj-lt"/>
              </a:rPr>
              <a:t>, [S. l.], v. 16, n. 103, p. 18720-18741, 2025. DOI: 10.36489/saudecoletiva.2025v16i103p18720-18741. Disponível em: </a:t>
            </a:r>
            <a:r>
              <a:rPr lang="pt-BR" sz="3600" dirty="0">
                <a:latin typeface="+mj-lt"/>
                <a:hlinkClick r:id="rId9"/>
              </a:rPr>
              <a:t>https://www.revistasaudecoletiva.com.br/</a:t>
            </a:r>
            <a:r>
              <a:rPr lang="pt-BR" sz="3600" dirty="0" err="1">
                <a:latin typeface="+mj-lt"/>
                <a:hlinkClick r:id="rId9"/>
              </a:rPr>
              <a:t>index.php</a:t>
            </a:r>
            <a:r>
              <a:rPr lang="pt-BR" sz="3600" dirty="0">
                <a:latin typeface="+mj-lt"/>
                <a:hlinkClick r:id="rId9"/>
              </a:rPr>
              <a:t>/</a:t>
            </a:r>
            <a:r>
              <a:rPr lang="pt-BR" sz="3600" dirty="0" err="1">
                <a:latin typeface="+mj-lt"/>
                <a:hlinkClick r:id="rId9"/>
              </a:rPr>
              <a:t>saudecoletiva</a:t>
            </a:r>
            <a:r>
              <a:rPr lang="pt-BR" sz="3600" dirty="0">
                <a:latin typeface="+mj-lt"/>
                <a:hlinkClick r:id="rId9"/>
              </a:rPr>
              <a:t>/</a:t>
            </a:r>
            <a:r>
              <a:rPr lang="pt-BR" sz="3600" dirty="0" err="1">
                <a:latin typeface="+mj-lt"/>
                <a:hlinkClick r:id="rId9"/>
              </a:rPr>
              <a:t>article</a:t>
            </a:r>
            <a:r>
              <a:rPr lang="pt-BR" sz="3600" dirty="0">
                <a:latin typeface="+mj-lt"/>
                <a:hlinkClick r:id="rId9"/>
              </a:rPr>
              <a:t>/</a:t>
            </a:r>
            <a:r>
              <a:rPr lang="pt-BR" sz="3600" dirty="0" err="1">
                <a:latin typeface="+mj-lt"/>
                <a:hlinkClick r:id="rId9"/>
              </a:rPr>
              <a:t>view</a:t>
            </a:r>
            <a:r>
              <a:rPr lang="pt-BR" sz="3600" dirty="0">
                <a:latin typeface="+mj-lt"/>
                <a:hlinkClick r:id="rId9"/>
              </a:rPr>
              <a:t>/3746</a:t>
            </a:r>
            <a:r>
              <a:rPr lang="pt-BR" sz="3600" dirty="0">
                <a:latin typeface="+mj-lt"/>
              </a:rPr>
              <a:t>. Acesso em: 21 abr. 2026.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2227</TotalTime>
  <Words>1014</Words>
  <Application>Microsoft Office PowerPoint</Application>
  <PresentationFormat>Personalizar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Fabricia Kariny</cp:lastModifiedBy>
  <cp:revision>106</cp:revision>
  <dcterms:created xsi:type="dcterms:W3CDTF">2009-08-05T17:04:46Z</dcterms:created>
  <dcterms:modified xsi:type="dcterms:W3CDTF">2026-05-24T00:36:54Z</dcterms:modified>
</cp:coreProperties>
</file>