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28800425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Pinheiro" initials="FP" lastIdx="1" clrIdx="0">
    <p:extLst>
      <p:ext uri="{19B8F6BF-5375-455C-9EA6-DF929625EA0E}">
        <p15:presenceInfo xmlns:p15="http://schemas.microsoft.com/office/powerpoint/2012/main" userId="Fernando Pinheir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43B"/>
    <a:srgbClr val="FF5658"/>
    <a:srgbClr val="D6543E"/>
    <a:srgbClr val="EC9A98"/>
    <a:srgbClr val="DB6A57"/>
    <a:srgbClr val="700000"/>
    <a:srgbClr val="29AB05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364" autoAdjust="0"/>
  </p:normalViewPr>
  <p:slideViewPr>
    <p:cSldViewPr>
      <p:cViewPr>
        <p:scale>
          <a:sx n="20" d="100"/>
          <a:sy n="20" d="100"/>
        </p:scale>
        <p:origin x="1596" y="-132"/>
      </p:cViewPr>
      <p:guideLst>
        <p:guide orient="horz" pos="13607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97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handoutMaster" Target="handoutMasters/handout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C3F6B62-C67F-6B3A-3FCE-A2246A32BE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421E7-DEFD-1723-CDCF-926BAE635D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EF40-6485-452F-956A-577D94EB0FA0}" type="datetimeFigureOut">
              <a:rPr lang="pt-BR" smtClean="0"/>
              <a:t>14/05/2026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48702E-D62F-ACFE-D841-500CFD171E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38206A9-4FDB-5853-F8F1-D8B859A748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A978-9B6F-48FA-BF5C-AC3B8242E5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779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5C897-A567-8DF1-C27F-ACAABB03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2713CE3-55EB-B43F-1CAC-749F6EA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24DB5A5-6709-8224-6EF9-53DD6EC1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358BC14-1E6A-EB4B-136B-23DBFD14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3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35E7E913-D425-D32D-0C36-9DCDFC3DE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F7DCE147-7A35-9D56-AB94-770F4E6C7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>
            <a:extLst>
              <a:ext uri="{FF2B5EF4-FFF2-40B4-BE49-F238E27FC236}">
                <a16:creationId xmlns:a16="http://schemas.microsoft.com/office/drawing/2014/main" id="{922EC7E4-ECD6-9CCE-8CC3-5C2628606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5" y="4030367"/>
            <a:ext cx="28751118" cy="148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 defTabSz="1107774"/>
            <a:r>
              <a:rPr lang="pt-BR" sz="4253" b="1" dirty="0"/>
              <a:t> TRANSFORMAÇÕES E RELAÇÕES LABORAIS: OS LIMITES ENTRE AUTONOMIA E SUBORDINAÇÃO</a:t>
            </a:r>
            <a:r>
              <a:rPr lang="pt-BR" sz="4253" baseline="30000" dirty="0"/>
              <a:t>(1).</a:t>
            </a:r>
            <a:r>
              <a:rPr lang="pt-BR" sz="4253" b="1" dirty="0"/>
              <a:t> </a:t>
            </a:r>
          </a:p>
          <a:p>
            <a:pPr algn="ctr" defTabSz="1107774"/>
            <a:endParaRPr lang="en-GB" sz="4253" b="1" dirty="0">
              <a:solidFill>
                <a:srgbClr val="FF0000"/>
              </a:solidFill>
            </a:endParaRPr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id="{FAE5565D-DD22-3770-66AD-BD3F3D05C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6" y="6538598"/>
            <a:ext cx="28751117" cy="55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027" b="1" dirty="0"/>
              <a:t>Amanda dos Santos Alves</a:t>
            </a:r>
            <a:r>
              <a:rPr lang="pt-BR" sz="3027" baseline="30000" dirty="0"/>
              <a:t> (2)</a:t>
            </a:r>
            <a:r>
              <a:rPr lang="pt-BR" sz="3027" b="1" dirty="0"/>
              <a:t>; </a:t>
            </a:r>
            <a:r>
              <a:rPr lang="pt-BR" sz="3027" b="1" dirty="0" err="1"/>
              <a:t>Elian</a:t>
            </a:r>
            <a:r>
              <a:rPr lang="pt-BR" sz="3027" b="1" dirty="0"/>
              <a:t> </a:t>
            </a:r>
            <a:r>
              <a:rPr lang="pt-BR" sz="3027" b="1" dirty="0" err="1"/>
              <a:t>Winicius</a:t>
            </a:r>
            <a:r>
              <a:rPr lang="pt-BR" sz="3027" b="1" dirty="0"/>
              <a:t> de Sousa Batista</a:t>
            </a:r>
            <a:r>
              <a:rPr lang="pt-BR" sz="3027" baseline="30000" dirty="0"/>
              <a:t>(3)</a:t>
            </a:r>
            <a:r>
              <a:rPr lang="pt-BR" sz="3027" b="1" dirty="0"/>
              <a:t>; Aline </a:t>
            </a:r>
            <a:r>
              <a:rPr lang="pt-BR" sz="3027" b="1" dirty="0" err="1"/>
              <a:t>Crislene</a:t>
            </a:r>
            <a:r>
              <a:rPr lang="pt-BR" sz="3027" b="1" dirty="0"/>
              <a:t> Barbosa da Silva </a:t>
            </a:r>
            <a:r>
              <a:rPr lang="pt-BR" sz="3027" baseline="30000" dirty="0"/>
              <a:t>(4)</a:t>
            </a:r>
            <a:r>
              <a:rPr lang="pt-BR" sz="3027" b="1" dirty="0"/>
              <a:t>; Maria </a:t>
            </a:r>
            <a:r>
              <a:rPr lang="pt-BR" sz="3027" b="1" dirty="0" err="1"/>
              <a:t>Regidiana</a:t>
            </a:r>
            <a:r>
              <a:rPr lang="pt-BR" sz="3027" b="1" dirty="0"/>
              <a:t> da Conceição</a:t>
            </a:r>
            <a:r>
              <a:rPr lang="pt-BR" sz="3027" baseline="30000" dirty="0"/>
              <a:t>(5)</a:t>
            </a:r>
            <a:r>
              <a:rPr lang="pt-BR" sz="3027" b="1" dirty="0"/>
              <a:t>.</a:t>
            </a:r>
            <a:endParaRPr lang="pt-BR" sz="3027" b="1" baseline="30000" dirty="0"/>
          </a:p>
        </p:txBody>
      </p:sp>
      <p:sp>
        <p:nvSpPr>
          <p:cNvPr id="5" name="Rectangle 37">
            <a:hlinkClick r:id="" action="ppaction://noaction"/>
            <a:extLst>
              <a:ext uri="{FF2B5EF4-FFF2-40B4-BE49-F238E27FC236}">
                <a16:creationId xmlns:a16="http://schemas.microsoft.com/office/drawing/2014/main" id="{8D29E7D4-3AAA-E9F3-C8E2-673C710D9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0954" y="7331736"/>
            <a:ext cx="22915311" cy="2241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491" baseline="30000" dirty="0"/>
              <a:t>(1) Trabalho desenvolvido no Programa de Iniciação Científica (PIC) da Faculdade Evolução Alto Oeste Potiguar; </a:t>
            </a:r>
          </a:p>
          <a:p>
            <a:pPr algn="ctr"/>
            <a:r>
              <a:rPr lang="pt-BR" sz="3491" baseline="30000" dirty="0"/>
              <a:t>(2) Estudante; Faculdade Evolução Alto Oeste Potiguar; Pau dos Ferros, Rio Grande do Norte; amandasantos4lves@gmail.com; </a:t>
            </a:r>
          </a:p>
          <a:p>
            <a:pPr algn="ctr"/>
            <a:r>
              <a:rPr lang="pt-BR" sz="3491" baseline="30000" dirty="0"/>
              <a:t>(3) Estudante; Faculdade Evolução Alto Oeste Potiguar; Pau dos Ferros, Rio Grande do Norte;elianbatista6@gmail.com; </a:t>
            </a:r>
          </a:p>
          <a:p>
            <a:pPr algn="ctr"/>
            <a:r>
              <a:rPr lang="pt-BR" sz="3491" baseline="30000" dirty="0"/>
              <a:t>(4) Estudante; Faculdade Evolução Alto Oeste Potiguar; Pau dos Ferros, Rio Grande do Norte;alinecrislene1234@gmail.com;</a:t>
            </a:r>
          </a:p>
          <a:p>
            <a:pPr algn="ctr"/>
            <a:r>
              <a:rPr lang="pt-BR" sz="3491" baseline="30000" dirty="0"/>
              <a:t> (4) Professor; Faculdade Evolução Alto Oeste Potiguar; Pau dos Ferros, Rio Grande do Norte; regidiana.advocacia@gmail.com;</a:t>
            </a:r>
          </a:p>
          <a:p>
            <a:pPr algn="ctr"/>
            <a:endParaRPr lang="pt-BR" sz="3491" baseline="30000" dirty="0"/>
          </a:p>
        </p:txBody>
      </p:sp>
      <p:sp>
        <p:nvSpPr>
          <p:cNvPr id="6" name="Text Box 50">
            <a:extLst>
              <a:ext uri="{FF2B5EF4-FFF2-40B4-BE49-F238E27FC236}">
                <a16:creationId xmlns:a16="http://schemas.microsoft.com/office/drawing/2014/main" id="{7021C9A3-DF2C-B7B9-29B9-7CB2E583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5705" y="10011341"/>
            <a:ext cx="11569013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5455" b="1" dirty="0">
                <a:solidFill>
                  <a:schemeClr val="bg1"/>
                </a:solidFill>
                <a:cs typeface="Times New Roman" pitchFamily="18" charset="0"/>
              </a:rPr>
              <a:t>RESUMO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438771" y="12487945"/>
            <a:ext cx="25994889" cy="22336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 presente estudo aborda os impactos dos novos métodos produtivos e da inteligência artificial na relação entre empregado e empregador, destacando a crescente intensificação do controle laboral e a redução da autonomia dos trabalhadores. Assim, destacando sua relevância social ao identificar demandas prejudiciais para as relações trabalhistas, no que tange a inserção de novos métodos e  seu impacto na questão laboral. Ainda, expõe uma justificativa social ao exteriorizar dificuldades enfrentadas pelos trabalhadores. Dessa forma, o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problema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que direciona a pesquisa se delimita na compreensão dos impactos causados pelos novos métodos trabalhistas na subordinação e autonomia dos empregados. Com isso, o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objetivo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da pesquisa foi analisar como as inovações tecnológicas influenciam as formas de subordinação e autonomia no vínculo empregatício, além de compreender os reflexos dessas mudanças no mercado de trabalho e na vida social dos trabalhadores. Dessa forma, os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métodos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adotados caracterizam a pesquisa como exploratória, de abordagem qualitativa, utilizando procedimentos bibliográficos e documentais, com base em autores como Esteves (2018) e Lopes (2025) e ainda, estudos relacionados ao Direito do Trabalho, tecnologia e relações laborais contemporâneas. Desse modo, os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resultados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da pesquisa evidenciaram que as novas tecnologias vêm modificando a dinâmica do ambiente de trabalho, tornando mais complexa a relação entre empregado e empregador, ao mesmo tempo em que ampliam riscos de desemprego, desigualdade social e precarização das condições de trabalho. Observou-se também que os avanços tecnológicos têm contribuído para novas formas de fiscalização e controle do trabalhador, aumentando situações de pressão psicológica, insegurança profissional e dependência econômica.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Conclui-se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que, embora a inovação tecnológica represente avanços produtivos relevantes e contribua para o desenvolvimento econômico, é indispensável promover equilíbrio entre modernização e proteção dos direitos trabalhistas, garantindo dignidade, respeito, valorização humana e melhores condições de trabalho diante das constantes transformações do mercado laboral. Dessa forma, o estudo reforça a necessidade de debates críticos e da criação de medidas que assegurem relações de trabalho mais justas, equilibradas e compatíveis com os princípios fundamentais do Direito do Trabalho.</a:t>
            </a:r>
          </a:p>
          <a:p>
            <a:pPr>
              <a:lnSpc>
                <a:spcPct val="115000"/>
              </a:lnSpc>
            </a:pP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PALAVRAS-CHAVE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Tecnologia; Trabalho; Vulnerabilidade.</a:t>
            </a:r>
          </a:p>
          <a:p>
            <a:pPr>
              <a:lnSpc>
                <a:spcPct val="115000"/>
              </a:lnSpc>
            </a:pP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REFERÊNCIAS</a:t>
            </a:r>
            <a:r>
              <a:rPr lang="pt-BR" sz="3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</a:pP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ESTEVES, J. T. et al. Reforma trabalhista: a subordinação das relações de trabalho à dinâmica do mercado.</a:t>
            </a: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Revista Direito das Relações Sociais e Trabalhistas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Brasília, v. 4, n. 2, p. 175-187, maio/ago. 2018. Disponível em: https://publicacoes.udf.edu.br/</a:t>
            </a:r>
            <a:r>
              <a:rPr lang="pt-BR" sz="3600" kern="1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index.php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pt-BR" sz="3600" kern="1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relacoes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-sociais-trabalhista/</a:t>
            </a:r>
            <a:r>
              <a:rPr lang="pt-BR" sz="3600" kern="1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article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pt-BR" sz="3600" kern="1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view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/132. Acesso em: 26 abr. 2026.</a:t>
            </a:r>
          </a:p>
          <a:p>
            <a:pPr>
              <a:lnSpc>
                <a:spcPct val="115000"/>
              </a:lnSpc>
            </a:pPr>
            <a:endParaRPr lang="pt-BR" sz="36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LOPES, J. H. L. </a:t>
            </a: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Substituição de Trabalhadores por IA: Impactos Jurídicos e Sociais – O Direito do Trabalho será Capaz de Proteger os Empregos em Meio à Automação crescente? 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Natal: Centro Universitário do Rio Grande do Norte, 2025.</a:t>
            </a:r>
          </a:p>
          <a:p>
            <a:pPr>
              <a:lnSpc>
                <a:spcPct val="115000"/>
              </a:lnSpc>
            </a:pPr>
            <a:endParaRPr lang="pt-BR" sz="36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SOUZA, L. C.; PINTO, S. L. A. </a:t>
            </a: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Tecnologia e trabalho na era da informação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pt-BR" sz="3600" kern="1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Scientia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Iuris, Londrina, v. 21, n. 3, p. 99–124, 2017. Disponível em: https://ojs.uel.br/revistas/</a:t>
            </a:r>
            <a:r>
              <a:rPr lang="pt-BR" sz="3600" kern="1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uel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pt-BR" sz="3600" kern="1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index.php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/iuris/</a:t>
            </a:r>
            <a:r>
              <a:rPr lang="pt-BR" sz="3600" kern="1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article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pt-BR" sz="3600" kern="1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view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/28248. Acesso em: 26 abr. 2026</a:t>
            </a:r>
          </a:p>
          <a:p>
            <a:pPr>
              <a:lnSpc>
                <a:spcPct val="115000"/>
              </a:lnSpc>
            </a:pPr>
            <a:endParaRPr lang="pt-BR" sz="36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solidFill>
                <a:srgbClr val="FF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72536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2264</TotalTime>
  <Words>755</Words>
  <Application>Microsoft Office PowerPoint</Application>
  <PresentationFormat>Personalizar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Design padrão</vt:lpstr>
      <vt:lpstr>Apresentação do PowerPoint</vt:lpstr>
    </vt:vector>
  </TitlesOfParts>
  <Company>UFC - Universidade Federal do Ceará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 Fernando Pinheiro</dc:creator>
  <cp:lastModifiedBy>Raimundo Fábio</cp:lastModifiedBy>
  <cp:revision>109</cp:revision>
  <dcterms:created xsi:type="dcterms:W3CDTF">2009-08-05T17:04:46Z</dcterms:created>
  <dcterms:modified xsi:type="dcterms:W3CDTF">2026-05-14T11:41:45Z</dcterms:modified>
</cp:coreProperties>
</file>