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0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7DDD-C539-4F04-8AD3-C52E7E80A70A}" type="datetimeFigureOut">
              <a:rPr lang="pt-BR" smtClean="0"/>
              <a:t>26/11/2025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6B27-8150-466B-9885-77980D7B1A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45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96B27-8150-466B-9885-77980D7B1AF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70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86" t="24658" r="25636" b="22896"/>
          <a:stretch/>
        </p:blipFill>
        <p:spPr>
          <a:xfrm>
            <a:off x="2796811" y="49584"/>
            <a:ext cx="3550377" cy="2633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4548"/>
            <a:ext cx="9144000" cy="1075661"/>
          </a:xfrm>
        </p:spPr>
        <p:txBody>
          <a:bodyPr>
            <a:normAutofit/>
          </a:bodyPr>
          <a:lstStyle/>
          <a:p>
            <a:r>
              <a:rPr lang="pt-B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ESTRATÉGIA DE GOVERNABILIDADE FRANCESA NA AMAZÔNIA SETENTRIONAL</a:t>
            </a:r>
            <a:endParaRPr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946" y="4417888"/>
            <a:ext cx="6020656" cy="187003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/>
              <a:t>Gabriella Figueiredo Costa</a:t>
            </a:r>
            <a:br>
              <a:rPr lang="pt-BR" sz="2000" dirty="0"/>
            </a:br>
            <a:r>
              <a:rPr lang="pt-BR" sz="2000" dirty="0"/>
              <a:t> Dr. Paulo Gustavo Pellegrino Correa</a:t>
            </a:r>
          </a:p>
          <a:p>
            <a:r>
              <a:rPr lang="pt-BR" sz="2000" b="1" dirty="0"/>
              <a:t>PPGEF/UNIFAP</a:t>
            </a:r>
          </a:p>
          <a:p>
            <a:r>
              <a:rPr lang="pt-BR" sz="2000" b="1" dirty="0"/>
              <a:t> Políticas Públicas e Governança nas Fronteiras</a:t>
            </a:r>
          </a:p>
          <a:p>
            <a:r>
              <a:rPr lang="pt-BR" sz="2000" b="1" dirty="0"/>
              <a:t>Oiapoque - 2025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876601"/>
          </a:xfrm>
        </p:spPr>
        <p:txBody>
          <a:bodyPr/>
          <a:lstStyle/>
          <a:p>
            <a:r>
              <a:rPr lang="pt-BR" b="1" dirty="0"/>
              <a:t>INTRODUÇÃO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51" y="1214380"/>
            <a:ext cx="8411697" cy="4945787"/>
          </a:xfrm>
        </p:spPr>
        <p:txBody>
          <a:bodyPr>
            <a:noAutofit/>
          </a:bodyPr>
          <a:lstStyle/>
          <a:p>
            <a:pPr algn="just"/>
            <a:r>
              <a:rPr lang="pt-BR" sz="2300" dirty="0"/>
              <a:t>A </a:t>
            </a:r>
            <a:r>
              <a:rPr lang="pt-BR" sz="2300" i="1" dirty="0"/>
              <a:t>Cité </a:t>
            </a:r>
            <a:r>
              <a:rPr lang="pt-BR" sz="2300" i="1" dirty="0" err="1"/>
              <a:t>du</a:t>
            </a:r>
            <a:r>
              <a:rPr lang="pt-BR" sz="2300" i="1" dirty="0"/>
              <a:t> </a:t>
            </a:r>
            <a:r>
              <a:rPr lang="pt-BR" sz="2300" i="1" dirty="0" err="1"/>
              <a:t>Ministère</a:t>
            </a:r>
            <a:r>
              <a:rPr lang="pt-BR" sz="2300" i="1" dirty="0"/>
              <a:t> de </a:t>
            </a:r>
            <a:r>
              <a:rPr lang="pt-BR" sz="2300" i="1" dirty="0" err="1"/>
              <a:t>la</a:t>
            </a:r>
            <a:r>
              <a:rPr lang="pt-BR" sz="2300" i="1" dirty="0"/>
              <a:t> Justice</a:t>
            </a:r>
            <a:r>
              <a:rPr lang="pt-BR" sz="2300" dirty="0"/>
              <a:t> caracterizado como um complexo judicial e penal integrado (Tribunal de Justiça, estabelecimentos prisionais, serviços de reintegração social e demais órgãos auxiliares da justiça).</a:t>
            </a:r>
          </a:p>
          <a:p>
            <a:pPr marL="0" indent="0" algn="just">
              <a:buNone/>
            </a:pPr>
            <a:endParaRPr lang="pt-BR" sz="2300" dirty="0"/>
          </a:p>
          <a:p>
            <a:pPr algn="just"/>
            <a:r>
              <a:rPr lang="pt-BR" sz="2300" b="1" dirty="0"/>
              <a:t>Questão central: </a:t>
            </a:r>
            <a:r>
              <a:rPr lang="pt-BR" sz="2300" dirty="0"/>
              <a:t>O que leva o Estado francês a intensificar sua presença, na fronteira amazônica, por meio da implantação da Cité?</a:t>
            </a:r>
            <a:endParaRPr lang="pt-BR" sz="2300" b="1" dirty="0"/>
          </a:p>
          <a:p>
            <a:pPr algn="just"/>
            <a:r>
              <a:rPr sz="2300" b="1" dirty="0"/>
              <a:t>Justificativa</a:t>
            </a:r>
            <a:r>
              <a:rPr lang="pt-BR" sz="2300" b="1" dirty="0"/>
              <a:t>: </a:t>
            </a:r>
            <a:r>
              <a:rPr lang="pt-BR" sz="2300" dirty="0"/>
              <a:t>Importante compreendermos se essa obra atende exclusivamente as demandas sociais e institucionais ou se representa também uma estratégia geopolítica de afirmação da soberania francesa numa região marcada por vulnerabilidades e tensões transfronteiriças.</a:t>
            </a:r>
            <a:endParaRPr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876601"/>
          </a:xfrm>
        </p:spPr>
        <p:txBody>
          <a:bodyPr/>
          <a:lstStyle/>
          <a:p>
            <a:r>
              <a:rPr lang="pt-BR" b="1" dirty="0"/>
              <a:t>OBJETIVOS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9" y="1103971"/>
            <a:ext cx="8355094" cy="5204502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Objetivo geral:</a:t>
            </a:r>
          </a:p>
          <a:p>
            <a:pPr marL="0" indent="0" algn="just">
              <a:buNone/>
            </a:pPr>
            <a:r>
              <a:rPr lang="pt-BR" sz="2800" b="1" dirty="0"/>
              <a:t>	</a:t>
            </a:r>
            <a:r>
              <a:rPr lang="pt-BR" sz="2000" dirty="0"/>
              <a:t>Analisar como a </a:t>
            </a:r>
            <a:r>
              <a:rPr lang="pt-BR" sz="2000" i="1" dirty="0"/>
              <a:t>Cité </a:t>
            </a:r>
            <a:r>
              <a:rPr lang="pt-BR" sz="2000" i="1" dirty="0" err="1"/>
              <a:t>du</a:t>
            </a:r>
            <a:r>
              <a:rPr lang="pt-BR" sz="2000" i="1" dirty="0"/>
              <a:t> </a:t>
            </a:r>
            <a:r>
              <a:rPr lang="pt-BR" sz="2000" i="1" dirty="0" err="1"/>
              <a:t>Ministère</a:t>
            </a:r>
            <a:r>
              <a:rPr lang="pt-BR" sz="2000" i="1" dirty="0"/>
              <a:t> de </a:t>
            </a:r>
            <a:r>
              <a:rPr lang="pt-BR" sz="2000" i="1" dirty="0" err="1"/>
              <a:t>la</a:t>
            </a:r>
            <a:r>
              <a:rPr lang="pt-BR" sz="2000" i="1" dirty="0"/>
              <a:t> Justice</a:t>
            </a:r>
            <a:r>
              <a:rPr lang="pt-BR" sz="2000" dirty="0"/>
              <a:t> se configura como instrumento de governabilidade e controle territorial.</a:t>
            </a:r>
          </a:p>
          <a:p>
            <a:pPr marL="0" indent="0" algn="just">
              <a:buNone/>
            </a:pPr>
            <a:endParaRPr lang="pt-BR" sz="2000" dirty="0"/>
          </a:p>
          <a:p>
            <a:r>
              <a:rPr lang="pt-BR" sz="2800" b="1" dirty="0"/>
              <a:t>Objetivos específicos:</a:t>
            </a:r>
          </a:p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</a:pP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Caracterizar a contextualização dos fatores históricos, políticos e sociais que levaram à intensificação da presença estatal na Guiana Francesa;</a:t>
            </a:r>
          </a:p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</a:pP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Compreender os critérios institucionais e territoriais que fundamentaram a escolha de Saint-Laurent-</a:t>
            </a:r>
            <a:r>
              <a:rPr lang="pt-BR" sz="2000" kern="5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pt-BR" sz="2000" kern="5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Maroni</a:t>
            </a: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como sede da </a:t>
            </a:r>
            <a:r>
              <a:rPr lang="pt-BR" sz="2000" i="1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Cité</a:t>
            </a: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</a:pPr>
            <a:r>
              <a:rPr lang="pt-BR" sz="2000" kern="5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Avaliar a Cité como estratégia de afirmação da soberania francesa e suas implicações na tríplice fronteira França-Brasil-Suriname.</a:t>
            </a:r>
          </a:p>
          <a:p>
            <a:endParaRPr lang="pt-BR" sz="2800" dirty="0"/>
          </a:p>
          <a:p>
            <a:r>
              <a:rPr lang="pt-BR" sz="2800" dirty="0"/>
              <a:t>-</a:t>
            </a:r>
          </a:p>
          <a:p>
            <a:r>
              <a:rPr lang="pt-BR" sz="2800" dirty="0"/>
              <a:t>-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8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876601"/>
          </a:xfrm>
        </p:spPr>
        <p:txBody>
          <a:bodyPr/>
          <a:lstStyle/>
          <a:p>
            <a:r>
              <a:rPr lang="pt-BR" b="1" dirty="0"/>
              <a:t>METODOLOGIA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50" y="1600199"/>
            <a:ext cx="8080743" cy="4479673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Abordagem qualitativa, bibliográfico e documental.</a:t>
            </a:r>
          </a:p>
          <a:p>
            <a:pPr algn="just"/>
            <a:r>
              <a:rPr lang="pt-BR" sz="2400" dirty="0"/>
              <a:t>Analisados em média: 69 documentos oficiais.</a:t>
            </a:r>
          </a:p>
          <a:p>
            <a:pPr marL="0" indent="0" algn="just">
              <a:buNone/>
            </a:pPr>
            <a:r>
              <a:rPr lang="pt-BR" sz="2400" dirty="0"/>
              <a:t>	- Relatórios do </a:t>
            </a:r>
            <a:r>
              <a:rPr lang="pt-BR" sz="2400" dirty="0" err="1"/>
              <a:t>Dèfenseur</a:t>
            </a:r>
            <a:r>
              <a:rPr lang="pt-BR" sz="2400" dirty="0"/>
              <a:t> </a:t>
            </a:r>
            <a:r>
              <a:rPr lang="pt-BR" sz="2400" dirty="0" err="1"/>
              <a:t>des</a:t>
            </a:r>
            <a:r>
              <a:rPr lang="pt-BR" sz="2400" dirty="0"/>
              <a:t> </a:t>
            </a:r>
            <a:r>
              <a:rPr lang="pt-BR" sz="2400" dirty="0" err="1"/>
              <a:t>Droits</a:t>
            </a:r>
            <a:r>
              <a:rPr lang="pt-BR" sz="2400" dirty="0"/>
              <a:t>;</a:t>
            </a:r>
          </a:p>
          <a:p>
            <a:pPr marL="0" indent="0" algn="just">
              <a:buNone/>
            </a:pPr>
            <a:r>
              <a:rPr lang="pt-BR" sz="2400" dirty="0"/>
              <a:t>	- Dados do Instituto Nacional de Estatística e Estudos Econômicos (INSEE) e do Serviço Estatístico Ministerial da Segurança do Interior (SSMSI);</a:t>
            </a:r>
          </a:p>
          <a:p>
            <a:pPr marL="0" indent="0" algn="just">
              <a:buNone/>
            </a:pPr>
            <a:r>
              <a:rPr lang="pt-BR" sz="2400" dirty="0"/>
              <a:t>	- Relatórios do Governo, Senado e Assembleia Legislativa da França;</a:t>
            </a:r>
          </a:p>
          <a:p>
            <a:pPr marL="0" indent="0" algn="just">
              <a:buNone/>
            </a:pPr>
            <a:r>
              <a:rPr lang="pt-BR" sz="2400" dirty="0"/>
              <a:t>	- Documentos das prefeituras de Cayenne e Saint-Laurent-</a:t>
            </a:r>
            <a:r>
              <a:rPr lang="pt-BR" sz="2400" dirty="0" err="1"/>
              <a:t>du</a:t>
            </a:r>
            <a:r>
              <a:rPr lang="pt-BR" sz="2400" dirty="0"/>
              <a:t>-</a:t>
            </a:r>
            <a:r>
              <a:rPr lang="pt-BR" sz="2400" dirty="0" err="1"/>
              <a:t>Maroni</a:t>
            </a:r>
            <a:r>
              <a:rPr lang="pt-BR" sz="2400" dirty="0"/>
              <a:t> e outros.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085" y="-36341"/>
            <a:ext cx="2097915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270587"/>
            <a:ext cx="7794008" cy="667876"/>
          </a:xfrm>
        </p:spPr>
        <p:txBody>
          <a:bodyPr>
            <a:normAutofit fontScale="90000"/>
          </a:bodyPr>
          <a:lstStyle/>
          <a:p>
            <a:r>
              <a:rPr lang="pt-BR" sz="4900" b="1" dirty="0"/>
              <a:t>RESULTADOS</a:t>
            </a:r>
            <a:r>
              <a:rPr dirty="0"/>
              <a:t> </a:t>
            </a:r>
            <a:r>
              <a:rPr lang="pt-BR" dirty="0"/>
              <a:t>- Principais achados</a:t>
            </a:r>
            <a:endParaRPr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DD1552D3-5712-9854-E2B5-2BE423AF3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7258" y="989471"/>
            <a:ext cx="3851261" cy="5423360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33669C-9344-B2C6-7BA6-8266E8119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11" y="848289"/>
            <a:ext cx="4659652" cy="53376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9CA71E7-D844-2961-EAA1-274B5EF87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51" y="969730"/>
            <a:ext cx="5989371" cy="532999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6FCBE3F-651A-B633-7EAC-ECB1B1AF1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263" y="1233671"/>
            <a:ext cx="5563584" cy="509731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C3C54BB-29B0-3509-4225-CDAE360A2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58" y="1099206"/>
            <a:ext cx="8159207" cy="511799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BFDB6ED-2DF1-7ED8-67D4-2A010C535A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229" y="1180080"/>
            <a:ext cx="8300115" cy="509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876601"/>
          </a:xfrm>
        </p:spPr>
        <p:txBody>
          <a:bodyPr/>
          <a:lstStyle/>
          <a:p>
            <a:r>
              <a:rPr lang="pt-BR" b="1" dirty="0"/>
              <a:t>CONSIDERAÇÕES FINAIS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13" y="1376737"/>
            <a:ext cx="8271373" cy="4703136"/>
          </a:xfrm>
        </p:spPr>
        <p:txBody>
          <a:bodyPr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pt-BR" sz="2200" dirty="0">
                <a:cs typeface="Times New Roman" panose="02020603050405020304" pitchFamily="18" charset="0"/>
              </a:rPr>
              <a:t>A análise dos documentos oficiais e relatórios institucionais evidencia que a implantação da </a:t>
            </a:r>
            <a:r>
              <a:rPr lang="pt-BR" sz="2200" i="1" dirty="0">
                <a:cs typeface="Times New Roman" panose="02020603050405020304" pitchFamily="18" charset="0"/>
              </a:rPr>
              <a:t>Cité </a:t>
            </a:r>
            <a:r>
              <a:rPr lang="pt-BR" sz="2200" i="1" dirty="0" err="1">
                <a:cs typeface="Times New Roman" panose="02020603050405020304" pitchFamily="18" charset="0"/>
              </a:rPr>
              <a:t>du</a:t>
            </a:r>
            <a:r>
              <a:rPr lang="pt-BR" sz="2200" i="1" dirty="0">
                <a:cs typeface="Times New Roman" panose="02020603050405020304" pitchFamily="18" charset="0"/>
              </a:rPr>
              <a:t> </a:t>
            </a:r>
            <a:r>
              <a:rPr lang="pt-BR" sz="2200" i="1" dirty="0" err="1">
                <a:cs typeface="Times New Roman" panose="02020603050405020304" pitchFamily="18" charset="0"/>
              </a:rPr>
              <a:t>Ministère</a:t>
            </a:r>
            <a:r>
              <a:rPr lang="pt-BR" sz="2200" i="1" dirty="0">
                <a:cs typeface="Times New Roman" panose="02020603050405020304" pitchFamily="18" charset="0"/>
              </a:rPr>
              <a:t> de </a:t>
            </a:r>
            <a:r>
              <a:rPr lang="pt-BR" sz="2200" i="1" dirty="0" err="1">
                <a:cs typeface="Times New Roman" panose="02020603050405020304" pitchFamily="18" charset="0"/>
              </a:rPr>
              <a:t>la</a:t>
            </a:r>
            <a:r>
              <a:rPr lang="pt-BR" sz="2200" i="1" dirty="0">
                <a:cs typeface="Times New Roman" panose="02020603050405020304" pitchFamily="18" charset="0"/>
              </a:rPr>
              <a:t> Justice </a:t>
            </a:r>
            <a:r>
              <a:rPr lang="pt-BR" sz="2200" dirty="0">
                <a:cs typeface="Times New Roman" panose="02020603050405020304" pitchFamily="18" charset="0"/>
              </a:rPr>
              <a:t>na Guiana Francesa, representa um novo redirecionamento da política de governança da França na região. </a:t>
            </a: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pt-BR" sz="2200" dirty="0">
                <a:cs typeface="Times New Roman" panose="02020603050405020304" pitchFamily="18" charset="0"/>
              </a:rPr>
              <a:t>A iniciativa </a:t>
            </a:r>
            <a:r>
              <a:rPr lang="pt-BR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 um projeto político de governança e de controle territorial na Amazônia Setentrional, uma vez que as </a:t>
            </a:r>
            <a:r>
              <a:rPr lang="pt-BR" sz="22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áreas de fronteiras são importantes espaços de consolidação da garantia de estabilidade e segurança de um país.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8" y="2002288"/>
            <a:ext cx="8229600" cy="1143000"/>
          </a:xfrm>
        </p:spPr>
        <p:txBody>
          <a:bodyPr/>
          <a:lstStyle/>
          <a:p>
            <a:r>
              <a:rPr lang="pt-BR" b="1" i="0" dirty="0">
                <a:effectLst/>
              </a:rPr>
              <a:t>Obrigada pela atenção!</a:t>
            </a:r>
            <a:endParaRPr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5CDFEF-5329-7F0A-2B6E-D1A93706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552" y="3873414"/>
            <a:ext cx="4792894" cy="169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b="1" dirty="0">
                <a:solidFill>
                  <a:schemeClr val="tx1">
                    <a:tint val="75000"/>
                  </a:schemeClr>
                </a:solidFill>
              </a:rPr>
              <a:t>Gabriella Figueiredo Costa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b="1" dirty="0">
                <a:solidFill>
                  <a:schemeClr val="tx1">
                    <a:tint val="75000"/>
                  </a:schemeClr>
                </a:solidFill>
              </a:rPr>
              <a:t>Contato: +55 (96) 9.9129-6661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b="1" dirty="0">
                <a:solidFill>
                  <a:schemeClr val="tx1">
                    <a:tint val="75000"/>
                  </a:schemeClr>
                </a:solidFill>
              </a:rPr>
              <a:t>E-mail: gabi-ap@hotmail.com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pt-BR" sz="2000" b="1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pt-BR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390</Words>
  <Application>Microsoft Office PowerPoint</Application>
  <PresentationFormat>Apresentação na tela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A ESTRATÉGIA DE GOVERNABILIDADE FRANCESA NA AMAZÔNIA SETENTRIONAL</vt:lpstr>
      <vt:lpstr>INTRODUÇÃO</vt:lpstr>
      <vt:lpstr>OBJETIVOS</vt:lpstr>
      <vt:lpstr>METODOLOGIA</vt:lpstr>
      <vt:lpstr>RESULTADOS - Principais achados</vt:lpstr>
      <vt:lpstr>CONSIDERAÇÕES FINAIS</vt:lpstr>
      <vt:lpstr>Obrigada pela atenção!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ESTRATÉGIA DE GOVERNABILIDADE FRANCESA NA AMAZÔNIA SETENTRIONAL. </dc:title>
  <dc:subject/>
  <dc:creator>Bruno</dc:creator>
  <cp:keywords/>
  <dc:description>generated using python-pptx</dc:description>
  <cp:lastModifiedBy>Gabriella Figueiredo</cp:lastModifiedBy>
  <cp:revision>17</cp:revision>
  <dcterms:created xsi:type="dcterms:W3CDTF">2013-01-27T09:14:16Z</dcterms:created>
  <dcterms:modified xsi:type="dcterms:W3CDTF">2025-11-26T18:10:38Z</dcterms:modified>
  <cp:category/>
</cp:coreProperties>
</file>