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1D3A4-BBC6-4A0D-BEF2-40C51216C75B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3840F-5452-449A-BBC3-7CA72F4E3C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28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3840F-5452-449A-BBC3-7CA72F4E3C8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35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nsoe.clarissemana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85" y="2633414"/>
            <a:ext cx="8817428" cy="1470025"/>
          </a:xfrm>
        </p:spPr>
        <p:txBody>
          <a:bodyPr>
            <a:noAutofit/>
          </a:bodyPr>
          <a:lstStyle/>
          <a:p>
            <a:r>
              <a:rPr lang="pt-BR" sz="3200" b="1" dirty="0"/>
              <a:t>Entre duas margens, duas formas de legitimidade: o Estado francês e os </a:t>
            </a:r>
            <a:r>
              <a:rPr lang="pt-BR" sz="3200" b="1" dirty="0" smtClean="0"/>
              <a:t>chefes custumários diante dos saberes tradicionais</a:t>
            </a:r>
            <a:endParaRPr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85" y="4462359"/>
            <a:ext cx="8705141" cy="1752600"/>
          </a:xfrm>
        </p:spPr>
        <p:txBody>
          <a:bodyPr>
            <a:noAutofit/>
          </a:bodyPr>
          <a:lstStyle/>
          <a:p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rPr>
              <a:t>Clarisse </a:t>
            </a:r>
            <a:r>
              <a:rPr lang="fr-F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rPr>
              <a:t>Ansoe-Tareau</a:t>
            </a:r>
            <a:endParaRPr sz="1800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</a:endParaRPr>
          </a:p>
          <a:p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rPr>
              <a:t>Université de 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rPr>
              <a:t>Guyane</a:t>
            </a:r>
          </a:p>
          <a:p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rPr>
              <a:t>Políticas Públicas e Governança nas Fronteiras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</a:endParaRPr>
          </a:p>
          <a:p>
            <a:r>
              <a:rPr lang="fr-F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rPr>
              <a:t> </a:t>
            </a:r>
            <a:endParaRPr sz="7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600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Estudante do Mestrado 2 Civilizações, Culturas, Sociedades e Interculturalidades, Universté de Guyane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67A1A2-01C0-3BC7-E4A6-24E12BAD60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86" t="24658" r="25636" b="22896"/>
          <a:stretch/>
        </p:blipFill>
        <p:spPr>
          <a:xfrm>
            <a:off x="3194137" y="0"/>
            <a:ext cx="3066734" cy="227449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0B0C006-42D6-96BF-A44E-7AA2747C1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10" y="499992"/>
            <a:ext cx="1797616" cy="6372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937" y="227370"/>
            <a:ext cx="8229600" cy="1143000"/>
          </a:xfrm>
        </p:spPr>
        <p:txBody>
          <a:bodyPr>
            <a:normAutofit/>
          </a:bodyPr>
          <a:lstStyle/>
          <a:p>
            <a:r>
              <a:rPr sz="4800" b="1" dirty="0" err="1"/>
              <a:t>Introdução</a:t>
            </a:r>
            <a:r>
              <a:rPr sz="4800" b="1" dirty="0"/>
              <a:t> / </a:t>
            </a:r>
            <a:r>
              <a:rPr sz="4800" b="1" dirty="0" err="1"/>
              <a:t>Contexto</a:t>
            </a:r>
            <a:endParaRPr sz="48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CED045-182F-7CD1-AE03-A243D1A4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3C941E5-E5FD-46C9-BD8B-72D33B6D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3151" y="1381125"/>
            <a:ext cx="85641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Desejo realizar este trabalho porque, como estudante, me chamou muito a atenção o fato de que, como indígena businengé da Guiana, eu tenha que solicitar autorizações para trabalhar com os conhecimentos locais relacionados aos recursos biológicos da minha cultura.</a:t>
            </a:r>
          </a:p>
          <a:p>
            <a:endParaRPr lang="pt-BR" sz="2000" dirty="0"/>
          </a:p>
          <a:p>
            <a:r>
              <a:rPr lang="pt-BR" sz="2000" dirty="0"/>
              <a:t>Isso está relacionado ao acesso e repartição de benefícios (APA): Protocolo de Nagoya.</a:t>
            </a:r>
          </a:p>
          <a:p>
            <a:endParaRPr lang="pt-BR" sz="2000" dirty="0"/>
          </a:p>
          <a:p>
            <a:r>
              <a:rPr lang="pt-BR" sz="2000" dirty="0"/>
              <a:t>O Estado francês considera que os recursos biológicos pertencem ao Estado. Já as autoridades tradicionais consideram que os recursos biológicos, bem como os conhecimentos relacionados a esses recursos, pertencem às autoridades tradicionais.</a:t>
            </a:r>
          </a:p>
          <a:p>
            <a:r>
              <a:rPr lang="pt-BR" sz="2000" dirty="0"/>
              <a:t>Na Guiana/Suriname, o conceito de territorialidade, tal como é entendido no contexto ocidental, não é o mesmo que observamos em nosso país. E, como seres humanos, prevalece a regra consuetudinária.</a:t>
            </a:r>
          </a:p>
          <a:p>
            <a:endParaRPr lang="pt-B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5400" b="1" dirty="0" err="1"/>
              <a:t>Objetivos</a:t>
            </a:r>
            <a:endParaRPr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O objetivo não é resolver o problema, mas abrir o debate sobre a questão da gestão do patrimônio cultural imaterial.</a:t>
            </a:r>
          </a:p>
          <a:p>
            <a:r>
              <a:rPr lang="pt-BR" dirty="0"/>
              <a:t>A pergunta que decidi fazer é a seguinte: como o quadro institucional poderia coexistir com a gestão tradicional do conhecimento local no que diz respeito à gestão do patrimônio cultural imaterial relacionado aos recursos biológicos?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033E02-D742-7775-4F1C-D1EB121F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54949C9-0A98-9EB0-363D-BFFB681EE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5400" b="1" dirty="0" err="1"/>
              <a:t>Metodologia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Para </a:t>
            </a:r>
            <a:r>
              <a:rPr lang="fr-FR" dirty="0" err="1"/>
              <a:t>realizar</a:t>
            </a:r>
            <a:r>
              <a:rPr lang="fr-FR" dirty="0"/>
              <a:t> este </a:t>
            </a:r>
            <a:r>
              <a:rPr lang="fr-FR" dirty="0" err="1"/>
              <a:t>trabalho</a:t>
            </a:r>
            <a:r>
              <a:rPr lang="fr-FR" dirty="0"/>
              <a:t>, </a:t>
            </a:r>
            <a:r>
              <a:rPr lang="fr-FR" dirty="0" err="1"/>
              <a:t>conduzirei</a:t>
            </a:r>
            <a:r>
              <a:rPr lang="fr-FR" dirty="0"/>
              <a:t> </a:t>
            </a:r>
            <a:r>
              <a:rPr lang="fr-FR" dirty="0" err="1"/>
              <a:t>entrevistas</a:t>
            </a:r>
            <a:r>
              <a:rPr lang="fr-FR" dirty="0"/>
              <a:t> </a:t>
            </a:r>
            <a:r>
              <a:rPr lang="fr-FR" dirty="0" err="1"/>
              <a:t>semiestruturadas</a:t>
            </a:r>
            <a:r>
              <a:rPr lang="fr-FR" dirty="0"/>
              <a:t> com </a:t>
            </a:r>
            <a:r>
              <a:rPr lang="fr-FR" dirty="0" err="1"/>
              <a:t>pessoas</a:t>
            </a:r>
            <a:r>
              <a:rPr lang="fr-FR" dirty="0"/>
              <a:t> de </a:t>
            </a:r>
            <a:r>
              <a:rPr lang="fr-FR" dirty="0" err="1"/>
              <a:t>diferentes</a:t>
            </a:r>
            <a:r>
              <a:rPr lang="fr-FR" dirty="0"/>
              <a:t> </a:t>
            </a:r>
            <a:r>
              <a:rPr lang="fr-FR" dirty="0" err="1"/>
              <a:t>ambientes</a:t>
            </a:r>
            <a:r>
              <a:rPr lang="fr-FR" dirty="0"/>
              <a:t>, </a:t>
            </a:r>
            <a:r>
              <a:rPr lang="fr-FR" dirty="0" err="1"/>
              <a:t>tanto</a:t>
            </a:r>
            <a:r>
              <a:rPr lang="fr-FR" dirty="0"/>
              <a:t> no Suriname quanto na </a:t>
            </a:r>
            <a:r>
              <a:rPr lang="fr-FR" dirty="0" err="1"/>
              <a:t>Guiana</a:t>
            </a:r>
            <a:r>
              <a:rPr lang="fr-FR" dirty="0"/>
              <a:t>. </a:t>
            </a:r>
            <a:r>
              <a:rPr lang="fr-FR" dirty="0" err="1"/>
              <a:t>Pretendo</a:t>
            </a:r>
            <a:r>
              <a:rPr lang="fr-FR" dirty="0"/>
              <a:t> </a:t>
            </a:r>
            <a:r>
              <a:rPr lang="fr-FR" dirty="0" err="1"/>
              <a:t>demonstrar</a:t>
            </a:r>
            <a:r>
              <a:rPr lang="fr-FR" dirty="0"/>
              <a:t> que se </a:t>
            </a:r>
            <a:r>
              <a:rPr lang="fr-FR" dirty="0" err="1"/>
              <a:t>trata</a:t>
            </a:r>
            <a:r>
              <a:rPr lang="fr-FR" dirty="0"/>
              <a:t> de dois </a:t>
            </a:r>
            <a:r>
              <a:rPr lang="fr-FR" dirty="0" err="1"/>
              <a:t>sistemas</a:t>
            </a:r>
            <a:r>
              <a:rPr lang="fr-FR" dirty="0"/>
              <a:t> </a:t>
            </a:r>
            <a:r>
              <a:rPr lang="fr-FR" dirty="0" err="1"/>
              <a:t>distintos</a:t>
            </a:r>
            <a:r>
              <a:rPr lang="fr-FR" dirty="0"/>
              <a:t> e que, </a:t>
            </a:r>
            <a:r>
              <a:rPr lang="fr-FR" dirty="0" err="1"/>
              <a:t>além</a:t>
            </a:r>
            <a:r>
              <a:rPr lang="fr-FR" dirty="0"/>
              <a:t> </a:t>
            </a:r>
            <a:r>
              <a:rPr lang="fr-FR" dirty="0" err="1"/>
              <a:t>disso</a:t>
            </a:r>
            <a:r>
              <a:rPr lang="fr-FR" dirty="0"/>
              <a:t>, </a:t>
            </a:r>
            <a:r>
              <a:rPr lang="fr-FR" dirty="0" err="1"/>
              <a:t>apesar</a:t>
            </a:r>
            <a:r>
              <a:rPr lang="fr-FR" dirty="0"/>
              <a:t> da </a:t>
            </a:r>
            <a:r>
              <a:rPr lang="fr-FR" dirty="0" err="1"/>
              <a:t>diferença</a:t>
            </a:r>
            <a:r>
              <a:rPr lang="fr-FR" dirty="0"/>
              <a:t> na </a:t>
            </a:r>
            <a:r>
              <a:rPr lang="fr-FR" dirty="0" err="1"/>
              <a:t>definição</a:t>
            </a:r>
            <a:r>
              <a:rPr lang="fr-FR" dirty="0"/>
              <a:t> de </a:t>
            </a:r>
            <a:r>
              <a:rPr lang="fr-FR" dirty="0" err="1"/>
              <a:t>territorialidade</a:t>
            </a:r>
            <a:r>
              <a:rPr lang="fr-FR" dirty="0"/>
              <a:t>, </a:t>
            </a:r>
            <a:r>
              <a:rPr lang="fr-FR" dirty="0" err="1"/>
              <a:t>isso</a:t>
            </a:r>
            <a:r>
              <a:rPr lang="fr-FR" dirty="0"/>
              <a:t> tem </a:t>
            </a:r>
            <a:r>
              <a:rPr lang="fr-FR" dirty="0" err="1"/>
              <a:t>impacto</a:t>
            </a:r>
            <a:r>
              <a:rPr lang="fr-FR" dirty="0"/>
              <a:t> na </a:t>
            </a:r>
            <a:r>
              <a:rPr lang="fr-FR" dirty="0" err="1"/>
              <a:t>consideração</a:t>
            </a:r>
            <a:r>
              <a:rPr lang="fr-FR" dirty="0"/>
              <a:t> da lei APA.</a:t>
            </a:r>
          </a:p>
          <a:p>
            <a:r>
              <a:rPr lang="fr-FR" dirty="0" err="1" smtClean="0"/>
              <a:t>Entrevistas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com </a:t>
            </a:r>
            <a:r>
              <a:rPr lang="fr-FR" dirty="0" err="1"/>
              <a:t>chefes</a:t>
            </a:r>
            <a:r>
              <a:rPr lang="fr-FR" dirty="0"/>
              <a:t> </a:t>
            </a:r>
            <a:r>
              <a:rPr lang="fr-FR" dirty="0" err="1" smtClean="0"/>
              <a:t>tradicionais</a:t>
            </a:r>
            <a:endParaRPr lang="fr-FR" dirty="0"/>
          </a:p>
          <a:p>
            <a:pPr lvl="1"/>
            <a:r>
              <a:rPr lang="fr-FR" dirty="0"/>
              <a:t>c</a:t>
            </a:r>
            <a:r>
              <a:rPr lang="fr-FR" dirty="0" smtClean="0"/>
              <a:t>om </a:t>
            </a:r>
            <a:r>
              <a:rPr lang="fr-FR" dirty="0" err="1" smtClean="0"/>
              <a:t>instituições</a:t>
            </a:r>
            <a:endParaRPr lang="fr-FR" dirty="0"/>
          </a:p>
          <a:p>
            <a:pPr lvl="1"/>
            <a:r>
              <a:rPr lang="en-US" dirty="0" smtClean="0"/>
              <a:t>com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ambos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contextos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as do GCC (Grande </a:t>
            </a:r>
            <a:r>
              <a:rPr lang="en-US" dirty="0" err="1"/>
              <a:t>Conselho</a:t>
            </a:r>
            <a:r>
              <a:rPr lang="en-US" dirty="0"/>
              <a:t> </a:t>
            </a:r>
            <a:r>
              <a:rPr lang="en-US" dirty="0" err="1" smtClean="0"/>
              <a:t>Costumeiro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44DD82-4DEE-0D10-5B5B-BEB5EE389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8BD88A5-6F18-09FA-DB6D-DD5EDBCD9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FD3F04C-5827-6094-656F-E885B627A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645" y="270587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b="1" dirty="0" err="1"/>
              <a:t>Hipóteses</a:t>
            </a:r>
            <a:r>
              <a:rPr lang="fr-FR" sz="5400" b="1" dirty="0"/>
              <a:t> de </a:t>
            </a:r>
            <a:r>
              <a:rPr lang="fr-FR" sz="5400" b="1" dirty="0" err="1"/>
              <a:t>pesquisa</a:t>
            </a:r>
            <a:endParaRPr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60830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enquanto</a:t>
            </a:r>
            <a:r>
              <a:rPr lang="fr-FR" dirty="0"/>
              <a:t>, </a:t>
            </a:r>
            <a:r>
              <a:rPr lang="fr-FR" dirty="0" err="1"/>
              <a:t>minhas</a:t>
            </a:r>
            <a:r>
              <a:rPr lang="fr-FR" dirty="0"/>
              <a:t> </a:t>
            </a:r>
            <a:r>
              <a:rPr lang="fr-FR" dirty="0" err="1"/>
              <a:t>primeiras</a:t>
            </a:r>
            <a:r>
              <a:rPr lang="fr-FR" dirty="0"/>
              <a:t> </a:t>
            </a:r>
            <a:r>
              <a:rPr lang="fr-FR" dirty="0" err="1"/>
              <a:t>pesquisas</a:t>
            </a:r>
            <a:r>
              <a:rPr lang="fr-FR" dirty="0"/>
              <a:t> </a:t>
            </a:r>
            <a:r>
              <a:rPr lang="fr-FR" dirty="0" err="1"/>
              <a:t>dão</a:t>
            </a:r>
            <a:r>
              <a:rPr lang="fr-FR" dirty="0"/>
              <a:t> </a:t>
            </a:r>
            <a:r>
              <a:rPr lang="fr-FR" dirty="0" err="1"/>
              <a:t>uma</a:t>
            </a:r>
            <a:r>
              <a:rPr lang="fr-FR" dirty="0"/>
              <a:t> </a:t>
            </a:r>
            <a:r>
              <a:rPr lang="fr-FR" dirty="0" err="1"/>
              <a:t>ideia</a:t>
            </a:r>
            <a:r>
              <a:rPr lang="fr-FR" dirty="0"/>
              <a:t> da </a:t>
            </a:r>
            <a:r>
              <a:rPr lang="fr-FR" dirty="0" err="1"/>
              <a:t>gestão</a:t>
            </a:r>
            <a:r>
              <a:rPr lang="fr-FR" dirty="0"/>
              <a:t> </a:t>
            </a:r>
            <a:r>
              <a:rPr lang="fr-FR" dirty="0" err="1"/>
              <a:t>dividida</a:t>
            </a:r>
            <a:r>
              <a:rPr lang="fr-FR" dirty="0"/>
              <a:t> entre dois </a:t>
            </a:r>
            <a:r>
              <a:rPr lang="fr-FR" dirty="0" err="1"/>
              <a:t>mundos</a:t>
            </a:r>
            <a:r>
              <a:rPr lang="fr-FR" dirty="0"/>
              <a:t>.</a:t>
            </a:r>
          </a:p>
          <a:p>
            <a:r>
              <a:rPr lang="fr-FR" dirty="0" err="1"/>
              <a:t>Espero</a:t>
            </a:r>
            <a:r>
              <a:rPr lang="fr-FR" dirty="0"/>
              <a:t> que </a:t>
            </a:r>
            <a:r>
              <a:rPr lang="fr-FR" dirty="0" err="1"/>
              <a:t>eles</a:t>
            </a:r>
            <a:r>
              <a:rPr lang="fr-FR" dirty="0"/>
              <a:t> </a:t>
            </a:r>
            <a:r>
              <a:rPr lang="fr-FR" dirty="0" err="1"/>
              <a:t>possam</a:t>
            </a:r>
            <a:r>
              <a:rPr lang="fr-FR" dirty="0"/>
              <a:t> </a:t>
            </a:r>
            <a:r>
              <a:rPr lang="fr-FR" dirty="0" err="1"/>
              <a:t>formular</a:t>
            </a:r>
            <a:r>
              <a:rPr lang="fr-FR" dirty="0"/>
              <a:t> </a:t>
            </a:r>
            <a:r>
              <a:rPr lang="fr-FR" dirty="0" err="1"/>
              <a:t>propostas</a:t>
            </a:r>
            <a:r>
              <a:rPr lang="fr-FR" dirty="0"/>
              <a:t> de </a:t>
            </a:r>
            <a:r>
              <a:rPr lang="fr-FR" dirty="0" err="1"/>
              <a:t>gestão</a:t>
            </a:r>
            <a:r>
              <a:rPr lang="fr-FR" dirty="0"/>
              <a:t> </a:t>
            </a:r>
            <a:r>
              <a:rPr lang="fr-FR" dirty="0" err="1"/>
              <a:t>comum</a:t>
            </a:r>
            <a:r>
              <a:rPr lang="fr-FR" dirty="0"/>
              <a:t> para </a:t>
            </a:r>
            <a:r>
              <a:rPr lang="fr-FR" dirty="0" err="1"/>
              <a:t>mostrar</a:t>
            </a:r>
            <a:r>
              <a:rPr lang="fr-FR" dirty="0"/>
              <a:t>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quadro</a:t>
            </a:r>
            <a:r>
              <a:rPr lang="fr-FR" dirty="0"/>
              <a:t> </a:t>
            </a:r>
            <a:r>
              <a:rPr lang="fr-FR" dirty="0" err="1"/>
              <a:t>institucional</a:t>
            </a:r>
            <a:r>
              <a:rPr lang="fr-FR" dirty="0"/>
              <a:t> </a:t>
            </a:r>
            <a:r>
              <a:rPr lang="fr-FR" dirty="0" err="1"/>
              <a:t>maneiras</a:t>
            </a:r>
            <a:r>
              <a:rPr lang="fr-FR" dirty="0"/>
              <a:t> de </a:t>
            </a:r>
            <a:r>
              <a:rPr lang="fr-FR" dirty="0" err="1"/>
              <a:t>trabalhar</a:t>
            </a:r>
            <a:r>
              <a:rPr lang="fr-FR" dirty="0"/>
              <a:t> com o </a:t>
            </a:r>
            <a:r>
              <a:rPr lang="fr-FR" dirty="0" err="1"/>
              <a:t>mundo</a:t>
            </a:r>
            <a:r>
              <a:rPr lang="fr-FR" dirty="0"/>
              <a:t> </a:t>
            </a:r>
            <a:r>
              <a:rPr lang="fr-FR" dirty="0" err="1"/>
              <a:t>tradicional</a:t>
            </a:r>
            <a:r>
              <a:rPr lang="fr-FR" dirty="0"/>
              <a:t>.</a:t>
            </a:r>
          </a:p>
          <a:p>
            <a:r>
              <a:rPr lang="fr-FR" dirty="0"/>
              <a:t>A </a:t>
            </a:r>
            <a:r>
              <a:rPr lang="fr-FR" dirty="0" err="1"/>
              <a:t>ideia</a:t>
            </a:r>
            <a:r>
              <a:rPr lang="fr-FR" dirty="0"/>
              <a:t> é </a:t>
            </a:r>
            <a:r>
              <a:rPr lang="fr-FR" dirty="0" err="1"/>
              <a:t>também</a:t>
            </a:r>
            <a:r>
              <a:rPr lang="fr-FR" dirty="0"/>
              <a:t> </a:t>
            </a:r>
            <a:r>
              <a:rPr lang="fr-FR" dirty="0" err="1"/>
              <a:t>mostrar</a:t>
            </a:r>
            <a:r>
              <a:rPr lang="fr-FR" dirty="0"/>
              <a:t> que </a:t>
            </a:r>
            <a:r>
              <a:rPr lang="fr-FR" dirty="0" err="1"/>
              <a:t>essa</a:t>
            </a:r>
            <a:r>
              <a:rPr lang="fr-FR" dirty="0"/>
              <a:t> lei APA, que </a:t>
            </a:r>
            <a:r>
              <a:rPr lang="fr-FR" dirty="0" err="1"/>
              <a:t>deveria</a:t>
            </a:r>
            <a:r>
              <a:rPr lang="fr-FR" dirty="0"/>
              <a:t> </a:t>
            </a:r>
            <a:r>
              <a:rPr lang="fr-FR" dirty="0" err="1"/>
              <a:t>proteger</a:t>
            </a:r>
            <a:r>
              <a:rPr lang="fr-FR" dirty="0"/>
              <a:t> o </a:t>
            </a:r>
            <a:r>
              <a:rPr lang="fr-FR" dirty="0" err="1"/>
              <a:t>conhecimento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populações</a:t>
            </a:r>
            <a:r>
              <a:rPr lang="fr-FR" dirty="0"/>
              <a:t>, cria </a:t>
            </a:r>
            <a:r>
              <a:rPr lang="fr-FR" dirty="0" err="1"/>
              <a:t>disparidades</a:t>
            </a:r>
            <a:r>
              <a:rPr lang="fr-FR" dirty="0"/>
              <a:t> e </a:t>
            </a:r>
            <a:r>
              <a:rPr lang="fr-FR" dirty="0" err="1"/>
              <a:t>tensões</a:t>
            </a:r>
            <a:r>
              <a:rPr lang="fr-FR" dirty="0"/>
              <a:t>, pois </a:t>
            </a:r>
            <a:r>
              <a:rPr lang="fr-FR" dirty="0" err="1"/>
              <a:t>bloqueia</a:t>
            </a:r>
            <a:r>
              <a:rPr lang="fr-FR" dirty="0"/>
              <a:t> a </a:t>
            </a:r>
            <a:r>
              <a:rPr lang="fr-FR" dirty="0" err="1"/>
              <a:t>pesquisa</a:t>
            </a:r>
            <a:r>
              <a:rPr lang="fr-FR" dirty="0"/>
              <a:t> </a:t>
            </a:r>
            <a:r>
              <a:rPr lang="fr-FR" dirty="0" err="1"/>
              <a:t>nessas</a:t>
            </a:r>
            <a:r>
              <a:rPr lang="fr-FR" dirty="0"/>
              <a:t> </a:t>
            </a:r>
            <a:r>
              <a:rPr lang="fr-FR" dirty="0" err="1"/>
              <a:t>comunidades</a:t>
            </a:r>
            <a:r>
              <a:rPr lang="fr-FR" dirty="0"/>
              <a:t> que se </a:t>
            </a:r>
            <a:r>
              <a:rPr lang="fr-FR" dirty="0" err="1"/>
              <a:t>sentem</a:t>
            </a:r>
            <a:r>
              <a:rPr lang="fr-FR" dirty="0"/>
              <a:t> </a:t>
            </a:r>
            <a:r>
              <a:rPr lang="fr-FR" dirty="0" err="1"/>
              <a:t>marginalizadas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0BEA2A0-7355-3D57-A489-D12F14401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sz="5400" b="1" dirty="0" err="1"/>
              <a:t>Considerações</a:t>
            </a:r>
            <a:r>
              <a:rPr sz="5400" b="1" dirty="0"/>
              <a:t> </a:t>
            </a:r>
            <a:r>
              <a:rPr sz="5400" b="1" dirty="0" err="1"/>
              <a:t>Finais</a:t>
            </a:r>
            <a:endParaRPr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err="1"/>
              <a:t>Conciliar</a:t>
            </a:r>
            <a:r>
              <a:rPr lang="fr-FR" sz="2800" dirty="0"/>
              <a:t> o </a:t>
            </a:r>
            <a:r>
              <a:rPr lang="fr-FR" sz="2800" dirty="0" err="1"/>
              <a:t>sistema</a:t>
            </a:r>
            <a:r>
              <a:rPr lang="fr-FR" sz="2800" dirty="0"/>
              <a:t> </a:t>
            </a:r>
            <a:r>
              <a:rPr lang="fr-FR" sz="2800" dirty="0" err="1"/>
              <a:t>jurídico</a:t>
            </a:r>
            <a:r>
              <a:rPr lang="fr-FR" sz="2800" dirty="0"/>
              <a:t> e o </a:t>
            </a:r>
            <a:r>
              <a:rPr lang="fr-FR" sz="2800" dirty="0" err="1"/>
              <a:t>sistema</a:t>
            </a:r>
            <a:r>
              <a:rPr lang="fr-FR" sz="2800" dirty="0"/>
              <a:t> </a:t>
            </a:r>
            <a:r>
              <a:rPr lang="fr-FR" sz="2800" dirty="0" err="1"/>
              <a:t>consuetudinário</a:t>
            </a:r>
            <a:r>
              <a:rPr lang="fr-FR" sz="2800" dirty="0"/>
              <a:t> na </a:t>
            </a:r>
            <a:r>
              <a:rPr lang="fr-FR" sz="2800" dirty="0" err="1"/>
              <a:t>Guiana</a:t>
            </a:r>
            <a:r>
              <a:rPr lang="fr-FR" sz="2800" dirty="0"/>
              <a:t> </a:t>
            </a:r>
            <a:r>
              <a:rPr lang="fr-FR" sz="2800" dirty="0" err="1"/>
              <a:t>não</a:t>
            </a:r>
            <a:r>
              <a:rPr lang="fr-FR" sz="2800" dirty="0"/>
              <a:t> é </a:t>
            </a:r>
            <a:r>
              <a:rPr lang="fr-FR" sz="2800" dirty="0" err="1"/>
              <a:t>uma</a:t>
            </a:r>
            <a:r>
              <a:rPr lang="fr-FR" sz="2800" dirty="0"/>
              <a:t> </a:t>
            </a:r>
            <a:r>
              <a:rPr lang="fr-FR" sz="2800" dirty="0" err="1"/>
              <a:t>questão</a:t>
            </a:r>
            <a:r>
              <a:rPr lang="fr-FR" sz="2800" dirty="0"/>
              <a:t> de simples </a:t>
            </a:r>
            <a:r>
              <a:rPr lang="fr-FR" sz="2800" dirty="0" err="1"/>
              <a:t>reconhecimento</a:t>
            </a:r>
            <a:r>
              <a:rPr lang="fr-FR" sz="2800" dirty="0"/>
              <a:t>, mas </a:t>
            </a:r>
            <a:r>
              <a:rPr lang="fr-FR" sz="2800" dirty="0" err="1"/>
              <a:t>sim</a:t>
            </a:r>
            <a:r>
              <a:rPr lang="fr-FR" sz="2800" dirty="0"/>
              <a:t> de </a:t>
            </a:r>
            <a:r>
              <a:rPr lang="fr-FR" sz="2800" dirty="0" err="1" smtClean="0"/>
              <a:t>cooperação</a:t>
            </a:r>
            <a:r>
              <a:rPr lang="fr-FR" sz="2800" dirty="0" smtClean="0"/>
              <a:t>.</a:t>
            </a:r>
          </a:p>
          <a:p>
            <a:pPr marL="0" indent="0">
              <a:buNone/>
            </a:pPr>
            <a:r>
              <a:rPr lang="fr-FR" sz="2800" dirty="0" smtClean="0"/>
              <a:t>É </a:t>
            </a:r>
            <a:r>
              <a:rPr lang="fr-FR" sz="2800" dirty="0" err="1"/>
              <a:t>respeitando</a:t>
            </a:r>
            <a:r>
              <a:rPr lang="fr-FR" sz="2800" dirty="0"/>
              <a:t> </a:t>
            </a:r>
            <a:r>
              <a:rPr lang="fr-FR" sz="2800" dirty="0" err="1"/>
              <a:t>em</a:t>
            </a:r>
            <a:r>
              <a:rPr lang="fr-FR" sz="2800" dirty="0"/>
              <a:t> </a:t>
            </a:r>
            <a:r>
              <a:rPr lang="fr-FR" sz="2800" dirty="0" err="1"/>
              <a:t>primeiro</a:t>
            </a:r>
            <a:r>
              <a:rPr lang="fr-FR" sz="2800" dirty="0"/>
              <a:t> </a:t>
            </a:r>
            <a:r>
              <a:rPr lang="fr-FR" sz="2800" dirty="0" err="1"/>
              <a:t>lugar</a:t>
            </a:r>
            <a:r>
              <a:rPr lang="fr-FR" sz="2800" dirty="0"/>
              <a:t> os </a:t>
            </a:r>
            <a:r>
              <a:rPr lang="fr-FR" sz="2800" dirty="0" err="1"/>
              <a:t>conhecimentos</a:t>
            </a:r>
            <a:r>
              <a:rPr lang="fr-FR" sz="2800" dirty="0"/>
              <a:t> </a:t>
            </a:r>
            <a:r>
              <a:rPr lang="fr-FR" sz="2800" dirty="0" err="1"/>
              <a:t>locais</a:t>
            </a:r>
            <a:r>
              <a:rPr lang="fr-FR" sz="2800" dirty="0"/>
              <a:t> que se </a:t>
            </a:r>
            <a:r>
              <a:rPr lang="fr-FR" sz="2800" dirty="0" err="1"/>
              <a:t>pode</a:t>
            </a:r>
            <a:r>
              <a:rPr lang="fr-FR" sz="2800" dirty="0"/>
              <a:t> </a:t>
            </a:r>
            <a:r>
              <a:rPr lang="fr-FR" sz="2800" dirty="0" err="1"/>
              <a:t>proteger</a:t>
            </a:r>
            <a:r>
              <a:rPr lang="fr-FR" sz="2800" dirty="0"/>
              <a:t> o </a:t>
            </a:r>
            <a:r>
              <a:rPr lang="fr-FR" sz="2800" dirty="0" err="1"/>
              <a:t>patrimônio</a:t>
            </a:r>
            <a:r>
              <a:rPr lang="fr-FR" sz="2800" dirty="0"/>
              <a:t> </a:t>
            </a:r>
            <a:r>
              <a:rPr lang="fr-FR" sz="2800" dirty="0" err="1"/>
              <a:t>natural</a:t>
            </a:r>
            <a:r>
              <a:rPr lang="fr-FR" sz="2800" dirty="0"/>
              <a:t> e cultural </a:t>
            </a:r>
            <a:r>
              <a:rPr lang="fr-FR" sz="2800" dirty="0" err="1"/>
              <a:t>das</a:t>
            </a:r>
            <a:r>
              <a:rPr lang="fr-FR" sz="2800" dirty="0"/>
              <a:t> </a:t>
            </a:r>
            <a:r>
              <a:rPr lang="fr-FR" sz="2800" dirty="0" err="1"/>
              <a:t>comunidades</a:t>
            </a:r>
            <a:r>
              <a:rPr lang="fr-FR" sz="2800" dirty="0"/>
              <a:t>. É </a:t>
            </a:r>
            <a:r>
              <a:rPr lang="fr-FR" sz="2800" dirty="0" err="1"/>
              <a:t>assim</a:t>
            </a:r>
            <a:r>
              <a:rPr lang="fr-FR" sz="2800" dirty="0"/>
              <a:t> que se </a:t>
            </a:r>
            <a:r>
              <a:rPr lang="fr-FR" sz="2800" dirty="0" err="1"/>
              <a:t>pode</a:t>
            </a:r>
            <a:r>
              <a:rPr lang="fr-FR" sz="2800" dirty="0"/>
              <a:t> </a:t>
            </a:r>
            <a:r>
              <a:rPr lang="fr-FR" sz="2800" dirty="0" err="1"/>
              <a:t>refletir</a:t>
            </a:r>
            <a:r>
              <a:rPr lang="fr-FR" sz="2800" dirty="0"/>
              <a:t> a </a:t>
            </a:r>
            <a:r>
              <a:rPr lang="fr-FR" sz="2800" dirty="0" err="1"/>
              <a:t>complexidade</a:t>
            </a:r>
            <a:r>
              <a:rPr lang="fr-FR" sz="2800" dirty="0"/>
              <a:t> da </a:t>
            </a:r>
            <a:r>
              <a:rPr lang="fr-FR" sz="2800" dirty="0" err="1"/>
              <a:t>gestão</a:t>
            </a:r>
            <a:r>
              <a:rPr lang="fr-FR" sz="2800" dirty="0"/>
              <a:t> do </a:t>
            </a:r>
            <a:r>
              <a:rPr lang="fr-FR" sz="2800" dirty="0" err="1"/>
              <a:t>patrimônio</a:t>
            </a:r>
            <a:r>
              <a:rPr lang="fr-FR" sz="2800" dirty="0"/>
              <a:t> </a:t>
            </a:r>
            <a:r>
              <a:rPr lang="fr-FR" sz="2800" dirty="0" err="1"/>
              <a:t>natural</a:t>
            </a:r>
            <a:r>
              <a:rPr lang="fr-FR" sz="2800" dirty="0"/>
              <a:t> e cultural </a:t>
            </a:r>
            <a:r>
              <a:rPr lang="fr-FR" sz="2800" dirty="0" err="1"/>
              <a:t>das</a:t>
            </a:r>
            <a:r>
              <a:rPr lang="fr-FR" sz="2800" dirty="0"/>
              <a:t> </a:t>
            </a:r>
            <a:r>
              <a:rPr lang="fr-FR" sz="2800" dirty="0" err="1"/>
              <a:t>comunidades</a:t>
            </a:r>
            <a:r>
              <a:rPr lang="fr-FR" sz="2800" dirty="0"/>
              <a:t>. </a:t>
            </a:r>
          </a:p>
          <a:p>
            <a:pPr marL="0" indent="0">
              <a:buNone/>
            </a:pPr>
            <a:endParaRPr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B1CEEB-AD46-CA81-7B5A-C8914D364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562890D-A063-977F-0046-F8EA3E5C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270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sz="5400" b="1" dirty="0" err="1" smtClean="0"/>
              <a:t>Muito</a:t>
            </a:r>
            <a:r>
              <a:rPr lang="fr-FR" sz="5400" b="1" dirty="0" smtClean="0"/>
              <a:t> </a:t>
            </a:r>
            <a:r>
              <a:rPr lang="fr-FR" sz="5400" b="1" dirty="0" err="1" smtClean="0"/>
              <a:t>obriga</a:t>
            </a:r>
            <a:r>
              <a:rPr lang="fr-FR" sz="5400" b="1" dirty="0" smtClean="0"/>
              <a:t> pela </a:t>
            </a:r>
            <a:br>
              <a:rPr lang="fr-FR" sz="5400" b="1" dirty="0" smtClean="0"/>
            </a:br>
            <a:r>
              <a:rPr lang="fr-FR" sz="5400" b="1" dirty="0"/>
              <a:t>sua </a:t>
            </a:r>
            <a:r>
              <a:rPr lang="fr-FR" sz="5400" b="1" dirty="0" err="1"/>
              <a:t>atenção</a:t>
            </a:r>
            <a:endParaRPr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6318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 err="1"/>
          </a:p>
          <a:p>
            <a:pPr marL="0" indent="0">
              <a:buNone/>
            </a:pPr>
            <a:r>
              <a:rPr lang="fr-FR" sz="2400" dirty="0" smtClean="0"/>
              <a:t>Contact : </a:t>
            </a:r>
            <a:r>
              <a:rPr lang="fr-FR" sz="2400" dirty="0" smtClean="0">
                <a:hlinkClick r:id="rId2"/>
              </a:rPr>
              <a:t>ansoe.clarissemana@gmail.com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B1CEEB-AD46-CA81-7B5A-C8914D364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562890D-A063-977F-0046-F8EA3E5C0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86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464</Words>
  <Application>Microsoft Office PowerPoint</Application>
  <PresentationFormat>Affichage à l'écran (4:3)</PresentationFormat>
  <Paragraphs>33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Montserrat</vt:lpstr>
      <vt:lpstr>Office Theme</vt:lpstr>
      <vt:lpstr>Entre duas margens, duas formas de legitimidade: o Estado francês e os chefes custumários diante dos saberes tradicionais</vt:lpstr>
      <vt:lpstr>Introdução / Contexto</vt:lpstr>
      <vt:lpstr>Objetivos</vt:lpstr>
      <vt:lpstr>Metodologia</vt:lpstr>
      <vt:lpstr>Hipóteses de pesquisa</vt:lpstr>
      <vt:lpstr>Considerações Finais</vt:lpstr>
      <vt:lpstr>Muito obriga pela  sua atenção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PENSAR A “MUDANÇA CLIMÁTICA”  A PARTIR DO ALTO MARONI:  DISCURSO, PRÁTICAS E ENCONTROS ENTRE  EXPERIÊNCIAS LOCAIS E QUADROS NORMATIVOS</dc:title>
  <dc:subject/>
  <dc:creator>Bruno</dc:creator>
  <cp:keywords/>
  <dc:description>generated using python-pptx</dc:description>
  <cp:lastModifiedBy>Mathilde Landemard</cp:lastModifiedBy>
  <cp:revision>10</cp:revision>
  <dcterms:created xsi:type="dcterms:W3CDTF">2013-01-27T09:14:16Z</dcterms:created>
  <dcterms:modified xsi:type="dcterms:W3CDTF">2025-11-26T07:41:04Z</dcterms:modified>
  <cp:category/>
</cp:coreProperties>
</file>