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0" r:id="rId4"/>
    <p:sldId id="261" r:id="rId5"/>
    <p:sldId id="262" r:id="rId6"/>
    <p:sldId id="264" r:id="rId7"/>
    <p:sldId id="265" r:id="rId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gVRK5JyudCJjxjVzSWUpvI99HS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9113aba468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g39113aba468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685799" y="268853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Calibri"/>
              <a:buNone/>
            </a:pPr>
            <a:r>
              <a:rPr lang="en-US" sz="2880" dirty="0" err="1"/>
              <a:t>Residênças</a:t>
            </a:r>
            <a:r>
              <a:rPr lang="en-US" sz="2880" dirty="0"/>
              <a:t> e </a:t>
            </a:r>
            <a:r>
              <a:rPr lang="en-US" sz="2880" dirty="0" err="1"/>
              <a:t>mobilidade</a:t>
            </a:r>
            <a:r>
              <a:rPr lang="en-US" sz="2880" dirty="0"/>
              <a:t> </a:t>
            </a:r>
            <a:r>
              <a:rPr lang="en-US" sz="2880" dirty="0" err="1"/>
              <a:t>feminina</a:t>
            </a:r>
            <a:r>
              <a:rPr lang="en-US" sz="2880" dirty="0"/>
              <a:t> : </a:t>
            </a:r>
            <a:r>
              <a:rPr lang="en-US" sz="2880" dirty="0" err="1"/>
              <a:t>refletindo</a:t>
            </a:r>
            <a:r>
              <a:rPr lang="en-US" sz="2880" dirty="0"/>
              <a:t> </a:t>
            </a:r>
            <a:r>
              <a:rPr lang="en-US" sz="2880" dirty="0" err="1"/>
              <a:t>sobre</a:t>
            </a:r>
            <a:r>
              <a:rPr lang="en-US" sz="2880" dirty="0"/>
              <a:t> </a:t>
            </a:r>
            <a:r>
              <a:rPr lang="en-US" sz="2880" dirty="0" err="1"/>
              <a:t>gênero</a:t>
            </a:r>
            <a:r>
              <a:rPr lang="en-US" sz="2880" dirty="0"/>
              <a:t> e </a:t>
            </a:r>
            <a:r>
              <a:rPr lang="en-US" sz="2880" dirty="0" err="1"/>
              <a:t>parentesco</a:t>
            </a:r>
            <a:r>
              <a:rPr lang="en-US" sz="2880" dirty="0"/>
              <a:t> com </a:t>
            </a:r>
            <a:r>
              <a:rPr lang="en-US" sz="2880" dirty="0" err="1"/>
              <a:t>mulheres</a:t>
            </a:r>
            <a:r>
              <a:rPr lang="en-US" sz="2880" dirty="0"/>
              <a:t> da </a:t>
            </a:r>
            <a:r>
              <a:rPr lang="en-US" sz="2880" dirty="0" err="1"/>
              <a:t>sociedade</a:t>
            </a:r>
            <a:r>
              <a:rPr lang="en-US" sz="2880" dirty="0"/>
              <a:t> </a:t>
            </a:r>
            <a:r>
              <a:rPr lang="en-US" sz="2880" dirty="0" err="1"/>
              <a:t>Ndjuka</a:t>
            </a:r>
            <a:r>
              <a:rPr lang="en-US" sz="2880" dirty="0"/>
              <a:t> da Guiana.</a:t>
            </a:r>
            <a:endParaRPr sz="2880" dirty="0"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800350" y="4158525"/>
            <a:ext cx="7657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rPr lang="en-US" sz="2100" dirty="0"/>
              <a:t>Marie </a:t>
            </a:r>
            <a:r>
              <a:rPr lang="en-US" sz="2100" dirty="0" err="1"/>
              <a:t>Guénolé</a:t>
            </a:r>
            <a:endParaRPr sz="2900" dirty="0"/>
          </a:p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rPr lang="en-US" sz="2100" dirty="0" err="1"/>
              <a:t>Mestranda</a:t>
            </a:r>
            <a:r>
              <a:rPr lang="en-US" sz="2100" dirty="0"/>
              <a:t> </a:t>
            </a:r>
            <a:r>
              <a:rPr lang="en-US" sz="2100" dirty="0" err="1"/>
              <a:t>em</a:t>
            </a:r>
            <a:r>
              <a:rPr lang="en-US" sz="2100" dirty="0"/>
              <a:t> </a:t>
            </a:r>
            <a:r>
              <a:rPr lang="en-US" sz="2100" dirty="0" err="1"/>
              <a:t>Civilizações</a:t>
            </a:r>
            <a:r>
              <a:rPr lang="en-US" sz="2100" dirty="0"/>
              <a:t>, </a:t>
            </a:r>
            <a:r>
              <a:rPr lang="en-US" sz="2100" dirty="0" err="1"/>
              <a:t>Culturas</a:t>
            </a:r>
            <a:r>
              <a:rPr lang="en-US" sz="2100" dirty="0"/>
              <a:t>, </a:t>
            </a:r>
            <a:r>
              <a:rPr lang="en-US" sz="2100" dirty="0" err="1"/>
              <a:t>Sociedades</a:t>
            </a:r>
            <a:r>
              <a:rPr lang="en-US" sz="2100" dirty="0"/>
              <a:t> - </a:t>
            </a:r>
            <a:r>
              <a:rPr lang="en-US" sz="2100" dirty="0" err="1"/>
              <a:t>Sociedades</a:t>
            </a:r>
            <a:r>
              <a:rPr lang="en-US" sz="2100" dirty="0"/>
              <a:t> e </a:t>
            </a:r>
            <a:r>
              <a:rPr lang="en-US" sz="2100" dirty="0" err="1"/>
              <a:t>interculturalidade</a:t>
            </a:r>
            <a:r>
              <a:rPr lang="en-US" sz="2100" dirty="0"/>
              <a:t> (CCS-SI) - </a:t>
            </a:r>
            <a:r>
              <a:rPr lang="en-US" sz="2100" dirty="0" err="1"/>
              <a:t>Université</a:t>
            </a:r>
            <a:r>
              <a:rPr lang="en-US" sz="2100" dirty="0"/>
              <a:t> de </a:t>
            </a:r>
            <a:r>
              <a:rPr lang="en-US" sz="2100" dirty="0" err="1"/>
              <a:t>Guyane</a:t>
            </a:r>
            <a:endParaRPr sz="2100" dirty="0"/>
          </a:p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rPr lang="en-US" sz="2100" dirty="0" err="1"/>
              <a:t>Fronteiras</a:t>
            </a:r>
            <a:r>
              <a:rPr lang="en-US" sz="2100" dirty="0"/>
              <a:t> </a:t>
            </a:r>
            <a:r>
              <a:rPr lang="en-US" sz="2100" dirty="0" err="1"/>
              <a:t>Culturais</a:t>
            </a:r>
            <a:r>
              <a:rPr lang="en-US" sz="2100" dirty="0"/>
              <a:t> e </a:t>
            </a:r>
            <a:r>
              <a:rPr lang="en-US" sz="2100" dirty="0" err="1"/>
              <a:t>Identidades</a:t>
            </a:r>
            <a:r>
              <a:rPr lang="en-US" sz="2100" dirty="0"/>
              <a:t> </a:t>
            </a:r>
            <a:r>
              <a:rPr lang="en-US" sz="2100" dirty="0" err="1"/>
              <a:t>na</a:t>
            </a:r>
            <a:r>
              <a:rPr lang="en-US" sz="2100" dirty="0"/>
              <a:t> </a:t>
            </a:r>
            <a:r>
              <a:rPr lang="en-US" sz="2100" dirty="0" err="1"/>
              <a:t>Região</a:t>
            </a:r>
            <a:r>
              <a:rPr lang="en-US" sz="2100" dirty="0"/>
              <a:t> das Guianas</a:t>
            </a:r>
            <a:endParaRPr sz="2100" dirty="0"/>
          </a:p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rPr lang="en-US" sz="2100" dirty="0" err="1"/>
              <a:t>Oiapoque</a:t>
            </a:r>
            <a:r>
              <a:rPr lang="en-US" sz="2100" dirty="0"/>
              <a:t>, </a:t>
            </a:r>
            <a:r>
              <a:rPr lang="en-US" sz="2100" dirty="0" err="1"/>
              <a:t>novembro</a:t>
            </a:r>
            <a:r>
              <a:rPr lang="en-US" sz="2100" dirty="0"/>
              <a:t> 2025</a:t>
            </a:r>
            <a:endParaRPr sz="2900" dirty="0"/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 l="24385" t="24658" r="25636" b="22895"/>
          <a:stretch/>
        </p:blipFill>
        <p:spPr>
          <a:xfrm>
            <a:off x="2676800" y="0"/>
            <a:ext cx="3401153" cy="2522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3285" y="6279473"/>
            <a:ext cx="8817426" cy="499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title"/>
          </p:nvPr>
        </p:nvSpPr>
        <p:spPr>
          <a:xfrm>
            <a:off x="-223937" y="22737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err="1"/>
              <a:t>Introdução</a:t>
            </a:r>
            <a:r>
              <a:rPr lang="en-US" dirty="0"/>
              <a:t> / </a:t>
            </a:r>
            <a:r>
              <a:rPr lang="en-US" dirty="0" err="1"/>
              <a:t>Contexto</a:t>
            </a:r>
            <a:endParaRPr dirty="0"/>
          </a:p>
        </p:txBody>
      </p:sp>
      <p:sp>
        <p:nvSpPr>
          <p:cNvPr id="93" name="Google Shape;93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indent="-297935">
              <a:spcBef>
                <a:spcPts val="0"/>
              </a:spcBef>
              <a:buSzPts val="2492"/>
            </a:pPr>
            <a:r>
              <a:rPr lang="en-US" sz="2600" dirty="0" err="1" smtClean="0"/>
              <a:t>Ndjuka</a:t>
            </a:r>
            <a:r>
              <a:rPr lang="en-US" sz="2600" dirty="0" smtClean="0"/>
              <a:t>, </a:t>
            </a:r>
            <a:r>
              <a:rPr lang="en-US" sz="2600" dirty="0" err="1" smtClean="0"/>
              <a:t>equivalente</a:t>
            </a:r>
            <a:r>
              <a:rPr lang="en-US" sz="2600" dirty="0" smtClean="0"/>
              <a:t> </a:t>
            </a:r>
            <a:r>
              <a:rPr lang="en-US" sz="2600" dirty="0"/>
              <a:t>do </a:t>
            </a:r>
            <a:r>
              <a:rPr lang="en-US" sz="2600" dirty="0" err="1"/>
              <a:t>quilombo</a:t>
            </a:r>
            <a:r>
              <a:rPr lang="en-US" sz="2600" dirty="0"/>
              <a:t> no </a:t>
            </a:r>
            <a:r>
              <a:rPr lang="en-US" sz="2600" dirty="0" err="1"/>
              <a:t>Brasil</a:t>
            </a:r>
            <a:r>
              <a:rPr lang="en-US" sz="2600" dirty="0" smtClean="0"/>
              <a:t>.</a:t>
            </a:r>
            <a:r>
              <a:rPr lang="pt-BR" sz="2600" dirty="0"/>
              <a:t> Presença significativa no alto rio Maroni (região fronteiriça entre Guiana Francesa e Suriname</a:t>
            </a:r>
            <a:r>
              <a:rPr lang="pt-BR" sz="2600" dirty="0" smtClean="0"/>
              <a:t>)</a:t>
            </a:r>
          </a:p>
          <a:p>
            <a:pPr marL="342900" indent="-297935">
              <a:spcBef>
                <a:spcPts val="0"/>
              </a:spcBef>
              <a:buSzPts val="2492"/>
            </a:pPr>
            <a:endParaRPr lang="fr-FR" dirty="0"/>
          </a:p>
          <a:p>
            <a:r>
              <a:rPr lang="pt-BR" sz="2600" dirty="0" smtClean="0"/>
              <a:t>Como as mulheres Ndjuka </a:t>
            </a:r>
            <a:r>
              <a:rPr lang="pt-BR" sz="2600" dirty="0"/>
              <a:t>(</a:t>
            </a:r>
            <a:r>
              <a:rPr lang="pt-BR" sz="2600" dirty="0" smtClean="0"/>
              <a:t>re)negociam lógicas de </a:t>
            </a:r>
            <a:r>
              <a:rPr lang="pt-BR" sz="2600" dirty="0"/>
              <a:t>parentesco, </a:t>
            </a:r>
            <a:r>
              <a:rPr lang="pt-BR" sz="2600" dirty="0" smtClean="0"/>
              <a:t>residência e economia em um espaço resultante da fuga dos escravos a travessado por circulações transfronteiriças ?</a:t>
            </a:r>
            <a:endParaRPr lang="pt-BR" sz="2600" dirty="0"/>
          </a:p>
          <a:p>
            <a:pPr marL="342900" indent="-297935">
              <a:spcBef>
                <a:spcPts val="0"/>
              </a:spcBef>
              <a:buSzPts val="2492"/>
            </a:pPr>
            <a:endParaRPr lang="pt-BR" sz="2491" dirty="0" smtClean="0"/>
          </a:p>
          <a:p>
            <a:pPr marL="342900" lvl="0" indent="-297935">
              <a:spcBef>
                <a:spcPts val="0"/>
              </a:spcBef>
              <a:buSzPts val="2492"/>
            </a:pPr>
            <a:r>
              <a:rPr lang="pt-BR" sz="2600" dirty="0" smtClean="0"/>
              <a:t>Poucos estudos recentes sobre os Ndjuka. </a:t>
            </a:r>
            <a:r>
              <a:rPr lang="en-US" sz="2600" dirty="0" smtClean="0"/>
              <a:t>Este </a:t>
            </a:r>
            <a:r>
              <a:rPr lang="en-US" sz="2600" dirty="0" err="1" smtClean="0"/>
              <a:t>estudo</a:t>
            </a:r>
            <a:r>
              <a:rPr lang="en-US" sz="2600" dirty="0" smtClean="0"/>
              <a:t> se </a:t>
            </a:r>
            <a:r>
              <a:rPr lang="en-US" sz="2600" dirty="0" err="1" smtClean="0"/>
              <a:t>apoia</a:t>
            </a:r>
            <a:r>
              <a:rPr lang="en-US" sz="2600" dirty="0" smtClean="0"/>
              <a:t> </a:t>
            </a:r>
            <a:r>
              <a:rPr lang="en-US" sz="2600" dirty="0" err="1" smtClean="0"/>
              <a:t>em</a:t>
            </a:r>
            <a:r>
              <a:rPr lang="en-US" sz="2600" dirty="0" smtClean="0"/>
              <a:t> </a:t>
            </a:r>
            <a:r>
              <a:rPr lang="en-US" sz="2600" dirty="0" err="1" smtClean="0"/>
              <a:t>autores</a:t>
            </a:r>
            <a:r>
              <a:rPr lang="en-US" sz="2600" dirty="0" smtClean="0"/>
              <a:t> </a:t>
            </a:r>
            <a:r>
              <a:rPr lang="en-US" sz="2600" dirty="0" err="1" smtClean="0"/>
              <a:t>como</a:t>
            </a:r>
            <a:r>
              <a:rPr lang="en-US" sz="2600" dirty="0" smtClean="0"/>
              <a:t> </a:t>
            </a:r>
            <a:r>
              <a:rPr lang="en-US" sz="2600" dirty="0" err="1" smtClean="0"/>
              <a:t>Clémence</a:t>
            </a:r>
            <a:r>
              <a:rPr lang="en-US" sz="2600" dirty="0" smtClean="0"/>
              <a:t> </a:t>
            </a:r>
            <a:r>
              <a:rPr lang="en-US" sz="2600" dirty="0" err="1" smtClean="0"/>
              <a:t>Léobal</a:t>
            </a:r>
            <a:r>
              <a:rPr lang="en-US" sz="2600" dirty="0" smtClean="0"/>
              <a:t> e Jean </a:t>
            </a:r>
            <a:r>
              <a:rPr lang="en-US" sz="2600" dirty="0" err="1" smtClean="0"/>
              <a:t>Moomou</a:t>
            </a:r>
            <a:r>
              <a:rPr lang="en-US" sz="2600" dirty="0" smtClean="0"/>
              <a:t> </a:t>
            </a:r>
            <a:endParaRPr lang="pt-BR" sz="2600" dirty="0" smtClean="0"/>
          </a:p>
          <a:p>
            <a:pPr marL="342900" lvl="0" indent="-297935">
              <a:spcBef>
                <a:spcPts val="0"/>
              </a:spcBef>
              <a:buSzPts val="2492"/>
            </a:pPr>
            <a:endParaRPr lang="pt-BR" sz="2800" dirty="0" smtClean="0"/>
          </a:p>
          <a:p>
            <a:pPr marL="342900" indent="-297935">
              <a:spcBef>
                <a:spcPts val="0"/>
              </a:spcBef>
              <a:buSzPts val="2492"/>
            </a:pPr>
            <a:endParaRPr lang="pt-BR" sz="2491" dirty="0" smtClean="0"/>
          </a:p>
          <a:p>
            <a:pPr marL="342900" indent="-297935">
              <a:spcBef>
                <a:spcPts val="0"/>
              </a:spcBef>
              <a:buSzPts val="2492"/>
            </a:pPr>
            <a:endParaRPr sz="2491" dirty="0"/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3429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2400" dirty="0"/>
          </a:p>
        </p:txBody>
      </p:sp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97959" y="83975"/>
            <a:ext cx="2146041" cy="151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3285" y="6308473"/>
            <a:ext cx="8817429" cy="499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9113aba468_0_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Objetivos</a:t>
            </a:r>
            <a:endParaRPr/>
          </a:p>
        </p:txBody>
      </p:sp>
      <p:sp>
        <p:nvSpPr>
          <p:cNvPr id="117" name="Google Shape;117;g39113aba468_0_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 err="1"/>
              <a:t>Atualizar</a:t>
            </a:r>
            <a:r>
              <a:rPr lang="en-US" dirty="0"/>
              <a:t> as </a:t>
            </a:r>
            <a:r>
              <a:rPr lang="en-US" dirty="0" err="1"/>
              <a:t>discussões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 smtClean="0"/>
              <a:t>parentesco</a:t>
            </a:r>
            <a:r>
              <a:rPr lang="en-US" dirty="0" smtClean="0"/>
              <a:t> </a:t>
            </a:r>
            <a:r>
              <a:rPr lang="en-US" dirty="0"/>
              <a:t>e </a:t>
            </a:r>
            <a:r>
              <a:rPr lang="en-US" dirty="0" err="1"/>
              <a:t>mobilidade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 smtClean="0"/>
              <a:t>contexto</a:t>
            </a:r>
            <a:r>
              <a:rPr lang="en-US" dirty="0" smtClean="0"/>
              <a:t> </a:t>
            </a:r>
            <a:r>
              <a:rPr lang="en-US" dirty="0" err="1" smtClean="0"/>
              <a:t>Businenge</a:t>
            </a:r>
            <a:endParaRPr dirty="0"/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3429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dirty="0" err="1"/>
              <a:t>Contribuir</a:t>
            </a:r>
            <a:r>
              <a:rPr lang="en-US" dirty="0"/>
              <a:t> para </a:t>
            </a:r>
            <a:r>
              <a:rPr lang="en-US" dirty="0" err="1"/>
              <a:t>os</a:t>
            </a:r>
            <a:r>
              <a:rPr lang="en-US" dirty="0"/>
              <a:t> debates </a:t>
            </a:r>
            <a:r>
              <a:rPr lang="en-US" dirty="0" err="1"/>
              <a:t>contemporâneos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 smtClean="0"/>
              <a:t>gênero</a:t>
            </a:r>
            <a:r>
              <a:rPr lang="en-US" dirty="0" smtClean="0"/>
              <a:t> e </a:t>
            </a:r>
            <a:r>
              <a:rPr lang="en-US" dirty="0" err="1"/>
              <a:t>circulação</a:t>
            </a:r>
            <a:r>
              <a:rPr lang="en-US" dirty="0"/>
              <a:t> </a:t>
            </a:r>
            <a:r>
              <a:rPr lang="en-US" dirty="0" err="1"/>
              <a:t>afrodescendente</a:t>
            </a:r>
            <a:r>
              <a:rPr lang="en-US" dirty="0"/>
              <a:t> no </a:t>
            </a:r>
            <a:r>
              <a:rPr lang="en-US" dirty="0" err="1"/>
              <a:t>espaço</a:t>
            </a:r>
            <a:r>
              <a:rPr lang="en-US" dirty="0"/>
              <a:t> </a:t>
            </a:r>
            <a:r>
              <a:rPr lang="en-US" dirty="0" err="1" smtClean="0"/>
              <a:t>amazônico</a:t>
            </a: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18" name="Google Shape;118;g39113aba468_0_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97959" y="83975"/>
            <a:ext cx="2146042" cy="151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g39113aba468_0_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3285" y="6308473"/>
            <a:ext cx="8817426" cy="499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Metodologia</a:t>
            </a:r>
            <a:endParaRPr/>
          </a:p>
        </p:txBody>
      </p:sp>
      <p:sp>
        <p:nvSpPr>
          <p:cNvPr id="125" name="Google Shape;125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 err="1"/>
              <a:t>Etnografia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 err="1"/>
              <a:t>Entrevistas</a:t>
            </a:r>
            <a:r>
              <a:rPr lang="en-US" dirty="0"/>
              <a:t>  </a:t>
            </a:r>
            <a:r>
              <a:rPr lang="en-US" dirty="0" err="1"/>
              <a:t>semiestruturadas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 err="1"/>
              <a:t>Observação</a:t>
            </a:r>
            <a:r>
              <a:rPr lang="en-US" dirty="0"/>
              <a:t> </a:t>
            </a:r>
            <a:r>
              <a:rPr lang="en-US" dirty="0" err="1"/>
              <a:t>participante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 err="1"/>
              <a:t>Diário</a:t>
            </a:r>
            <a:r>
              <a:rPr lang="en-US" dirty="0"/>
              <a:t> de campo e </a:t>
            </a:r>
            <a:r>
              <a:rPr lang="en-US" dirty="0" err="1"/>
              <a:t>análise</a:t>
            </a:r>
            <a:r>
              <a:rPr lang="en-US" dirty="0"/>
              <a:t> </a:t>
            </a:r>
            <a:r>
              <a:rPr lang="en-US" dirty="0" err="1"/>
              <a:t>temática</a:t>
            </a: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dirty="0" err="1"/>
              <a:t>Região</a:t>
            </a:r>
            <a:r>
              <a:rPr lang="en-US" dirty="0"/>
              <a:t>: alto </a:t>
            </a:r>
            <a:r>
              <a:rPr lang="en-US" dirty="0" err="1"/>
              <a:t>rio</a:t>
            </a:r>
            <a:r>
              <a:rPr lang="en-US" dirty="0"/>
              <a:t> Maroni, </a:t>
            </a:r>
            <a:r>
              <a:rPr lang="en-US" dirty="0" err="1"/>
              <a:t>aldeias</a:t>
            </a:r>
            <a:r>
              <a:rPr lang="en-US" dirty="0"/>
              <a:t> e </a:t>
            </a:r>
            <a:r>
              <a:rPr lang="en-US" dirty="0" err="1"/>
              <a:t>cidade</a:t>
            </a:r>
            <a:r>
              <a:rPr lang="en-US" dirty="0"/>
              <a:t> de Grand Santi </a:t>
            </a:r>
            <a:r>
              <a:rPr lang="en-US" dirty="0" err="1"/>
              <a:t>Circulação</a:t>
            </a:r>
            <a:r>
              <a:rPr lang="en-US" dirty="0"/>
              <a:t> </a:t>
            </a:r>
            <a:r>
              <a:rPr lang="en-US" dirty="0" err="1"/>
              <a:t>aldeia</a:t>
            </a:r>
            <a:r>
              <a:rPr lang="en-US" dirty="0"/>
              <a:t>–</a:t>
            </a:r>
            <a:r>
              <a:rPr lang="en-US" dirty="0" err="1"/>
              <a:t>cidade</a:t>
            </a:r>
            <a:r>
              <a:rPr lang="en-US" dirty="0"/>
              <a:t> (Saint-Laurent, </a:t>
            </a:r>
            <a:r>
              <a:rPr lang="en-US" dirty="0" smtClean="0"/>
              <a:t>Cayenne) </a:t>
            </a: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26" name="Google Shape;12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97959" y="83975"/>
            <a:ext cx="2146041" cy="151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3285" y="6308473"/>
            <a:ext cx="8817429" cy="499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 txBox="1">
            <a:spLocks noGrp="1"/>
          </p:cNvSpPr>
          <p:nvPr>
            <p:ph type="title"/>
          </p:nvPr>
        </p:nvSpPr>
        <p:spPr>
          <a:xfrm>
            <a:off x="-84170" y="7036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dirty="0" err="1" smtClean="0"/>
              <a:t>Hipóteses</a:t>
            </a:r>
            <a:r>
              <a:rPr lang="en-US" dirty="0" smtClean="0"/>
              <a:t>  / </a:t>
            </a:r>
            <a:r>
              <a:rPr lang="en-US" dirty="0" err="1" smtClean="0"/>
              <a:t>Discussão</a:t>
            </a:r>
            <a:endParaRPr dirty="0"/>
          </a:p>
        </p:txBody>
      </p:sp>
      <p:sp>
        <p:nvSpPr>
          <p:cNvPr id="133" name="Google Shape;133;p5"/>
          <p:cNvSpPr txBox="1">
            <a:spLocks noGrp="1"/>
          </p:cNvSpPr>
          <p:nvPr>
            <p:ph type="body" idx="1"/>
          </p:nvPr>
        </p:nvSpPr>
        <p:spPr>
          <a:xfrm>
            <a:off x="493939" y="1139870"/>
            <a:ext cx="5249636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>
              <a:spcBef>
                <a:spcPts val="0"/>
              </a:spcBef>
              <a:buSzPts val="3200"/>
              <a:buNone/>
            </a:pPr>
            <a:r>
              <a:rPr lang="pt-BR" sz="2800" b="1" dirty="0" smtClean="0"/>
              <a:t>Pretendo estudar:</a:t>
            </a:r>
            <a:endParaRPr lang="en-US" sz="2800" b="1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en-US" dirty="0" smtClean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200" dirty="0" err="1" smtClean="0"/>
              <a:t>Transformações</a:t>
            </a:r>
            <a:r>
              <a:rPr lang="en-US" sz="2200" dirty="0" smtClean="0"/>
              <a:t> </a:t>
            </a:r>
            <a:r>
              <a:rPr lang="en-US" sz="2200" dirty="0"/>
              <a:t>: </a:t>
            </a:r>
            <a:r>
              <a:rPr lang="en-US" sz="2200" dirty="0" err="1"/>
              <a:t>urbanização</a:t>
            </a:r>
            <a:r>
              <a:rPr lang="en-US" sz="2200" dirty="0"/>
              <a:t>, </a:t>
            </a:r>
            <a:r>
              <a:rPr lang="en-US" sz="2200" dirty="0" err="1"/>
              <a:t>escolarização</a:t>
            </a:r>
            <a:r>
              <a:rPr lang="en-US" sz="2200" dirty="0"/>
              <a:t>, e </a:t>
            </a:r>
            <a:r>
              <a:rPr lang="en-US" sz="2200" dirty="0" err="1"/>
              <a:t>circulação</a:t>
            </a:r>
            <a:r>
              <a:rPr lang="en-US" sz="2200" dirty="0"/>
              <a:t> </a:t>
            </a:r>
            <a:r>
              <a:rPr lang="en-US" sz="2200" dirty="0" err="1"/>
              <a:t>transfronteiriça</a:t>
            </a:r>
            <a:r>
              <a:rPr lang="en-US" sz="2200" dirty="0"/>
              <a:t> </a:t>
            </a:r>
            <a:endParaRPr sz="2200" dirty="0"/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200" dirty="0" err="1"/>
              <a:t>Circulação</a:t>
            </a:r>
            <a:r>
              <a:rPr lang="en-US" sz="2200" dirty="0"/>
              <a:t> </a:t>
            </a:r>
            <a:r>
              <a:rPr lang="en-US" sz="2200" dirty="0" err="1"/>
              <a:t>aldeia</a:t>
            </a:r>
            <a:r>
              <a:rPr lang="en-US" sz="2200" dirty="0"/>
              <a:t>–</a:t>
            </a:r>
            <a:r>
              <a:rPr lang="en-US" sz="2200" dirty="0" err="1"/>
              <a:t>cidade</a:t>
            </a:r>
            <a:r>
              <a:rPr lang="en-US" sz="2200" dirty="0"/>
              <a:t> (Saint-Laurent, Cayenne, Paramaribo)</a:t>
            </a:r>
            <a:endParaRPr sz="2200" dirty="0"/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/>
          </a:p>
          <a:p>
            <a:pPr marL="342900">
              <a:spcBef>
                <a:spcPts val="0"/>
              </a:spcBef>
              <a:buSzPts val="3200"/>
            </a:pPr>
            <a:r>
              <a:rPr lang="pt-BR" sz="2200" dirty="0"/>
              <a:t>Ainda estou no início da pesquisa </a:t>
            </a:r>
            <a:r>
              <a:rPr lang="pt-BR" sz="2200" dirty="0" smtClean="0"/>
              <a:t>exploratória : Si as </a:t>
            </a:r>
            <a:r>
              <a:rPr lang="en-US" sz="2200" dirty="0" err="1"/>
              <a:t>f</a:t>
            </a:r>
            <a:r>
              <a:rPr lang="en-US" sz="2200" dirty="0" err="1" smtClean="0"/>
              <a:t>amílias</a:t>
            </a:r>
            <a:r>
              <a:rPr lang="en-US" sz="2200" dirty="0" smtClean="0"/>
              <a:t> </a:t>
            </a:r>
            <a:r>
              <a:rPr lang="en-US" sz="2200" dirty="0" err="1" smtClean="0"/>
              <a:t>matrilineares</a:t>
            </a:r>
            <a:r>
              <a:rPr lang="en-US" sz="2200" dirty="0" smtClean="0"/>
              <a:t>, </a:t>
            </a:r>
            <a:r>
              <a:rPr lang="en-US" sz="2200" dirty="0" err="1"/>
              <a:t>residência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casa </a:t>
            </a:r>
            <a:r>
              <a:rPr lang="en-US" sz="2200" dirty="0" err="1"/>
              <a:t>materna</a:t>
            </a:r>
            <a:r>
              <a:rPr lang="en-US" sz="2200" dirty="0"/>
              <a:t>, </a:t>
            </a:r>
            <a:r>
              <a:rPr lang="en-US" sz="2200" dirty="0" err="1"/>
              <a:t>relações</a:t>
            </a:r>
            <a:r>
              <a:rPr lang="en-US" sz="2200" dirty="0"/>
              <a:t> </a:t>
            </a:r>
            <a:r>
              <a:rPr lang="en-US" sz="2200" dirty="0" err="1"/>
              <a:t>conjugais</a:t>
            </a:r>
            <a:r>
              <a:rPr lang="en-US" sz="2200" dirty="0"/>
              <a:t> </a:t>
            </a:r>
            <a:r>
              <a:rPr lang="en-US" sz="2200" dirty="0" err="1"/>
              <a:t>sem</a:t>
            </a:r>
            <a:r>
              <a:rPr lang="en-US" sz="2200" dirty="0"/>
              <a:t> </a:t>
            </a:r>
            <a:r>
              <a:rPr lang="en-US" sz="2200" dirty="0" err="1" smtClean="0"/>
              <a:t>coabitação</a:t>
            </a:r>
            <a:r>
              <a:rPr lang="en-US" sz="2200" dirty="0" smtClean="0"/>
              <a:t> ?</a:t>
            </a:r>
            <a:endParaRPr sz="2200"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34" name="Google Shape;13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97959" y="83975"/>
            <a:ext cx="2146041" cy="151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3285" y="6308473"/>
            <a:ext cx="8817429" cy="499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40;g39113aba468_0_14" title="Capture d’écran 2025-11-21 165536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32175" y="1139870"/>
            <a:ext cx="3511825" cy="50814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662757" y="5522104"/>
            <a:ext cx="480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1200" b="1" dirty="0">
                <a:solidFill>
                  <a:schemeClr val="dk1"/>
                </a:solidFill>
              </a:rPr>
              <a:t>Fonte: Léobal (2019).</a:t>
            </a:r>
            <a:r>
              <a:rPr lang="pt-BR" sz="1200" dirty="0">
                <a:solidFill>
                  <a:schemeClr val="dk1"/>
                </a:solidFill>
              </a:rPr>
              <a:t> Representação das casas de Ma Dina e Edi e dos seus deslocamentos entre diferentes espaços familiares.</a:t>
            </a:r>
            <a:endParaRPr lang="pt-BR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Considerações Finais</a:t>
            </a:r>
            <a:endParaRPr/>
          </a:p>
        </p:txBody>
      </p:sp>
      <p:sp>
        <p:nvSpPr>
          <p:cNvPr id="147" name="Google Shape;147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A </a:t>
            </a:r>
            <a:r>
              <a:rPr lang="en-US" dirty="0" err="1"/>
              <a:t>pesquisa</a:t>
            </a:r>
            <a:r>
              <a:rPr lang="en-US" dirty="0"/>
              <a:t>, </a:t>
            </a:r>
            <a:r>
              <a:rPr lang="en-US" dirty="0" err="1"/>
              <a:t>ainda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andamento</a:t>
            </a:r>
            <a:r>
              <a:rPr lang="en-US" dirty="0"/>
              <a:t>, </a:t>
            </a:r>
            <a:r>
              <a:rPr lang="en-US" dirty="0" err="1"/>
              <a:t>indica</a:t>
            </a:r>
            <a:r>
              <a:rPr lang="en-US" dirty="0"/>
              <a:t> que as </a:t>
            </a:r>
            <a:r>
              <a:rPr lang="en-US" dirty="0" err="1"/>
              <a:t>mulheres</a:t>
            </a:r>
            <a:r>
              <a:rPr lang="en-US" dirty="0"/>
              <a:t> </a:t>
            </a:r>
            <a:r>
              <a:rPr lang="en-US" dirty="0" err="1" smtClean="0"/>
              <a:t>Ndjuka</a:t>
            </a:r>
            <a:r>
              <a:rPr lang="en-US" dirty="0" smtClean="0"/>
              <a:t> </a:t>
            </a:r>
            <a:r>
              <a:rPr lang="en-US" dirty="0" err="1"/>
              <a:t>articulam</a:t>
            </a:r>
            <a:r>
              <a:rPr lang="en-US" dirty="0"/>
              <a:t> </a:t>
            </a:r>
            <a:r>
              <a:rPr lang="en-US" dirty="0" err="1"/>
              <a:t>parentesco</a:t>
            </a:r>
            <a:r>
              <a:rPr lang="en-US" dirty="0"/>
              <a:t>, </a:t>
            </a:r>
            <a:r>
              <a:rPr lang="en-US" dirty="0" err="1"/>
              <a:t>residência</a:t>
            </a:r>
            <a:r>
              <a:rPr lang="en-US" dirty="0"/>
              <a:t> e </a:t>
            </a:r>
            <a:r>
              <a:rPr lang="en-US" dirty="0" err="1"/>
              <a:t>mobilidades</a:t>
            </a:r>
            <a:r>
              <a:rPr lang="en-US" dirty="0"/>
              <a:t> de forma </a:t>
            </a:r>
            <a:r>
              <a:rPr lang="en-US" dirty="0" err="1"/>
              <a:t>dinâmica</a:t>
            </a:r>
            <a:r>
              <a:rPr lang="en-US" dirty="0"/>
              <a:t>, </a:t>
            </a:r>
            <a:r>
              <a:rPr lang="en-US" dirty="0" err="1"/>
              <a:t>negociando</a:t>
            </a:r>
            <a:r>
              <a:rPr lang="en-US" dirty="0"/>
              <a:t> </a:t>
            </a:r>
            <a:r>
              <a:rPr lang="en-US" dirty="0" err="1"/>
              <a:t>tradições</a:t>
            </a:r>
            <a:r>
              <a:rPr lang="en-US" dirty="0"/>
              <a:t> e </a:t>
            </a:r>
            <a:r>
              <a:rPr lang="en-US" dirty="0" err="1"/>
              <a:t>práticas</a:t>
            </a:r>
            <a:r>
              <a:rPr lang="en-US" dirty="0"/>
              <a:t> </a:t>
            </a:r>
            <a:r>
              <a:rPr lang="en-US" dirty="0" err="1"/>
              <a:t>urbanas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romper com as </a:t>
            </a:r>
            <a:r>
              <a:rPr lang="en-US" dirty="0" err="1"/>
              <a:t>referências</a:t>
            </a:r>
            <a:r>
              <a:rPr lang="en-US" dirty="0"/>
              <a:t> </a:t>
            </a:r>
            <a:r>
              <a:rPr lang="en-US" dirty="0" err="1"/>
              <a:t>maternas</a:t>
            </a:r>
            <a:r>
              <a:rPr lang="en-US" dirty="0"/>
              <a:t>.</a:t>
            </a:r>
            <a:endParaRPr dirty="0"/>
          </a:p>
          <a:p>
            <a:pPr marL="3429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48" name="Google Shape;14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97959" y="83975"/>
            <a:ext cx="2146041" cy="151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3285" y="6308473"/>
            <a:ext cx="8817429" cy="499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Agradecimentos</a:t>
            </a:r>
            <a:endParaRPr dirty="0"/>
          </a:p>
        </p:txBody>
      </p:sp>
      <p:sp>
        <p:nvSpPr>
          <p:cNvPr id="155" name="Google Shape;155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ctr">
              <a:buNone/>
            </a:pPr>
            <a:endParaRPr lang="fr-FR" b="1" dirty="0" smtClean="0"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114300" lvl="0" indent="0" algn="ctr">
              <a:buNone/>
            </a:pPr>
            <a:r>
              <a:rPr lang="fr-FR" b="1" dirty="0" err="1" smtClean="0"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Muito</a:t>
            </a:r>
            <a:r>
              <a:rPr lang="fr-FR" b="1" dirty="0" smtClean="0"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</a:t>
            </a:r>
            <a:r>
              <a:rPr lang="fr-FR" b="1" dirty="0" err="1" smtClean="0"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obrigada</a:t>
            </a:r>
            <a:r>
              <a:rPr lang="fr-FR" b="1" dirty="0" smtClean="0"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</a:t>
            </a:r>
            <a:r>
              <a:rPr lang="fr-FR" b="1" dirty="0"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pela sua </a:t>
            </a:r>
            <a:r>
              <a:rPr lang="fr-FR" b="1" dirty="0" err="1" smtClean="0"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atenção</a:t>
            </a:r>
            <a:r>
              <a:rPr lang="fr-FR" b="1" dirty="0" smtClean="0"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!</a:t>
            </a:r>
          </a:p>
          <a:p>
            <a:pPr marL="114300" lvl="0" indent="0" algn="ctr">
              <a:buNone/>
            </a:pPr>
            <a:endParaRPr lang="fr-FR" dirty="0" smtClean="0"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114300" lvl="0" indent="0" algn="ctr">
              <a:buNone/>
            </a:pPr>
            <a:endParaRPr lang="fr-FR" dirty="0"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114300" lvl="0" indent="0" algn="ctr">
              <a:buNone/>
            </a:pPr>
            <a:endParaRPr lang="fr-FR" dirty="0"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114300" lvl="0" indent="0" algn="ctr">
              <a:buNone/>
            </a:pPr>
            <a:r>
              <a:rPr lang="fr-FR" dirty="0" smtClean="0"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Contact : marie.guenole@etu.univ-guyane.fr</a:t>
            </a:r>
            <a:endParaRPr lang="fr-FR" dirty="0"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114300" lvl="0" indent="0">
              <a:buNone/>
            </a:pPr>
            <a:endParaRPr lang="fr-FR" dirty="0"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pic>
        <p:nvPicPr>
          <p:cNvPr id="156" name="Google Shape;15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97959" y="83975"/>
            <a:ext cx="2146041" cy="151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3285" y="6308473"/>
            <a:ext cx="8817429" cy="499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293</Words>
  <Application>Microsoft Office PowerPoint</Application>
  <PresentationFormat>Affichage à l'écran (4:3)</PresentationFormat>
  <Paragraphs>43</Paragraphs>
  <Slides>7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Montserrat</vt:lpstr>
      <vt:lpstr>Office Theme</vt:lpstr>
      <vt:lpstr>Residênças e mobilidade feminina : refletindo sobre gênero e parentesco com mulheres da sociedade Ndjuka da Guiana.</vt:lpstr>
      <vt:lpstr>Introdução / Contexto</vt:lpstr>
      <vt:lpstr>Objetivos</vt:lpstr>
      <vt:lpstr>Metodologia</vt:lpstr>
      <vt:lpstr>Hipóteses  / Discussão</vt:lpstr>
      <vt:lpstr>Considerações Finais</vt:lpstr>
      <vt:lpstr>Agradecimentos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Residênças e mobilidade feminina : refletindo sobre gênero e parentesco com mulheres da sociedade Ndjuka da Guiana.</dc:title>
  <dc:creator>Bruno</dc:creator>
  <cp:lastModifiedBy>Mathilde Landemard</cp:lastModifiedBy>
  <cp:revision>10</cp:revision>
  <dcterms:created xsi:type="dcterms:W3CDTF">2013-01-27T09:14:16Z</dcterms:created>
  <dcterms:modified xsi:type="dcterms:W3CDTF">2025-11-25T22:48:54Z</dcterms:modified>
</cp:coreProperties>
</file>