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0E05EAF-D0DA-480D-8CA6-73105C9E196E}" type="slidenum">
              <a:t>‹N°›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AC83CC97-266D-4CA8-B865-BF51F15CF767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F5FA7C6C-BBE3-4466-963A-60F77F168D06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DCEDECD-6E21-49B0-8A03-E92C8FEC1085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CB02D5A-271B-4B82-A961-687243777907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E7521F3D-FE14-413B-9563-44E818B0F47D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D0CBD233-FEF7-4352-9F21-1AADD25D9445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440" cy="452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3880" y="1600200"/>
            <a:ext cx="4015440" cy="452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5AF8A405-53AB-48C5-9275-F69B5AFFA756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C8115AC4-F51E-4970-809A-9F684BEA3F1D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0ACC8F74-8C91-40FF-B289-0750041E7A01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D560632E-AF8B-42CE-B257-A18ADA441698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EDCDB250-9F14-4F41-A44A-CBC54CF210D1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ftr" idx="28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sldNum" idx="29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1AD493C-F60E-4297-8068-06691FA036B0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30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ftr" idx="3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sldNum" idx="3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3570CD4-EE10-4442-9B6C-92ED8589C69A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 idx="3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953642D1-168D-4ECF-A1C9-75BC094AC10B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E5697CE4-D3EA-4337-A4C0-F1A5E1DEE4CA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15" name="PlaceHolder 3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16" name="PlaceHolder 4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D97D25B-1B36-4FD4-B123-F1E039BCA924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ftr" idx="13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sldNum" idx="14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279241D4-4C76-4C52-AF1E-DD23EFBF41E2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440" cy="452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26" name="PlaceHolder 4"/>
          <p:cNvSpPr>
            <a:spLocks noGrp="1"/>
          </p:cNvSpPr>
          <p:nvPr>
            <p:ph type="ftr" idx="16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27" name="PlaceHolder 5"/>
          <p:cNvSpPr>
            <a:spLocks noGrp="1"/>
          </p:cNvSpPr>
          <p:nvPr>
            <p:ph type="sldNum" idx="17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EDED2B37-0DDC-497C-8090-DD685D9CED55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dt" idx="18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ftr" idx="19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33" name="PlaceHolder 2"/>
          <p:cNvSpPr>
            <a:spLocks noGrp="1"/>
          </p:cNvSpPr>
          <p:nvPr>
            <p:ph type="sldNum" idx="20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95892A-EA5B-4EFD-A8D7-1DFEB9F8286C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21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36" name="PlaceHolder 2"/>
          <p:cNvSpPr>
            <a:spLocks noGrp="1"/>
          </p:cNvSpPr>
          <p:nvPr>
            <p:ph type="ftr" idx="22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37" name="PlaceHolder 3"/>
          <p:cNvSpPr>
            <a:spLocks noGrp="1"/>
          </p:cNvSpPr>
          <p:nvPr>
            <p:ph type="sldNum" idx="23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2A34303-C837-4EE1-A372-27347B47D00A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24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25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sldNum" idx="26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BFCB5999-8001-45CF-8362-74C90A676038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7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m 3"/>
          <p:cNvPicPr/>
          <p:nvPr/>
        </p:nvPicPr>
        <p:blipFill>
          <a:blip r:embed="rId2"/>
          <a:srcRect l="24387" t="24658" r="25635" b="22896"/>
          <a:stretch/>
        </p:blipFill>
        <p:spPr>
          <a:xfrm>
            <a:off x="2544840" y="49680"/>
            <a:ext cx="4053600" cy="3006000"/>
          </a:xfrm>
          <a:prstGeom prst="rect">
            <a:avLst/>
          </a:prstGeom>
          <a:ln w="0">
            <a:noFill/>
          </a:ln>
        </p:spPr>
      </p:pic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3056040"/>
            <a:ext cx="7771680" cy="1267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0000"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strike="noStrike" spc="-1" dirty="0" err="1">
                <a:solidFill>
                  <a:schemeClr val="dk1"/>
                </a:solidFill>
                <a:latin typeface="Calibri"/>
              </a:rPr>
              <a:t>Práticas</a:t>
            </a:r>
            <a:r>
              <a:rPr lang="en-US" sz="32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Calibri"/>
              </a:rPr>
              <a:t>alimentares</a:t>
            </a:r>
            <a:r>
              <a:rPr lang="en-US" sz="3200" b="0" strike="noStrike" spc="-1" dirty="0">
                <a:solidFill>
                  <a:schemeClr val="dk1"/>
                </a:solidFill>
                <a:latin typeface="Calibri"/>
              </a:rPr>
              <a:t> das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Calibri"/>
              </a:rPr>
              <a:t>mulheres</a:t>
            </a:r>
            <a:r>
              <a:rPr lang="en-US" sz="32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Calibri"/>
              </a:rPr>
              <a:t>grávidas</a:t>
            </a:r>
            <a:r>
              <a:rPr lang="en-US" sz="3200" b="0" strike="noStrike" spc="-1" dirty="0">
                <a:solidFill>
                  <a:schemeClr val="dk1"/>
                </a:solidFill>
                <a:latin typeface="Calibri"/>
              </a:rPr>
              <a:t> e</a:t>
            </a:r>
            <a:r>
              <a:rPr sz="3200" dirty="0"/>
              <a:t/>
            </a:r>
            <a:br>
              <a:rPr sz="3200" dirty="0"/>
            </a:br>
            <a:r>
              <a:rPr lang="en-US" sz="3200" b="0" strike="noStrike" spc="-1" dirty="0" err="1">
                <a:solidFill>
                  <a:schemeClr val="dk1"/>
                </a:solidFill>
                <a:latin typeface="Calibri"/>
              </a:rPr>
              <a:t>pós-parto</a:t>
            </a:r>
            <a:r>
              <a:rPr lang="en-US" sz="3200" b="0" strike="noStrike" spc="-1" dirty="0">
                <a:solidFill>
                  <a:schemeClr val="dk1"/>
                </a:solidFill>
                <a:latin typeface="Calibri"/>
              </a:rPr>
              <a:t> de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Calibri"/>
              </a:rPr>
              <a:t>origem</a:t>
            </a:r>
            <a:r>
              <a:rPr lang="en-US" sz="32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Calibri"/>
              </a:rPr>
              <a:t>haitiana</a:t>
            </a:r>
            <a:r>
              <a:rPr lang="en-US" sz="32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Calibri"/>
              </a:rPr>
              <a:t>na</a:t>
            </a:r>
            <a:r>
              <a:rPr lang="en-US" sz="3200" b="0" strike="noStrike" spc="-1" dirty="0">
                <a:solidFill>
                  <a:schemeClr val="dk1"/>
                </a:solidFill>
                <a:latin typeface="Calibri"/>
              </a:rPr>
              <a:t> Guiana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Calibri"/>
              </a:rPr>
              <a:t>Francesa</a:t>
            </a:r>
            <a:r>
              <a:rPr lang="en-US" sz="3200" b="0" strike="noStrike" spc="-1" dirty="0">
                <a:solidFill>
                  <a:schemeClr val="dk1"/>
                </a:solidFill>
                <a:latin typeface="Calibri"/>
              </a:rPr>
              <a:t>: </a:t>
            </a:r>
            <a:r>
              <a:rPr lang="en-US" sz="3200" b="0" strike="noStrike" spc="-1" dirty="0" err="1" smtClean="0">
                <a:solidFill>
                  <a:schemeClr val="dk1"/>
                </a:solidFill>
                <a:latin typeface="Calibri"/>
              </a:rPr>
              <a:t>entretradições</a:t>
            </a:r>
            <a:r>
              <a:rPr lang="en-US" sz="3200" b="0" strike="noStrike" spc="-1" dirty="0" smtClean="0">
                <a:solidFill>
                  <a:schemeClr val="dk1"/>
                </a:solidFill>
                <a:latin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Calibri"/>
              </a:rPr>
              <a:t>culturais</a:t>
            </a:r>
            <a:r>
              <a:rPr lang="en-US" sz="3200" b="0" strike="noStrike" spc="-1" dirty="0">
                <a:solidFill>
                  <a:schemeClr val="dk1"/>
                </a:solidFill>
                <a:latin typeface="Calibri"/>
              </a:rPr>
              <a:t> e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Calibri"/>
              </a:rPr>
              <a:t>adaptações</a:t>
            </a:r>
            <a:r>
              <a:rPr lang="en-US" sz="32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Calibri"/>
              </a:rPr>
              <a:t>locais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1371600" y="455688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4572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fr-FR" sz="2000" b="0" strike="noStrike" spc="-1" dirty="0">
                <a:solidFill>
                  <a:schemeClr val="dk1">
                    <a:tint val="75000"/>
                  </a:schemeClr>
                </a:solidFill>
                <a:latin typeface="Calibri"/>
              </a:rPr>
              <a:t>Diane-Mica MALIVERT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fr-FR" sz="2000" b="0" strike="noStrike" spc="-1" dirty="0">
                <a:solidFill>
                  <a:schemeClr val="dk1">
                    <a:tint val="75000"/>
                  </a:schemeClr>
                </a:solidFill>
                <a:latin typeface="Calibri"/>
              </a:rPr>
              <a:t>Université de Guyane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fr-FR" sz="2000" b="0" strike="noStrike" spc="-1" dirty="0" err="1">
                <a:solidFill>
                  <a:schemeClr val="dk1">
                    <a:tint val="75000"/>
                  </a:schemeClr>
                </a:solidFill>
                <a:latin typeface="Calibri"/>
              </a:rPr>
              <a:t>Fronteiras</a:t>
            </a:r>
            <a:r>
              <a:rPr lang="fr-FR" sz="2000" b="0" strike="noStrike" spc="-1" dirty="0">
                <a:solidFill>
                  <a:schemeClr val="dk1">
                    <a:tint val="75000"/>
                  </a:schemeClr>
                </a:solidFill>
                <a:latin typeface="Calibri"/>
              </a:rPr>
              <a:t> </a:t>
            </a:r>
            <a:r>
              <a:rPr lang="fr-FR" sz="2000" b="0" strike="noStrike" spc="-1" dirty="0" err="1">
                <a:solidFill>
                  <a:schemeClr val="dk1">
                    <a:tint val="75000"/>
                  </a:schemeClr>
                </a:solidFill>
                <a:latin typeface="Calibri"/>
              </a:rPr>
              <a:t>Culturais</a:t>
            </a:r>
            <a:r>
              <a:rPr lang="fr-FR" sz="2000" b="0" strike="noStrike" spc="-1" dirty="0">
                <a:solidFill>
                  <a:schemeClr val="dk1">
                    <a:tint val="75000"/>
                  </a:schemeClr>
                </a:solidFill>
                <a:latin typeface="Calibri"/>
              </a:rPr>
              <a:t> e </a:t>
            </a:r>
            <a:r>
              <a:rPr lang="fr-FR" sz="2000" b="0" strike="noStrike" spc="-1" dirty="0" err="1">
                <a:solidFill>
                  <a:schemeClr val="dk1">
                    <a:tint val="75000"/>
                  </a:schemeClr>
                </a:solidFill>
                <a:latin typeface="Calibri"/>
              </a:rPr>
              <a:t>Identidades</a:t>
            </a:r>
            <a:r>
              <a:rPr lang="fr-FR" sz="2000" b="0" strike="noStrike" spc="-1" dirty="0">
                <a:solidFill>
                  <a:schemeClr val="dk1">
                    <a:tint val="75000"/>
                  </a:schemeClr>
                </a:solidFill>
                <a:latin typeface="Calibri"/>
              </a:rPr>
              <a:t> na </a:t>
            </a:r>
            <a:r>
              <a:rPr lang="fr-FR" sz="2000" b="0" strike="noStrike" spc="-1" dirty="0" err="1">
                <a:solidFill>
                  <a:schemeClr val="dk1">
                    <a:tint val="75000"/>
                  </a:schemeClr>
                </a:solidFill>
                <a:latin typeface="Calibri"/>
              </a:rPr>
              <a:t>Região</a:t>
            </a:r>
            <a:r>
              <a:rPr lang="fr-FR" sz="2000" b="0" strike="noStrike" spc="-1" dirty="0">
                <a:solidFill>
                  <a:schemeClr val="dk1">
                    <a:tint val="75000"/>
                  </a:schemeClr>
                </a:solidFill>
                <a:latin typeface="Calibri"/>
              </a:rPr>
              <a:t> </a:t>
            </a:r>
            <a:r>
              <a:rPr lang="fr-FR" sz="2000" b="0" strike="noStrike" spc="-1" dirty="0" err="1">
                <a:solidFill>
                  <a:schemeClr val="dk1">
                    <a:tint val="75000"/>
                  </a:schemeClr>
                </a:solidFill>
                <a:latin typeface="Calibri"/>
              </a:rPr>
              <a:t>das</a:t>
            </a:r>
            <a:r>
              <a:rPr lang="fr-FR" sz="2000" b="0" strike="noStrike" spc="-1" dirty="0">
                <a:solidFill>
                  <a:schemeClr val="dk1">
                    <a:tint val="75000"/>
                  </a:schemeClr>
                </a:solidFill>
                <a:latin typeface="Calibri"/>
              </a:rPr>
              <a:t> </a:t>
            </a:r>
            <a:r>
              <a:rPr lang="fr-FR" sz="2000" b="0" strike="noStrike" spc="-1" dirty="0" err="1">
                <a:solidFill>
                  <a:schemeClr val="dk1">
                    <a:tint val="75000"/>
                  </a:schemeClr>
                </a:solidFill>
                <a:latin typeface="Calibri"/>
              </a:rPr>
              <a:t>Guianas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fr-FR" sz="2000" b="0" strike="noStrike" spc="-1" dirty="0">
                <a:solidFill>
                  <a:schemeClr val="dk1">
                    <a:tint val="75000"/>
                  </a:schemeClr>
                </a:solidFill>
                <a:latin typeface="Calibri"/>
              </a:rPr>
              <a:t>Oiapoque –2025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" name="Imagem 4"/>
          <p:cNvPicPr/>
          <p:nvPr/>
        </p:nvPicPr>
        <p:blipFill>
          <a:blip r:embed="rId3"/>
          <a:stretch/>
        </p:blipFill>
        <p:spPr>
          <a:xfrm>
            <a:off x="163440" y="6308640"/>
            <a:ext cx="8816760" cy="499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-223920" y="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400" b="0" strike="noStrike" spc="-1">
                <a:solidFill>
                  <a:schemeClr val="dk1"/>
                </a:solidFill>
                <a:latin typeface="Calibri"/>
              </a:rPr>
              <a:t>Introdução / Contexto</a:t>
            </a: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10760" y="1142640"/>
            <a:ext cx="8228880" cy="447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935"/>
              </a:spcBef>
              <a:spcAft>
                <a:spcPts val="283"/>
              </a:spcAft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</a:rPr>
              <a:t>Contextualização : Importante migração haitiana para a Guiana. Tema da alimentação dos migrantes pouco documentado no contexto guianense.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935"/>
              </a:spcBef>
              <a:spcAft>
                <a:spcPts val="283"/>
              </a:spcAft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</a:rPr>
              <a:t>Questão central : Como as tradições alimentares haitianas influenciam as práticas nutricionais das mulheres grávidas durante o período pós-parto na Guiana Francesa e quais são as adaptações observadas nesse novo contexto cultural?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935"/>
              </a:spcBef>
              <a:spcAft>
                <a:spcPts val="283"/>
              </a:spcAft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</a:rPr>
              <a:t>Justificativa : Aprofundar a compreensão da realidade vivida pelas mulheres grávidas haitianas na Guiana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" name="Imagem 3"/>
          <p:cNvPicPr/>
          <p:nvPr/>
        </p:nvPicPr>
        <p:blipFill>
          <a:blip r:embed="rId2"/>
          <a:stretch/>
        </p:blipFill>
        <p:spPr>
          <a:xfrm>
            <a:off x="6998040" y="83880"/>
            <a:ext cx="2145240" cy="1515600"/>
          </a:xfrm>
          <a:prstGeom prst="rect">
            <a:avLst/>
          </a:prstGeom>
          <a:ln w="0">
            <a:noFill/>
          </a:ln>
        </p:spPr>
      </p:pic>
      <p:pic>
        <p:nvPicPr>
          <p:cNvPr id="56" name="Imagem 4"/>
          <p:cNvPicPr/>
          <p:nvPr/>
        </p:nvPicPr>
        <p:blipFill>
          <a:blip r:embed="rId3"/>
          <a:stretch/>
        </p:blipFill>
        <p:spPr>
          <a:xfrm>
            <a:off x="163440" y="6308640"/>
            <a:ext cx="8816760" cy="499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400" b="0" strike="noStrike" spc="-1">
                <a:solidFill>
                  <a:schemeClr val="dk1"/>
                </a:solidFill>
                <a:latin typeface="Calibri"/>
              </a:rPr>
              <a:t>Objetivos</a:t>
            </a: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0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compreender as motivações, os desafios e as percepções em torno da alimentação dessas mulheres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Compreender as possíveis rupturas com as práticas tradicionais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Avaliar os meios de adaptação e integração no país de acolhimento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" name="Imagem 3"/>
          <p:cNvPicPr/>
          <p:nvPr/>
        </p:nvPicPr>
        <p:blipFill>
          <a:blip r:embed="rId2"/>
          <a:stretch/>
        </p:blipFill>
        <p:spPr>
          <a:xfrm>
            <a:off x="6998040" y="83880"/>
            <a:ext cx="2145240" cy="1515600"/>
          </a:xfrm>
          <a:prstGeom prst="rect">
            <a:avLst/>
          </a:prstGeom>
          <a:ln w="0">
            <a:noFill/>
          </a:ln>
        </p:spPr>
      </p:pic>
      <p:pic>
        <p:nvPicPr>
          <p:cNvPr id="60" name="Imagem 4"/>
          <p:cNvPicPr/>
          <p:nvPr/>
        </p:nvPicPr>
        <p:blipFill>
          <a:blip r:embed="rId3"/>
          <a:stretch/>
        </p:blipFill>
        <p:spPr>
          <a:xfrm>
            <a:off x="163440" y="6308640"/>
            <a:ext cx="8816760" cy="499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400" b="0" strike="noStrike" spc="-1">
                <a:solidFill>
                  <a:schemeClr val="dk1"/>
                </a:solidFill>
                <a:latin typeface="Calibri"/>
              </a:rPr>
              <a:t>Metodologia</a:t>
            </a: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- Pesquisa qualitativa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- Entrevistas semiestruturadas e observações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- Migrantes haitianas na aglomeração urbana de Cayenne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- Mulheres haitianas grávidas ou que tiveram filhos e participaram do programa de pesquisa Nutri pou timoun do hospital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" name="Imagem 3"/>
          <p:cNvPicPr/>
          <p:nvPr/>
        </p:nvPicPr>
        <p:blipFill>
          <a:blip r:embed="rId2"/>
          <a:stretch/>
        </p:blipFill>
        <p:spPr>
          <a:xfrm>
            <a:off x="6998040" y="83880"/>
            <a:ext cx="2145240" cy="1515600"/>
          </a:xfrm>
          <a:prstGeom prst="rect">
            <a:avLst/>
          </a:prstGeom>
          <a:ln w="0">
            <a:noFill/>
          </a:ln>
        </p:spPr>
      </p:pic>
      <p:pic>
        <p:nvPicPr>
          <p:cNvPr id="64" name="Imagem 4"/>
          <p:cNvPicPr/>
          <p:nvPr/>
        </p:nvPicPr>
        <p:blipFill>
          <a:blip r:embed="rId3"/>
          <a:stretch/>
        </p:blipFill>
        <p:spPr>
          <a:xfrm>
            <a:off x="163440" y="6308640"/>
            <a:ext cx="8816760" cy="499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-74520" y="2707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400" b="0" strike="noStrike" spc="-1">
                <a:solidFill>
                  <a:schemeClr val="dk1"/>
                </a:solidFill>
                <a:latin typeface="Calibri"/>
              </a:rPr>
              <a:t>Resultados / Discussão</a:t>
            </a: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522360" y="160848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A vulnerabilidade das participantes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Importância das práticas alimentares tradicionais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  <a:ea typeface="Noto Sans CJK SC"/>
              </a:rPr>
              <a:t>Uma adaptação da alimenta</a:t>
            </a: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ção aos recursos locais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Uma mistura dos dois sistemas: tradicional e biomédico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O papel central do ambiente social e familiar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" name="Imagem 3"/>
          <p:cNvPicPr/>
          <p:nvPr/>
        </p:nvPicPr>
        <p:blipFill>
          <a:blip r:embed="rId2"/>
          <a:stretch/>
        </p:blipFill>
        <p:spPr>
          <a:xfrm>
            <a:off x="6998040" y="83880"/>
            <a:ext cx="2145240" cy="1515600"/>
          </a:xfrm>
          <a:prstGeom prst="rect">
            <a:avLst/>
          </a:prstGeom>
          <a:ln w="0">
            <a:noFill/>
          </a:ln>
        </p:spPr>
      </p:pic>
      <p:pic>
        <p:nvPicPr>
          <p:cNvPr id="68" name="Imagem 4"/>
          <p:cNvPicPr/>
          <p:nvPr/>
        </p:nvPicPr>
        <p:blipFill>
          <a:blip r:embed="rId3"/>
          <a:stretch/>
        </p:blipFill>
        <p:spPr>
          <a:xfrm>
            <a:off x="163440" y="6308640"/>
            <a:ext cx="8816760" cy="499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-74520" y="2707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400" b="0" strike="noStrike" spc="-1">
                <a:solidFill>
                  <a:schemeClr val="dk1"/>
                </a:solidFill>
                <a:latin typeface="Calibri"/>
              </a:rPr>
              <a:t>Resultados / Discussão</a:t>
            </a: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22360" y="160848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A vulnerabilidade das participantes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Importância das práticas alimentares tradicionais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Uma adaptação aos recursos locais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Uma mistura dos dois sistemas: tradicional e biomédico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O papel central do ambiente social e familiar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" name="Imagem 1"/>
          <p:cNvPicPr/>
          <p:nvPr/>
        </p:nvPicPr>
        <p:blipFill>
          <a:blip r:embed="rId2"/>
          <a:stretch/>
        </p:blipFill>
        <p:spPr>
          <a:xfrm>
            <a:off x="6998040" y="83880"/>
            <a:ext cx="2145240" cy="1515600"/>
          </a:xfrm>
          <a:prstGeom prst="rect">
            <a:avLst/>
          </a:prstGeom>
          <a:ln w="0">
            <a:noFill/>
          </a:ln>
        </p:spPr>
      </p:pic>
      <p:pic>
        <p:nvPicPr>
          <p:cNvPr id="72" name="Imagem 2"/>
          <p:cNvPicPr/>
          <p:nvPr/>
        </p:nvPicPr>
        <p:blipFill>
          <a:blip r:embed="rId3"/>
          <a:stretch/>
        </p:blipFill>
        <p:spPr>
          <a:xfrm>
            <a:off x="163440" y="6308640"/>
            <a:ext cx="8816760" cy="499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strike="noStrike" spc="-1">
                <a:solidFill>
                  <a:schemeClr val="dk1"/>
                </a:solidFill>
                <a:latin typeface="Calibri"/>
              </a:rPr>
              <a:t>Considerações Finais</a:t>
            </a:r>
            <a:endParaRPr lang="fr-FR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180000" y="1414440"/>
            <a:ext cx="8768880" cy="4525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567"/>
              </a:spcBef>
              <a:spcAft>
                <a:spcPts val="283"/>
              </a:spcAft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Conclusões gerais :Essas mulheres demonstram uma resiliência notável.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567"/>
              </a:spcBef>
              <a:spcAft>
                <a:spcPts val="283"/>
              </a:spcAft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Sugestões futuras :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567"/>
              </a:spcBef>
              <a:spcAft>
                <a:spcPts val="283"/>
              </a:spcAft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Perspectivas de pesquisa: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 defTabSz="457200">
              <a:lnSpc>
                <a:spcPct val="100000"/>
              </a:lnSpc>
              <a:spcBef>
                <a:spcPts val="567"/>
              </a:spcBef>
              <a:spcAft>
                <a:spcPts val="28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Explorar mais profundamente o papel das famílias, dos cônjuges e das figuras religiosas.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 defTabSz="457200">
              <a:lnSpc>
                <a:spcPct val="100000"/>
              </a:lnSpc>
              <a:spcBef>
                <a:spcPts val="567"/>
              </a:spcBef>
              <a:spcAft>
                <a:spcPts val="28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Cruzar pontos de vista, incluindo a opinião dos profissionais de saúde.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567"/>
              </a:spcBef>
              <a:spcAft>
                <a:spcPts val="283"/>
              </a:spcAft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  <a:ea typeface="Noto Sans CJK SC"/>
              </a:rPr>
              <a:t>Perspectivas de aplicação </a:t>
            </a: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em saúde pública: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 defTabSz="457200">
              <a:lnSpc>
                <a:spcPct val="100000"/>
              </a:lnSpc>
              <a:spcBef>
                <a:spcPts val="567"/>
              </a:spcBef>
              <a:spcAft>
                <a:spcPts val="28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Integrar a dimensão cultural nos programas de sensibilização.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 defTabSz="457200">
              <a:lnSpc>
                <a:spcPct val="100000"/>
              </a:lnSpc>
              <a:spcBef>
                <a:spcPts val="567"/>
              </a:spcBef>
              <a:spcAft>
                <a:spcPts val="28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Formar os profissionais de saúde para que levem em consideração as crenças alimentares e as práticas tradicionais das pacientes.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Imagem 3"/>
          <p:cNvPicPr/>
          <p:nvPr/>
        </p:nvPicPr>
        <p:blipFill>
          <a:blip r:embed="rId2"/>
          <a:stretch/>
        </p:blipFill>
        <p:spPr>
          <a:xfrm>
            <a:off x="6998040" y="83880"/>
            <a:ext cx="2145240" cy="1515600"/>
          </a:xfrm>
          <a:prstGeom prst="rect">
            <a:avLst/>
          </a:prstGeom>
          <a:ln w="0">
            <a:noFill/>
          </a:ln>
        </p:spPr>
      </p:pic>
      <p:pic>
        <p:nvPicPr>
          <p:cNvPr id="76" name="Imagem 4"/>
          <p:cNvPicPr/>
          <p:nvPr/>
        </p:nvPicPr>
        <p:blipFill>
          <a:blip r:embed="rId3"/>
          <a:stretch/>
        </p:blipFill>
        <p:spPr>
          <a:xfrm>
            <a:off x="163440" y="6308640"/>
            <a:ext cx="8816760" cy="499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400" b="0" strike="noStrike" spc="-1">
                <a:solidFill>
                  <a:schemeClr val="dk1"/>
                </a:solidFill>
                <a:latin typeface="Calibri"/>
              </a:rPr>
              <a:t>Agradecimentos</a:t>
            </a: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219"/>
              </a:spcBef>
              <a:spcAft>
                <a:spcPts val="283"/>
              </a:spcAft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Instituições apoiadoras : Master Civilisations cultures et sociétés, Sociétés et Interculturalité de l’UG, Hopital de Cayenne programme Nutri pou Timoun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219"/>
              </a:spcBef>
              <a:spcAft>
                <a:spcPts val="283"/>
              </a:spcAft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Contato : malivertdianemica93@gmail.com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" name="Imagem 3"/>
          <p:cNvPicPr/>
          <p:nvPr/>
        </p:nvPicPr>
        <p:blipFill>
          <a:blip r:embed="rId2"/>
          <a:stretch/>
        </p:blipFill>
        <p:spPr>
          <a:xfrm>
            <a:off x="6998040" y="83880"/>
            <a:ext cx="2145240" cy="1515600"/>
          </a:xfrm>
          <a:prstGeom prst="rect">
            <a:avLst/>
          </a:prstGeom>
          <a:ln w="0">
            <a:noFill/>
          </a:ln>
        </p:spPr>
      </p:pic>
      <p:pic>
        <p:nvPicPr>
          <p:cNvPr id="80" name="Imagem 4"/>
          <p:cNvPicPr/>
          <p:nvPr/>
        </p:nvPicPr>
        <p:blipFill>
          <a:blip r:embed="rId3"/>
          <a:stretch/>
        </p:blipFill>
        <p:spPr>
          <a:xfrm>
            <a:off x="163440" y="6308640"/>
            <a:ext cx="8816760" cy="499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342</Words>
  <Application>Microsoft Office PowerPoint</Application>
  <PresentationFormat>Affichage à l'écran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8</vt:i4>
      </vt:variant>
    </vt:vector>
  </HeadingPairs>
  <TitlesOfParts>
    <vt:vector size="25" baseType="lpstr">
      <vt:lpstr>Arial</vt:lpstr>
      <vt:lpstr>Calibri</vt:lpstr>
      <vt:lpstr>Noto Sans CJK SC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Práticas alimentares das mulheres grávidas e pós-parto de origem haitiana na Guiana Francesa: entretradições culturais e adaptações locais</vt:lpstr>
      <vt:lpstr>Introdução / Contexto</vt:lpstr>
      <vt:lpstr>Objetivos</vt:lpstr>
      <vt:lpstr>Metodologia</vt:lpstr>
      <vt:lpstr>Resultados / Discussão</vt:lpstr>
      <vt:lpstr>Resultados / Discussão</vt:lpstr>
      <vt:lpstr>Considerações Finais</vt:lpstr>
      <vt:lpstr>Agradecimentos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Práticas alimentares das mulheres grávidas e pós-parto de origem haitiana na Guiana Francesa: entre tradições culturais e adaptações locais</dc:title>
  <dc:subject/>
  <dc:creator>Bruno</dc:creator>
  <dc:description>generated using python-pptx</dc:description>
  <cp:lastModifiedBy>Mathilde Landemard</cp:lastModifiedBy>
  <cp:revision>10</cp:revision>
  <dcterms:created xsi:type="dcterms:W3CDTF">2013-01-27T09:14:16Z</dcterms:created>
  <dcterms:modified xsi:type="dcterms:W3CDTF">2025-11-25T21:36:50Z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Apresentação na tela (4:3)</vt:lpwstr>
  </property>
  <property fmtid="{D5CDD505-2E9C-101B-9397-08002B2CF9AE}" pid="3" name="Slides">
    <vt:i4>7</vt:i4>
  </property>
</Properties>
</file>