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1"/>
  </p:notesMasterIdLst>
  <p:sldIdLst>
    <p:sldId id="267" r:id="rId3"/>
    <p:sldId id="257" r:id="rId4"/>
    <p:sldId id="259" r:id="rId5"/>
    <p:sldId id="268" r:id="rId6"/>
    <p:sldId id="258" r:id="rId7"/>
    <p:sldId id="261" r:id="rId8"/>
    <p:sldId id="266" r:id="rId9"/>
    <p:sldId id="264" r:id="rId10"/>
  </p:sldIdLst>
  <p:sldSz cx="12192000" cy="6858000"/>
  <p:notesSz cx="6858000" cy="9144000"/>
  <p:embeddedFontLst>
    <p:embeddedFont>
      <p:font typeface="Open Sans" pitchFamily="2" charset="0"/>
      <p:regular r:id="rId12"/>
      <p:bold r:id="rId13"/>
      <p:italic r:id="rId14"/>
      <p:boldItalic r:id="rId15"/>
    </p:embeddedFont>
    <p:embeddedFont>
      <p:font typeface="Montserrat Black" pitchFamily="2" charset="0"/>
      <p:bold r:id="rId16"/>
      <p:boldItalic r:id="rId17"/>
    </p:embeddedFont>
    <p:embeddedFont>
      <p:font typeface="Montserrat" pitchFamily="2" charset="0"/>
      <p:regular r:id="rId18"/>
      <p:bold r:id="rId19"/>
      <p:italic r:id="rId20"/>
      <p:boldItalic r:id="rId21"/>
    </p:embeddedFont>
    <p:embeddedFont>
      <p:font typeface="Montserrat ExtraBold" pitchFamily="2" charset="0"/>
      <p:bold r:id="rId22"/>
      <p:boldItalic r:id="rId23"/>
    </p:embeddedFont>
    <p:embeddedFont>
      <p:font typeface="Montserrat Medium" pitchFamily="2"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Lustria"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MqG3Rz6ZqnKQlCpjVjxZHvQ08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062"/>
    <a:srgbClr val="5E9155"/>
    <a:srgbClr val="0B6385"/>
    <a:srgbClr val="F7F7F7"/>
    <a:srgbClr val="9E7334"/>
    <a:srgbClr val="93573F"/>
    <a:srgbClr val="727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0" autoAdjust="0"/>
    <p:restoredTop sz="94660"/>
  </p:normalViewPr>
  <p:slideViewPr>
    <p:cSldViewPr snapToGrid="0">
      <p:cViewPr varScale="1">
        <p:scale>
          <a:sx n="84" d="100"/>
          <a:sy n="84" d="100"/>
        </p:scale>
        <p:origin x="71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viewProps" Target="viewProps.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33840F-5452-449A-BBC3-7CA72F4E3C83}" type="slidenum">
              <a:rPr lang="fr-FR" smtClean="0"/>
              <a:t>1</a:t>
            </a:fld>
            <a:endParaRPr lang="fr-FR"/>
          </a:p>
        </p:txBody>
      </p:sp>
    </p:spTree>
    <p:extLst>
      <p:ext uri="{BB962C8B-B14F-4D97-AF65-F5344CB8AC3E}">
        <p14:creationId xmlns:p14="http://schemas.microsoft.com/office/powerpoint/2010/main" val="270382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16456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cap="none">
                <a:latin typeface="Montserrat"/>
                <a:ea typeface="Montserrat"/>
                <a:cs typeface="Montserrat"/>
                <a:sym typeface="Montserrat"/>
              </a:rPr>
              <a:t>Perceptions locales du changement</a:t>
            </a:r>
            <a:r>
              <a:rPr lang="fr-FR" sz="1200" cap="none">
                <a:latin typeface="Montserrat"/>
                <a:ea typeface="Montserrat"/>
                <a:cs typeface="Montserrat"/>
                <a:sym typeface="Montserrat"/>
              </a:rPr>
              <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Quels sont les changements perçus ?</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Quelles causes sont attribuées à ces changements ?</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Quelle place (ou absence de place) pour le climat ?</a:t>
            </a:r>
            <a:endParaRPr/>
          </a:p>
          <a:p>
            <a:pPr marL="0" lvl="0" indent="0" algn="l" rtl="0">
              <a:spcBef>
                <a:spcPts val="0"/>
              </a:spcBef>
              <a:spcAft>
                <a:spcPts val="0"/>
              </a:spcAft>
              <a:buNone/>
            </a:pPr>
            <a:r>
              <a:rPr lang="fr-FR" sz="1200" b="1" cap="none">
                <a:latin typeface="Montserrat"/>
                <a:ea typeface="Montserrat"/>
                <a:cs typeface="Montserrat"/>
                <a:sym typeface="Montserrat"/>
              </a:rPr>
              <a:t>Pratiques locales d’adaptation</a:t>
            </a:r>
            <a:r>
              <a:rPr lang="fr-FR" sz="1200" cap="none">
                <a:latin typeface="Montserrat"/>
                <a:ea typeface="Montserrat"/>
                <a:cs typeface="Montserrat"/>
                <a:sym typeface="Montserrat"/>
              </a:rPr>
              <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Comment les populations s’adaptent-elles face aux changements observés ?</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Quels sont les freins à cette adaptation ?</a:t>
            </a: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a762a54427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a762a54427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cap="none">
                <a:latin typeface="Montserrat"/>
                <a:ea typeface="Montserrat"/>
                <a:cs typeface="Montserrat"/>
                <a:sym typeface="Montserrat"/>
              </a:rPr>
              <a:t>PENSER LA PLURALITÉ DU CHANGEMENT : INTERPRÉTATIONS, TENSIONS ET RAPPORTS DE POUVOIR</a:t>
            </a:r>
            <a:br>
              <a:rPr lang="fr-FR" sz="1200" b="1" cap="none">
                <a:latin typeface="Montserrat"/>
                <a:ea typeface="Montserrat"/>
                <a:cs typeface="Montserrat"/>
                <a:sym typeface="Montserrat"/>
              </a:rPr>
            </a:br>
            <a:r>
              <a:rPr lang="fr-FR" sz="1200" b="1" cap="none">
                <a:latin typeface="Montserrat"/>
                <a:ea typeface="Montserrat"/>
                <a:cs typeface="Montserrat"/>
                <a:sym typeface="Montserrat"/>
              </a:rPr>
              <a:t>Différentes manières de penser le changement</a:t>
            </a:r>
            <a:br>
              <a:rPr lang="fr-FR" sz="1200" b="1" cap="none">
                <a:latin typeface="Montserrat"/>
                <a:ea typeface="Montserrat"/>
                <a:cs typeface="Montserrat"/>
                <a:sym typeface="Montserrat"/>
              </a:rPr>
            </a:br>
            <a:r>
              <a:rPr lang="fr-FR" sz="1200" cap="none">
                <a:latin typeface="Montserrat"/>
                <a:ea typeface="Montserrat"/>
                <a:cs typeface="Montserrat"/>
                <a:sym typeface="Montserrat"/>
              </a:rPr>
              <a:t>- La catégorie institutionnelle du climat repose sur un cadre naturaliste.</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La double exposition : entre changement climatique et changements globaux</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Ces cadres ne se superposent pas toujours : décalages, réajustements, incompréhensions.</a:t>
            </a:r>
            <a:r>
              <a:rPr lang="fr-FR" sz="1200" b="1" cap="none">
                <a:latin typeface="Montserrat"/>
                <a:ea typeface="Montserrat"/>
                <a:cs typeface="Montserrat"/>
                <a:sym typeface="Montserrat"/>
              </a:rPr>
              <a:t/>
            </a:r>
            <a:br>
              <a:rPr lang="fr-FR" sz="1200" b="1" cap="none">
                <a:latin typeface="Montserrat"/>
                <a:ea typeface="Montserrat"/>
                <a:cs typeface="Montserrat"/>
                <a:sym typeface="Montserrat"/>
              </a:rPr>
            </a:br>
            <a:r>
              <a:rPr lang="fr-FR" sz="1200" b="1" cap="none">
                <a:latin typeface="Montserrat"/>
                <a:ea typeface="Montserrat"/>
                <a:cs typeface="Montserrat"/>
                <a:sym typeface="Montserrat"/>
              </a:rPr>
              <a:t>Les enjeux politiques du changement : asymétries, priorités et rapports de pouvoir 10</a:t>
            </a:r>
            <a:br>
              <a:rPr lang="fr-FR" sz="1200" b="1" cap="none">
                <a:latin typeface="Montserrat"/>
                <a:ea typeface="Montserrat"/>
                <a:cs typeface="Montserrat"/>
                <a:sym typeface="Montserrat"/>
              </a:rPr>
            </a:br>
            <a:r>
              <a:rPr lang="fr-FR" sz="1200" cap="none">
                <a:latin typeface="Montserrat"/>
                <a:ea typeface="Montserrat"/>
                <a:cs typeface="Montserrat"/>
                <a:sym typeface="Montserrat"/>
              </a:rPr>
              <a:t>- La catégorie « changement climatique » comme stratégie d’évitement politique des transformations plurielles ?</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Responsabilités environnementales.</a:t>
            </a:r>
            <a:br>
              <a:rPr lang="fr-FR" sz="1200" cap="none">
                <a:latin typeface="Montserrat"/>
                <a:ea typeface="Montserrat"/>
                <a:cs typeface="Montserrat"/>
                <a:sym typeface="Montserrat"/>
              </a:rPr>
            </a:br>
            <a:r>
              <a:rPr lang="fr-FR" sz="1200" cap="none">
                <a:latin typeface="Montserrat"/>
                <a:ea typeface="Montserrat"/>
                <a:cs typeface="Montserrat"/>
                <a:sym typeface="Montserrat"/>
              </a:rPr>
              <a:t>- Qui défi nit le “problème” ?</a:t>
            </a:r>
            <a:endParaRPr/>
          </a:p>
        </p:txBody>
      </p:sp>
      <p:sp>
        <p:nvSpPr>
          <p:cNvPr id="166" name="Google Shape;166;g3a762a54427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0"/>
          <p:cNvSpPr txBox="1">
            <a:spLocks noGrp="1"/>
          </p:cNvSpPr>
          <p:nvPr>
            <p:ph type="ctrTitle"/>
          </p:nvPr>
        </p:nvSpPr>
        <p:spPr>
          <a:xfrm>
            <a:off x="704088" y="889820"/>
            <a:ext cx="9989574" cy="359860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subTitle" idx="1"/>
          </p:nvPr>
        </p:nvSpPr>
        <p:spPr>
          <a:xfrm>
            <a:off x="704088" y="4488426"/>
            <a:ext cx="6991776" cy="1302774"/>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lt1"/>
              </a:buClr>
              <a:buSzPts val="2000"/>
              <a:buNone/>
              <a:defRPr sz="20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0" name="Google Shape;20;p40"/>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39"/>
          <p:cNvSpPr txBox="1">
            <a:spLocks noGrp="1"/>
          </p:cNvSpPr>
          <p:nvPr>
            <p:ph type="ctrTitle"/>
          </p:nvPr>
        </p:nvSpPr>
        <p:spPr>
          <a:xfrm>
            <a:off x="704088" y="889820"/>
            <a:ext cx="9989700" cy="3598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9"/>
          <p:cNvSpPr txBox="1">
            <a:spLocks noGrp="1"/>
          </p:cNvSpPr>
          <p:nvPr>
            <p:ph type="subTitle" idx="1"/>
          </p:nvPr>
        </p:nvSpPr>
        <p:spPr>
          <a:xfrm>
            <a:off x="704088" y="4488426"/>
            <a:ext cx="6991776" cy="1302774"/>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2000"/>
              <a:buNone/>
              <a:defRPr sz="20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39"/>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9"/>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4000"/>
              <a:buFont typeface="Open Sans"/>
              <a:buNone/>
              <a:defRPr sz="40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Lustria"/>
                <a:ea typeface="Lustria"/>
                <a:cs typeface="Lustria"/>
                <a:sym typeface="Lustria"/>
              </a:defRPr>
            </a:lvl1pPr>
            <a:lvl2pPr marL="914400" marR="0" lvl="1" indent="-342900" algn="l" rtl="0">
              <a:lnSpc>
                <a:spcPct val="11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2pPr>
            <a:lvl3pPr marL="1371600" marR="0" lvl="2" indent="-330200" algn="l" rtl="0">
              <a:lnSpc>
                <a:spcPct val="110000"/>
              </a:lnSpc>
              <a:spcBef>
                <a:spcPts val="500"/>
              </a:spcBef>
              <a:spcAft>
                <a:spcPts val="0"/>
              </a:spcAft>
              <a:buClr>
                <a:schemeClr val="lt1"/>
              </a:buClr>
              <a:buSzPts val="1600"/>
              <a:buFont typeface="Arial"/>
              <a:buChar char="•"/>
              <a:defRPr sz="1600" b="0" i="0" u="none" strike="noStrike" cap="none">
                <a:solidFill>
                  <a:schemeClr val="lt1"/>
                </a:solidFill>
                <a:latin typeface="Lustria"/>
                <a:ea typeface="Lustria"/>
                <a:cs typeface="Lustria"/>
                <a:sym typeface="Lustria"/>
              </a:defRPr>
            </a:lvl3pPr>
            <a:lvl4pPr marL="1828800" marR="0" lvl="3" indent="-317500" algn="l" rtl="0">
              <a:lnSpc>
                <a:spcPct val="110000"/>
              </a:lnSpc>
              <a:spcBef>
                <a:spcPts val="500"/>
              </a:spcBef>
              <a:spcAft>
                <a:spcPts val="0"/>
              </a:spcAft>
              <a:buClr>
                <a:schemeClr val="lt1"/>
              </a:buClr>
              <a:buSzPts val="1400"/>
              <a:buFont typeface="Arial"/>
              <a:buChar char="•"/>
              <a:defRPr sz="1400" b="0" i="0" u="none" strike="noStrike" cap="none">
                <a:solidFill>
                  <a:schemeClr val="lt1"/>
                </a:solidFill>
                <a:latin typeface="Lustria"/>
                <a:ea typeface="Lustria"/>
                <a:cs typeface="Lustria"/>
                <a:sym typeface="Lustria"/>
              </a:defRPr>
            </a:lvl4pPr>
            <a:lvl5pPr marL="2286000" marR="0" lvl="4" indent="-317500" algn="l" rtl="0">
              <a:lnSpc>
                <a:spcPct val="110000"/>
              </a:lnSpc>
              <a:spcBef>
                <a:spcPts val="500"/>
              </a:spcBef>
              <a:spcAft>
                <a:spcPts val="0"/>
              </a:spcAft>
              <a:buClr>
                <a:schemeClr val="lt1"/>
              </a:buClr>
              <a:buSzPts val="1400"/>
              <a:buFont typeface="Arial"/>
              <a:buChar char="•"/>
              <a:defRPr sz="1400" b="0" i="0" u="none" strike="noStrike" cap="none">
                <a:solidFill>
                  <a:schemeClr val="lt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ustria"/>
                <a:ea typeface="Lustria"/>
                <a:cs typeface="Lustria"/>
                <a:sym typeface="Lustria"/>
              </a:defRPr>
            </a:lvl9pPr>
          </a:lstStyle>
          <a:p>
            <a:endParaRPr/>
          </a:p>
        </p:txBody>
      </p:sp>
      <p:sp>
        <p:nvSpPr>
          <p:cNvPr id="12" name="Google Shape;12;p38"/>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3" name="Google Shape;13;p38"/>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4" name="Google Shape;14;p38"/>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Lustria"/>
                <a:ea typeface="Lustria"/>
                <a:cs typeface="Lustria"/>
                <a:sym typeface="Lustria"/>
              </a:defRPr>
            </a:lvl1pPr>
            <a:lvl2pPr marL="0" marR="0" lvl="1" indent="0" algn="r" rtl="0">
              <a:spcBef>
                <a:spcPts val="0"/>
              </a:spcBef>
              <a:buNone/>
              <a:defRPr sz="1800" b="0" i="0" u="none" strike="noStrike" cap="none">
                <a:solidFill>
                  <a:schemeClr val="lt1"/>
                </a:solidFill>
                <a:latin typeface="Lustria"/>
                <a:ea typeface="Lustria"/>
                <a:cs typeface="Lustria"/>
                <a:sym typeface="Lustria"/>
              </a:defRPr>
            </a:lvl2pPr>
            <a:lvl3pPr marL="0" marR="0" lvl="2" indent="0" algn="r" rtl="0">
              <a:spcBef>
                <a:spcPts val="0"/>
              </a:spcBef>
              <a:buNone/>
              <a:defRPr sz="1800" b="0" i="0" u="none" strike="noStrike" cap="none">
                <a:solidFill>
                  <a:schemeClr val="lt1"/>
                </a:solidFill>
                <a:latin typeface="Lustria"/>
                <a:ea typeface="Lustria"/>
                <a:cs typeface="Lustria"/>
                <a:sym typeface="Lustria"/>
              </a:defRPr>
            </a:lvl3pPr>
            <a:lvl4pPr marL="0" marR="0" lvl="3" indent="0" algn="r" rtl="0">
              <a:spcBef>
                <a:spcPts val="0"/>
              </a:spcBef>
              <a:buNone/>
              <a:defRPr sz="1800" b="0" i="0" u="none" strike="noStrike" cap="none">
                <a:solidFill>
                  <a:schemeClr val="lt1"/>
                </a:solidFill>
                <a:latin typeface="Lustria"/>
                <a:ea typeface="Lustria"/>
                <a:cs typeface="Lustria"/>
                <a:sym typeface="Lustria"/>
              </a:defRPr>
            </a:lvl4pPr>
            <a:lvl5pPr marL="0" marR="0" lvl="4" indent="0" algn="r" rtl="0">
              <a:spcBef>
                <a:spcPts val="0"/>
              </a:spcBef>
              <a:buNone/>
              <a:defRPr sz="1800" b="0" i="0" u="none" strike="noStrike" cap="none">
                <a:solidFill>
                  <a:schemeClr val="lt1"/>
                </a:solidFill>
                <a:latin typeface="Lustria"/>
                <a:ea typeface="Lustria"/>
                <a:cs typeface="Lustria"/>
                <a:sym typeface="Lustria"/>
              </a:defRPr>
            </a:lvl5pPr>
            <a:lvl6pPr marL="0" marR="0" lvl="5" indent="0" algn="r" rtl="0">
              <a:spcBef>
                <a:spcPts val="0"/>
              </a:spcBef>
              <a:buNone/>
              <a:defRPr sz="1800" b="0" i="0" u="none" strike="noStrike" cap="none">
                <a:solidFill>
                  <a:schemeClr val="lt1"/>
                </a:solidFill>
                <a:latin typeface="Lustria"/>
                <a:ea typeface="Lustria"/>
                <a:cs typeface="Lustria"/>
                <a:sym typeface="Lustria"/>
              </a:defRPr>
            </a:lvl6pPr>
            <a:lvl7pPr marL="0" marR="0" lvl="6" indent="0" algn="r" rtl="0">
              <a:spcBef>
                <a:spcPts val="0"/>
              </a:spcBef>
              <a:buNone/>
              <a:defRPr sz="1800" b="0" i="0" u="none" strike="noStrike" cap="none">
                <a:solidFill>
                  <a:schemeClr val="lt1"/>
                </a:solidFill>
                <a:latin typeface="Lustria"/>
                <a:ea typeface="Lustria"/>
                <a:cs typeface="Lustria"/>
                <a:sym typeface="Lustria"/>
              </a:defRPr>
            </a:lvl7pPr>
            <a:lvl8pPr marL="0" marR="0" lvl="7" indent="0" algn="r" rtl="0">
              <a:spcBef>
                <a:spcPts val="0"/>
              </a:spcBef>
              <a:buNone/>
              <a:defRPr sz="1800" b="0" i="0" u="none" strike="noStrike" cap="none">
                <a:solidFill>
                  <a:schemeClr val="lt1"/>
                </a:solidFill>
                <a:latin typeface="Lustria"/>
                <a:ea typeface="Lustria"/>
                <a:cs typeface="Lustria"/>
                <a:sym typeface="Lustria"/>
              </a:defRPr>
            </a:lvl8pPr>
            <a:lvl9pPr marL="0" marR="0" lvl="8" indent="0" algn="r" rtl="0">
              <a:spcBef>
                <a:spcPts val="0"/>
              </a:spcBef>
              <a:buNone/>
              <a:defRPr sz="1800" b="0" i="0" u="none" strike="noStrike" cap="none">
                <a:solidFill>
                  <a:schemeClr val="lt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fr-FR"/>
              <a:t>‹N°›</a:t>
            </a:fld>
            <a:endParaRPr/>
          </a:p>
        </p:txBody>
      </p:sp>
      <p:cxnSp>
        <p:nvCxnSpPr>
          <p:cNvPr id="15" name="Google Shape;15;p38"/>
          <p:cNvCxnSpPr/>
          <p:nvPr/>
        </p:nvCxnSpPr>
        <p:spPr>
          <a:xfrm>
            <a:off x="800100" y="723900"/>
            <a:ext cx="10591800" cy="0"/>
          </a:xfrm>
          <a:prstGeom prst="straightConnector1">
            <a:avLst/>
          </a:prstGeom>
          <a:noFill/>
          <a:ln w="44450" cap="flat" cmpd="sng">
            <a:solidFill>
              <a:schemeClr val="lt1"/>
            </a:solidFill>
            <a:prstDash val="solid"/>
            <a:miter lim="800000"/>
            <a:headEnd type="none" w="sm" len="sm"/>
            <a:tailEnd type="none" w="sm" len="sm"/>
          </a:ln>
        </p:spPr>
      </p:cxnSp>
      <p:cxnSp>
        <p:nvCxnSpPr>
          <p:cNvPr id="16" name="Google Shape;16;p38"/>
          <p:cNvCxnSpPr/>
          <p:nvPr/>
        </p:nvCxnSpPr>
        <p:spPr>
          <a:xfrm>
            <a:off x="800100" y="6142781"/>
            <a:ext cx="10591800" cy="0"/>
          </a:xfrm>
          <a:prstGeom prst="straightConnector1">
            <a:avLst/>
          </a:prstGeom>
          <a:noFill/>
          <a:ln w="12700" cap="flat" cmpd="sng">
            <a:solidFill>
              <a:schemeClr val="l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37"/>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4000"/>
              <a:buFont typeface="Open Sans"/>
              <a:buNone/>
              <a:defRPr sz="4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7"/>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10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1pPr>
            <a:lvl2pPr marL="914400" marR="0" lvl="1"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Lustria"/>
                <a:ea typeface="Lustria"/>
                <a:cs typeface="Lustria"/>
                <a:sym typeface="Lustria"/>
              </a:defRPr>
            </a:lvl3pPr>
            <a:lvl4pPr marL="1828800" marR="0" lvl="3" indent="-317500" algn="l" rtl="0">
              <a:lnSpc>
                <a:spcPct val="11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4pPr>
            <a:lvl5pPr marL="2286000" marR="0" lvl="4" indent="-317500" algn="l" rtl="0">
              <a:lnSpc>
                <a:spcPct val="11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9pPr>
          </a:lstStyle>
          <a:p>
            <a:endParaRPr/>
          </a:p>
        </p:txBody>
      </p:sp>
      <p:sp>
        <p:nvSpPr>
          <p:cNvPr id="26" name="Google Shape;26;p37"/>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27" name="Google Shape;27;p37"/>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28" name="Google Shape;28;p37"/>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dk1"/>
                </a:solidFill>
                <a:latin typeface="Lustria"/>
                <a:ea typeface="Lustria"/>
                <a:cs typeface="Lustria"/>
                <a:sym typeface="Lustria"/>
              </a:defRPr>
            </a:lvl1pPr>
            <a:lvl2pPr marL="0" marR="0" lvl="1" indent="0" algn="r" rtl="0">
              <a:spcBef>
                <a:spcPts val="0"/>
              </a:spcBef>
              <a:buNone/>
              <a:defRPr sz="1800" b="0" i="0" u="none" strike="noStrike" cap="none">
                <a:solidFill>
                  <a:schemeClr val="dk1"/>
                </a:solidFill>
                <a:latin typeface="Lustria"/>
                <a:ea typeface="Lustria"/>
                <a:cs typeface="Lustria"/>
                <a:sym typeface="Lustria"/>
              </a:defRPr>
            </a:lvl2pPr>
            <a:lvl3pPr marL="0" marR="0" lvl="2" indent="0" algn="r" rtl="0">
              <a:spcBef>
                <a:spcPts val="0"/>
              </a:spcBef>
              <a:buNone/>
              <a:defRPr sz="1800" b="0" i="0" u="none" strike="noStrike" cap="none">
                <a:solidFill>
                  <a:schemeClr val="dk1"/>
                </a:solidFill>
                <a:latin typeface="Lustria"/>
                <a:ea typeface="Lustria"/>
                <a:cs typeface="Lustria"/>
                <a:sym typeface="Lustria"/>
              </a:defRPr>
            </a:lvl3pPr>
            <a:lvl4pPr marL="0" marR="0" lvl="3" indent="0" algn="r" rtl="0">
              <a:spcBef>
                <a:spcPts val="0"/>
              </a:spcBef>
              <a:buNone/>
              <a:defRPr sz="1800" b="0" i="0" u="none" strike="noStrike" cap="none">
                <a:solidFill>
                  <a:schemeClr val="dk1"/>
                </a:solidFill>
                <a:latin typeface="Lustria"/>
                <a:ea typeface="Lustria"/>
                <a:cs typeface="Lustria"/>
                <a:sym typeface="Lustria"/>
              </a:defRPr>
            </a:lvl4pPr>
            <a:lvl5pPr marL="0" marR="0" lvl="4" indent="0" algn="r" rtl="0">
              <a:spcBef>
                <a:spcPts val="0"/>
              </a:spcBef>
              <a:buNone/>
              <a:defRPr sz="1800" b="0" i="0" u="none" strike="noStrike" cap="none">
                <a:solidFill>
                  <a:schemeClr val="dk1"/>
                </a:solidFill>
                <a:latin typeface="Lustria"/>
                <a:ea typeface="Lustria"/>
                <a:cs typeface="Lustria"/>
                <a:sym typeface="Lustria"/>
              </a:defRPr>
            </a:lvl5pPr>
            <a:lvl6pPr marL="0" marR="0" lvl="5" indent="0" algn="r" rtl="0">
              <a:spcBef>
                <a:spcPts val="0"/>
              </a:spcBef>
              <a:buNone/>
              <a:defRPr sz="1800" b="0" i="0" u="none" strike="noStrike" cap="none">
                <a:solidFill>
                  <a:schemeClr val="dk1"/>
                </a:solidFill>
                <a:latin typeface="Lustria"/>
                <a:ea typeface="Lustria"/>
                <a:cs typeface="Lustria"/>
                <a:sym typeface="Lustria"/>
              </a:defRPr>
            </a:lvl6pPr>
            <a:lvl7pPr marL="0" marR="0" lvl="6" indent="0" algn="r" rtl="0">
              <a:spcBef>
                <a:spcPts val="0"/>
              </a:spcBef>
              <a:buNone/>
              <a:defRPr sz="1800" b="0" i="0" u="none" strike="noStrike" cap="none">
                <a:solidFill>
                  <a:schemeClr val="dk1"/>
                </a:solidFill>
                <a:latin typeface="Lustria"/>
                <a:ea typeface="Lustria"/>
                <a:cs typeface="Lustria"/>
                <a:sym typeface="Lustria"/>
              </a:defRPr>
            </a:lvl7pPr>
            <a:lvl8pPr marL="0" marR="0" lvl="7" indent="0" algn="r" rtl="0">
              <a:spcBef>
                <a:spcPts val="0"/>
              </a:spcBef>
              <a:buNone/>
              <a:defRPr sz="1800" b="0" i="0" u="none" strike="noStrike" cap="none">
                <a:solidFill>
                  <a:schemeClr val="dk1"/>
                </a:solidFill>
                <a:latin typeface="Lustria"/>
                <a:ea typeface="Lustria"/>
                <a:cs typeface="Lustria"/>
                <a:sym typeface="Lustria"/>
              </a:defRPr>
            </a:lvl8pPr>
            <a:lvl9pPr marL="0" marR="0" lvl="8" indent="0" algn="r" rtl="0">
              <a:spcBef>
                <a:spcPts val="0"/>
              </a:spcBef>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fr-FR"/>
              <a:t>‹N°›</a:t>
            </a:fld>
            <a:endParaRPr/>
          </a:p>
        </p:txBody>
      </p:sp>
      <p:cxnSp>
        <p:nvCxnSpPr>
          <p:cNvPr id="29" name="Google Shape;29;p37"/>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30" name="Google Shape;30;p37"/>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4000/books.pum.1473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3;p2"/>
          <p:cNvSpPr/>
          <p:nvPr/>
        </p:nvSpPr>
        <p:spPr>
          <a:xfrm>
            <a:off x="0" y="1"/>
            <a:ext cx="12192000" cy="687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3" name="Subtitle 2"/>
          <p:cNvSpPr>
            <a:spLocks noGrp="1"/>
          </p:cNvSpPr>
          <p:nvPr>
            <p:ph type="subTitle" idx="1"/>
          </p:nvPr>
        </p:nvSpPr>
        <p:spPr>
          <a:xfrm>
            <a:off x="465221" y="4435556"/>
            <a:ext cx="11293642" cy="1752600"/>
          </a:xfrm>
        </p:spPr>
        <p:txBody>
          <a:bodyPr>
            <a:noAutofit/>
          </a:bodyPr>
          <a:lstStyle/>
          <a:p>
            <a:pPr algn="ctr"/>
            <a:r>
              <a:rPr lang="fr-FR" sz="1600" b="1" dirty="0">
                <a:solidFill>
                  <a:schemeClr val="tx1">
                    <a:lumMod val="50000"/>
                    <a:lumOff val="50000"/>
                  </a:schemeClr>
                </a:solidFill>
                <a:latin typeface="Montserrat" pitchFamily="2" charset="0"/>
              </a:rPr>
              <a:t>Mathilde Landemard</a:t>
            </a:r>
            <a:endParaRPr sz="1600" b="1" dirty="0">
              <a:solidFill>
                <a:schemeClr val="tx1">
                  <a:lumMod val="50000"/>
                  <a:lumOff val="50000"/>
                </a:schemeClr>
              </a:solidFill>
              <a:latin typeface="Montserrat" pitchFamily="2" charset="0"/>
            </a:endParaRPr>
          </a:p>
          <a:p>
            <a:pPr algn="ctr"/>
            <a:r>
              <a:rPr lang="fr-FR" sz="1600" dirty="0">
                <a:solidFill>
                  <a:schemeClr val="tx1">
                    <a:lumMod val="50000"/>
                    <a:lumOff val="50000"/>
                  </a:schemeClr>
                </a:solidFill>
                <a:latin typeface="Montserrat" pitchFamily="2" charset="0"/>
              </a:rPr>
              <a:t>Université de </a:t>
            </a:r>
            <a:r>
              <a:rPr lang="fr-FR" sz="1600" dirty="0" smtClean="0">
                <a:solidFill>
                  <a:schemeClr val="tx1">
                    <a:lumMod val="50000"/>
                    <a:lumOff val="50000"/>
                  </a:schemeClr>
                </a:solidFill>
                <a:latin typeface="Montserrat" pitchFamily="2" charset="0"/>
              </a:rPr>
              <a:t>Guyane</a:t>
            </a:r>
          </a:p>
          <a:p>
            <a:pPr algn="ctr"/>
            <a:r>
              <a:rPr lang="pt-BR" sz="1600" dirty="0">
                <a:solidFill>
                  <a:schemeClr val="tx1">
                    <a:lumMod val="50000"/>
                    <a:lumOff val="50000"/>
                  </a:schemeClr>
                </a:solidFill>
                <a:latin typeface="Montserrat" pitchFamily="2" charset="0"/>
              </a:rPr>
              <a:t>Políticas Públicas e Governança nas </a:t>
            </a:r>
            <a:r>
              <a:rPr lang="pt-BR" sz="1600" dirty="0" smtClean="0">
                <a:solidFill>
                  <a:schemeClr val="tx1">
                    <a:lumMod val="50000"/>
                    <a:lumOff val="50000"/>
                  </a:schemeClr>
                </a:solidFill>
                <a:latin typeface="Montserrat" pitchFamily="2" charset="0"/>
              </a:rPr>
              <a:t>Fronteiras</a:t>
            </a:r>
          </a:p>
          <a:p>
            <a:pPr algn="ctr"/>
            <a:r>
              <a:rPr lang="fr-FR" sz="700" dirty="0" smtClean="0">
                <a:solidFill>
                  <a:schemeClr val="tx1">
                    <a:lumMod val="50000"/>
                    <a:lumOff val="50000"/>
                  </a:schemeClr>
                </a:solidFill>
                <a:latin typeface="Montserrat" pitchFamily="2" charset="0"/>
              </a:rPr>
              <a:t> </a:t>
            </a:r>
            <a:r>
              <a:rPr lang="pt-BR" sz="1600" dirty="0" smtClean="0">
                <a:solidFill>
                  <a:schemeClr val="tx1">
                    <a:lumMod val="50000"/>
                    <a:lumOff val="50000"/>
                  </a:schemeClr>
                </a:solidFill>
                <a:latin typeface="Montserrat" pitchFamily="2" charset="0"/>
                <a:ea typeface="Montserrat"/>
                <a:cs typeface="Montserrat"/>
                <a:sym typeface="Montserrat"/>
              </a:rPr>
              <a:t>Estudante </a:t>
            </a:r>
            <a:r>
              <a:rPr lang="pt-BR" sz="1600" dirty="0">
                <a:solidFill>
                  <a:schemeClr val="tx1">
                    <a:lumMod val="50000"/>
                    <a:lumOff val="50000"/>
                  </a:schemeClr>
                </a:solidFill>
                <a:latin typeface="Montserrat" pitchFamily="2" charset="0"/>
                <a:ea typeface="Montserrat"/>
                <a:cs typeface="Montserrat"/>
                <a:sym typeface="Montserrat"/>
              </a:rPr>
              <a:t>do Mestrado 2 Civilizações, Culturas, Sociedades e </a:t>
            </a:r>
            <a:r>
              <a:rPr lang="pt-BR" sz="1600" dirty="0" smtClean="0">
                <a:solidFill>
                  <a:schemeClr val="tx1">
                    <a:lumMod val="50000"/>
                    <a:lumOff val="50000"/>
                  </a:schemeClr>
                </a:solidFill>
                <a:latin typeface="Montserrat" pitchFamily="2" charset="0"/>
                <a:ea typeface="Montserrat"/>
                <a:cs typeface="Montserrat"/>
                <a:sym typeface="Montserrat"/>
              </a:rPr>
              <a:t>Interculturalidades</a:t>
            </a:r>
            <a:endParaRPr lang="fr-FR" sz="1200" dirty="0">
              <a:solidFill>
                <a:schemeClr val="tx1">
                  <a:lumMod val="50000"/>
                  <a:lumOff val="50000"/>
                </a:schemeClr>
              </a:solidFill>
              <a:latin typeface="Montserrat" pitchFamily="2" charset="0"/>
              <a:ea typeface="Montserrat"/>
              <a:cs typeface="Montserrat"/>
              <a:sym typeface="Montserrat"/>
            </a:endParaRPr>
          </a:p>
        </p:txBody>
      </p:sp>
      <p:pic>
        <p:nvPicPr>
          <p:cNvPr id="4" name="Imagem 3">
            <a:extLst>
              <a:ext uri="{FF2B5EF4-FFF2-40B4-BE49-F238E27FC236}">
                <a16:creationId xmlns:a16="http://schemas.microsoft.com/office/drawing/2014/main" id="{A667A1A2-01C0-3BC7-E4A6-24E12BAD60FD}"/>
              </a:ext>
            </a:extLst>
          </p:cNvPr>
          <p:cNvPicPr>
            <a:picLocks noChangeAspect="1"/>
          </p:cNvPicPr>
          <p:nvPr/>
        </p:nvPicPr>
        <p:blipFill>
          <a:blip r:embed="rId3"/>
          <a:srcRect l="24386" t="24658" r="25636" b="22896"/>
          <a:stretch/>
        </p:blipFill>
        <p:spPr>
          <a:xfrm>
            <a:off x="4555958" y="145014"/>
            <a:ext cx="3066734" cy="2274495"/>
          </a:xfrm>
          <a:prstGeom prst="rect">
            <a:avLst/>
          </a:prstGeom>
        </p:spPr>
      </p:pic>
      <p:pic>
        <p:nvPicPr>
          <p:cNvPr id="5" name="Imagem 4">
            <a:extLst>
              <a:ext uri="{FF2B5EF4-FFF2-40B4-BE49-F238E27FC236}">
                <a16:creationId xmlns:a16="http://schemas.microsoft.com/office/drawing/2014/main" id="{A0B0C006-42D6-96BF-A44E-7AA2747C1201}"/>
              </a:ext>
            </a:extLst>
          </p:cNvPr>
          <p:cNvPicPr>
            <a:picLocks noChangeAspect="1"/>
          </p:cNvPicPr>
          <p:nvPr/>
        </p:nvPicPr>
        <p:blipFill>
          <a:blip r:embed="rId4"/>
          <a:stretch>
            <a:fillRect/>
          </a:stretch>
        </p:blipFill>
        <p:spPr>
          <a:xfrm>
            <a:off x="147244" y="6236911"/>
            <a:ext cx="8817429" cy="499943"/>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2768" y="450451"/>
            <a:ext cx="1797616" cy="637255"/>
          </a:xfrm>
          <a:prstGeom prst="rect">
            <a:avLst/>
          </a:prstGeom>
        </p:spPr>
      </p:pic>
      <p:sp>
        <p:nvSpPr>
          <p:cNvPr id="2" name="Title 1"/>
          <p:cNvSpPr>
            <a:spLocks noGrp="1"/>
          </p:cNvSpPr>
          <p:nvPr>
            <p:ph type="ctrTitle"/>
          </p:nvPr>
        </p:nvSpPr>
        <p:spPr>
          <a:xfrm>
            <a:off x="449179" y="2468264"/>
            <a:ext cx="11293642" cy="1470025"/>
          </a:xfrm>
        </p:spPr>
        <p:txBody>
          <a:bodyPr>
            <a:noAutofit/>
          </a:bodyPr>
          <a:lstStyle/>
          <a:p>
            <a:pPr algn="ctr"/>
            <a:r>
              <a:rPr lang="pt-BR" sz="3200" dirty="0">
                <a:solidFill>
                  <a:schemeClr val="tx1"/>
                </a:solidFill>
                <a:latin typeface="Montserrat Black" pitchFamily="2" charset="0"/>
              </a:rPr>
              <a:t>PENSAR A “MUDANÇA CLIMÁTICA” </a:t>
            </a:r>
            <a:br>
              <a:rPr lang="pt-BR" sz="3200" dirty="0">
                <a:solidFill>
                  <a:schemeClr val="tx1"/>
                </a:solidFill>
                <a:latin typeface="Montserrat Black" pitchFamily="2" charset="0"/>
              </a:rPr>
            </a:br>
            <a:r>
              <a:rPr lang="pt-BR" sz="3200" dirty="0">
                <a:solidFill>
                  <a:schemeClr val="tx1"/>
                </a:solidFill>
                <a:latin typeface="Montserrat Black" pitchFamily="2" charset="0"/>
              </a:rPr>
              <a:t>A PARTIR DO ALTO MARONI: </a:t>
            </a:r>
            <a:br>
              <a:rPr lang="pt-BR" sz="3200" dirty="0">
                <a:solidFill>
                  <a:schemeClr val="tx1"/>
                </a:solidFill>
                <a:latin typeface="Montserrat Black" pitchFamily="2" charset="0"/>
              </a:rPr>
            </a:br>
            <a:r>
              <a:rPr lang="pt-BR" sz="2800" dirty="0">
                <a:solidFill>
                  <a:schemeClr val="tx1"/>
                </a:solidFill>
                <a:latin typeface="Montserrat" pitchFamily="2" charset="0"/>
              </a:rPr>
              <a:t>DISCURSO, PRÁTICAS E ENCONTROS ENTRE </a:t>
            </a:r>
            <a:br>
              <a:rPr lang="pt-BR" sz="2800" dirty="0">
                <a:solidFill>
                  <a:schemeClr val="tx1"/>
                </a:solidFill>
                <a:latin typeface="Montserrat" pitchFamily="2" charset="0"/>
              </a:rPr>
            </a:br>
            <a:r>
              <a:rPr lang="pt-BR" sz="2800" dirty="0">
                <a:solidFill>
                  <a:schemeClr val="tx1"/>
                </a:solidFill>
                <a:latin typeface="Montserrat" pitchFamily="2" charset="0"/>
              </a:rPr>
              <a:t>EXPERIÊNCIAS LOCAIS E QUADROS NORMATIVOS</a:t>
            </a:r>
            <a:endParaRPr sz="2800" dirty="0">
              <a:solidFill>
                <a:schemeClr val="tx1"/>
              </a:solidFill>
            </a:endParaRPr>
          </a:p>
        </p:txBody>
      </p:sp>
    </p:spTree>
    <p:extLst>
      <p:ext uri="{BB962C8B-B14F-4D97-AF65-F5344CB8AC3E}">
        <p14:creationId xmlns:p14="http://schemas.microsoft.com/office/powerpoint/2010/main" val="156054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p:nvPr/>
        </p:nvSpPr>
        <p:spPr>
          <a:xfrm>
            <a:off x="0" y="0"/>
            <a:ext cx="12192000" cy="687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64" name="Google Shape;64;p2"/>
          <p:cNvSpPr/>
          <p:nvPr/>
        </p:nvSpPr>
        <p:spPr>
          <a:xfrm>
            <a:off x="704086" y="1695952"/>
            <a:ext cx="10625329" cy="4464725"/>
          </a:xfrm>
          <a:prstGeom prst="roundRect">
            <a:avLst>
              <a:gd name="adj" fmla="val 13707"/>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65" name="Google Shape;65;p2"/>
          <p:cNvSpPr/>
          <p:nvPr/>
        </p:nvSpPr>
        <p:spPr>
          <a:xfrm>
            <a:off x="800100" y="533396"/>
            <a:ext cx="1638300" cy="94264"/>
          </a:xfrm>
          <a:prstGeom prst="rect">
            <a:avLst/>
          </a:prstGeom>
          <a:solidFill>
            <a:srgbClr val="F2B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66" name="Google Shape;66;p2"/>
          <p:cNvSpPr/>
          <p:nvPr/>
        </p:nvSpPr>
        <p:spPr>
          <a:xfrm>
            <a:off x="800100" y="684802"/>
            <a:ext cx="10695214" cy="2105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67" name="Google Shape;67;p2"/>
          <p:cNvSpPr txBox="1"/>
          <p:nvPr/>
        </p:nvSpPr>
        <p:spPr>
          <a:xfrm>
            <a:off x="704088" y="768300"/>
            <a:ext cx="10140043" cy="769401"/>
          </a:xfrm>
          <a:prstGeom prst="rect">
            <a:avLst/>
          </a:prstGeom>
          <a:noFill/>
          <a:ln>
            <a:noFill/>
          </a:ln>
        </p:spPr>
        <p:txBody>
          <a:bodyPr spcFirstLastPara="1" wrap="square" lIns="91425" tIns="45700" rIns="91425" bIns="45700" anchor="t" anchorCtr="0">
            <a:spAutoFit/>
          </a:bodyPr>
          <a:lstStyle/>
          <a:p>
            <a:pPr lvl="0"/>
            <a:r>
              <a:rPr lang="fr-FR" sz="4400" b="1" dirty="0" err="1" smtClean="0">
                <a:latin typeface="Montserrat" pitchFamily="2" charset="0"/>
              </a:rPr>
              <a:t>Introdução</a:t>
            </a:r>
            <a:r>
              <a:rPr lang="fr-FR" sz="4400" b="1" dirty="0"/>
              <a:t>/</a:t>
            </a:r>
            <a:r>
              <a:rPr lang="fr-FR" sz="4400" b="1" dirty="0" err="1" smtClean="0">
                <a:solidFill>
                  <a:schemeClr val="dk1"/>
                </a:solidFill>
                <a:latin typeface="Montserrat"/>
                <a:ea typeface="Montserrat"/>
                <a:cs typeface="Montserrat"/>
                <a:sym typeface="Montserrat"/>
              </a:rPr>
              <a:t>Contexto</a:t>
            </a:r>
            <a:r>
              <a:rPr lang="fr-FR" sz="4400" b="1" dirty="0" smtClean="0">
                <a:solidFill>
                  <a:schemeClr val="dk1"/>
                </a:solidFill>
                <a:latin typeface="Montserrat"/>
                <a:ea typeface="Montserrat"/>
                <a:cs typeface="Montserrat"/>
                <a:sym typeface="Montserrat"/>
              </a:rPr>
              <a:t> da </a:t>
            </a:r>
            <a:r>
              <a:rPr lang="fr-FR" sz="4400" b="1" dirty="0" err="1" smtClean="0">
                <a:solidFill>
                  <a:schemeClr val="dk1"/>
                </a:solidFill>
                <a:latin typeface="Montserrat"/>
                <a:ea typeface="Montserrat"/>
                <a:cs typeface="Montserrat"/>
                <a:sym typeface="Montserrat"/>
              </a:rPr>
              <a:t>pesquisa</a:t>
            </a:r>
            <a:endParaRPr sz="4400" b="1" dirty="0">
              <a:solidFill>
                <a:schemeClr val="dk1"/>
              </a:solidFill>
              <a:latin typeface="Montserrat"/>
              <a:ea typeface="Montserrat"/>
              <a:cs typeface="Montserrat"/>
              <a:sym typeface="Montserrat"/>
            </a:endParaRPr>
          </a:p>
        </p:txBody>
      </p:sp>
      <p:sp>
        <p:nvSpPr>
          <p:cNvPr id="68" name="Google Shape;68;p2"/>
          <p:cNvSpPr txBox="1">
            <a:spLocks noGrp="1"/>
          </p:cNvSpPr>
          <p:nvPr>
            <p:ph type="ctrTitle"/>
          </p:nvPr>
        </p:nvSpPr>
        <p:spPr>
          <a:xfrm>
            <a:off x="1644831" y="4352391"/>
            <a:ext cx="8733610" cy="2155003"/>
          </a:xfrm>
          <a:prstGeom prst="rect">
            <a:avLst/>
          </a:prstGeom>
          <a:noFill/>
          <a:ln>
            <a:noFill/>
          </a:ln>
        </p:spPr>
        <p:txBody>
          <a:bodyPr spcFirstLastPara="1" wrap="square" lIns="91425" tIns="45700" rIns="91425" bIns="45700" anchor="t" anchorCtr="0">
            <a:noAutofit/>
          </a:bodyPr>
          <a:lstStyle/>
          <a:p>
            <a:pPr lvl="0">
              <a:buSzPts val="2400"/>
            </a:pPr>
            <a:r>
              <a:rPr lang="pt-BR" sz="1700" dirty="0">
                <a:latin typeface="Montserrat"/>
                <a:ea typeface="Montserrat"/>
                <a:cs typeface="Montserrat"/>
                <a:sym typeface="Montserrat"/>
              </a:rPr>
              <a:t>Um tema de pesquisa relacionado à minha atividade profissional no Parque Amazônico da Guiana, onde sou responsável pela implementação de um Plano </a:t>
            </a:r>
            <a:r>
              <a:rPr lang="pt-BR" sz="1700" dirty="0" smtClean="0">
                <a:latin typeface="Montserrat"/>
                <a:ea typeface="Montserrat"/>
                <a:cs typeface="Montserrat"/>
                <a:sym typeface="Montserrat"/>
              </a:rPr>
              <a:t>de </a:t>
            </a:r>
            <a:r>
              <a:rPr lang="pt-BR" sz="1700" dirty="0">
                <a:latin typeface="Montserrat"/>
                <a:ea typeface="Montserrat"/>
                <a:cs typeface="Montserrat"/>
                <a:sym typeface="Montserrat"/>
              </a:rPr>
              <a:t>Adaptação às Mudanças </a:t>
            </a:r>
            <a:r>
              <a:rPr lang="pt-BR" sz="1700" dirty="0" smtClean="0">
                <a:latin typeface="Montserrat"/>
                <a:ea typeface="Montserrat"/>
                <a:cs typeface="Montserrat"/>
                <a:sym typeface="Montserrat"/>
              </a:rPr>
              <a:t>Climáticas. Esse </a:t>
            </a:r>
            <a:r>
              <a:rPr lang="pt-BR" sz="1700" dirty="0">
                <a:latin typeface="Montserrat"/>
                <a:ea typeface="Montserrat"/>
                <a:cs typeface="Montserrat"/>
                <a:sym typeface="Montserrat"/>
              </a:rPr>
              <a:t>trabalho </a:t>
            </a:r>
            <a:r>
              <a:rPr lang="pt-BR" sz="1700" b="1" dirty="0">
                <a:latin typeface="Montserrat"/>
                <a:ea typeface="Montserrat"/>
                <a:cs typeface="Montserrat"/>
                <a:sym typeface="Montserrat"/>
              </a:rPr>
              <a:t>levantou </a:t>
            </a:r>
            <a:r>
              <a:rPr lang="pt-BR" sz="1700" b="1" dirty="0" smtClean="0">
                <a:latin typeface="Montserrat"/>
                <a:ea typeface="Montserrat"/>
                <a:cs typeface="Montserrat"/>
                <a:sym typeface="Montserrat"/>
              </a:rPr>
              <a:t>perguntas </a:t>
            </a:r>
            <a:r>
              <a:rPr lang="pt-BR" sz="1700" b="1" dirty="0">
                <a:latin typeface="Montserrat"/>
                <a:ea typeface="Montserrat"/>
                <a:cs typeface="Montserrat"/>
                <a:sym typeface="Montserrat"/>
              </a:rPr>
              <a:t>sobre a própria adaptação dessa abordagem em um contexto cultural e político singular</a:t>
            </a:r>
            <a:r>
              <a:rPr lang="pt-BR" sz="1700" dirty="0">
                <a:latin typeface="Montserrat"/>
                <a:ea typeface="Montserrat"/>
                <a:cs typeface="Montserrat"/>
                <a:sym typeface="Montserrat"/>
              </a:rPr>
              <a:t>, que é o do sul da </a:t>
            </a:r>
            <a:r>
              <a:rPr lang="pt-BR" sz="1700" dirty="0" smtClean="0">
                <a:latin typeface="Montserrat"/>
                <a:ea typeface="Montserrat"/>
                <a:cs typeface="Montserrat"/>
                <a:sym typeface="Montserrat"/>
              </a:rPr>
              <a:t>Guiana. Essas </a:t>
            </a:r>
            <a:r>
              <a:rPr lang="pt-BR" sz="1700" dirty="0">
                <a:latin typeface="Montserrat"/>
                <a:ea typeface="Montserrat"/>
                <a:cs typeface="Montserrat"/>
                <a:sym typeface="Montserrat"/>
              </a:rPr>
              <a:t>reflexões alimentaram a </a:t>
            </a:r>
            <a:r>
              <a:rPr lang="pt-BR" sz="1700" b="1" dirty="0">
                <a:latin typeface="Montserrat"/>
                <a:ea typeface="Montserrat"/>
                <a:cs typeface="Montserrat"/>
                <a:sym typeface="Montserrat"/>
              </a:rPr>
              <a:t>orientação do meu projeto de </a:t>
            </a:r>
            <a:r>
              <a:rPr lang="pt-BR" sz="1700" b="1" dirty="0" smtClean="0">
                <a:latin typeface="Montserrat"/>
                <a:ea typeface="Montserrat"/>
                <a:cs typeface="Montserrat"/>
                <a:sym typeface="Montserrat"/>
              </a:rPr>
              <a:t>pesquisa</a:t>
            </a:r>
            <a:endParaRPr sz="1700" b="1" dirty="0">
              <a:latin typeface="Montserrat"/>
              <a:ea typeface="Montserrat"/>
              <a:cs typeface="Montserrat"/>
              <a:sym typeface="Montserrat"/>
            </a:endParaRPr>
          </a:p>
        </p:txBody>
      </p:sp>
      <p:pic>
        <p:nvPicPr>
          <p:cNvPr id="69" name="Google Shape;69;p2" descr="Parc amazonien de Guyane"/>
          <p:cNvPicPr preferRelativeResize="0"/>
          <p:nvPr/>
        </p:nvPicPr>
        <p:blipFill rotWithShape="1">
          <a:blip r:embed="rId3">
            <a:alphaModFix/>
          </a:blip>
          <a:srcRect/>
          <a:stretch/>
        </p:blipFill>
        <p:spPr>
          <a:xfrm>
            <a:off x="10637837" y="4331327"/>
            <a:ext cx="1383156" cy="691578"/>
          </a:xfrm>
          <a:prstGeom prst="rect">
            <a:avLst/>
          </a:prstGeom>
          <a:noFill/>
          <a:ln>
            <a:noFill/>
          </a:ln>
        </p:spPr>
      </p:pic>
      <p:pic>
        <p:nvPicPr>
          <p:cNvPr id="70" name="Google Shape;70;p2" descr="Cercle avec flèche gauche avec un remplissage uni"/>
          <p:cNvPicPr preferRelativeResize="0"/>
          <p:nvPr/>
        </p:nvPicPr>
        <p:blipFill rotWithShape="1">
          <a:blip r:embed="rId4">
            <a:alphaModFix/>
            <a:duotone>
              <a:prstClr val="black"/>
              <a:srgbClr val="349062">
                <a:tint val="45000"/>
                <a:satMod val="400000"/>
              </a:srgbClr>
            </a:duotone>
          </a:blip>
          <a:srcRect/>
          <a:stretch/>
        </p:blipFill>
        <p:spPr>
          <a:xfrm rot="10800000">
            <a:off x="948874" y="1879003"/>
            <a:ext cx="650087" cy="650087"/>
          </a:xfrm>
          <a:prstGeom prst="rect">
            <a:avLst/>
          </a:prstGeom>
          <a:noFill/>
          <a:ln>
            <a:noFill/>
          </a:ln>
        </p:spPr>
      </p:pic>
      <p:pic>
        <p:nvPicPr>
          <p:cNvPr id="71" name="Google Shape;71;p2" descr="Cercle avec flèche gauche avec un remplissage uni"/>
          <p:cNvPicPr preferRelativeResize="0"/>
          <p:nvPr/>
        </p:nvPicPr>
        <p:blipFill rotWithShape="1">
          <a:blip r:embed="rId4">
            <a:alphaModFix/>
            <a:duotone>
              <a:prstClr val="black"/>
              <a:srgbClr val="349062">
                <a:tint val="45000"/>
                <a:satMod val="400000"/>
              </a:srgbClr>
            </a:duotone>
          </a:blip>
          <a:srcRect/>
          <a:stretch/>
        </p:blipFill>
        <p:spPr>
          <a:xfrm rot="10800000">
            <a:off x="948874" y="4349615"/>
            <a:ext cx="650087" cy="650087"/>
          </a:xfrm>
          <a:prstGeom prst="rect">
            <a:avLst/>
          </a:prstGeom>
          <a:noFill/>
          <a:ln>
            <a:noFill/>
          </a:ln>
        </p:spPr>
      </p:pic>
      <p:pic>
        <p:nvPicPr>
          <p:cNvPr id="72" name="Google Shape;72;p2" descr="Point d’interrogation avec un remplissage uni"/>
          <p:cNvPicPr preferRelativeResize="0"/>
          <p:nvPr/>
        </p:nvPicPr>
        <p:blipFill rotWithShape="1">
          <a:blip r:embed="rId5">
            <a:alphaModFix/>
          </a:blip>
          <a:srcRect/>
          <a:stretch/>
        </p:blipFill>
        <p:spPr>
          <a:xfrm>
            <a:off x="10313546" y="5194362"/>
            <a:ext cx="873127" cy="873127"/>
          </a:xfrm>
          <a:prstGeom prst="rect">
            <a:avLst/>
          </a:prstGeom>
          <a:noFill/>
          <a:ln>
            <a:noFill/>
          </a:ln>
        </p:spPr>
      </p:pic>
      <p:pic>
        <p:nvPicPr>
          <p:cNvPr id="73" name="Google Shape;73;p2" descr="Point d’interrogation avec un remplissage uni"/>
          <p:cNvPicPr preferRelativeResize="0"/>
          <p:nvPr/>
        </p:nvPicPr>
        <p:blipFill rotWithShape="1">
          <a:blip r:embed="rId5">
            <a:alphaModFix/>
          </a:blip>
          <a:srcRect/>
          <a:stretch/>
        </p:blipFill>
        <p:spPr>
          <a:xfrm rot="1236050">
            <a:off x="9813339" y="5966751"/>
            <a:ext cx="634257" cy="634257"/>
          </a:xfrm>
          <a:prstGeom prst="rect">
            <a:avLst/>
          </a:prstGeom>
          <a:noFill/>
          <a:ln>
            <a:noFill/>
          </a:ln>
        </p:spPr>
      </p:pic>
      <p:sp>
        <p:nvSpPr>
          <p:cNvPr id="3" name="Espace réservé du numéro de diapositive 2"/>
          <p:cNvSpPr>
            <a:spLocks noGrp="1"/>
          </p:cNvSpPr>
          <p:nvPr>
            <p:ph type="sldNum" idx="12"/>
          </p:nvPr>
        </p:nvSpPr>
        <p:spPr>
          <a:xfrm>
            <a:off x="11495314" y="6492875"/>
            <a:ext cx="672354" cy="365125"/>
          </a:xfrm>
        </p:spPr>
        <p:txBody>
          <a:bodyPr/>
          <a:lstStyle/>
          <a:p>
            <a:pPr marL="0" lvl="0" indent="0" algn="r" rtl="0">
              <a:spcBef>
                <a:spcPts val="0"/>
              </a:spcBef>
              <a:spcAft>
                <a:spcPts val="0"/>
              </a:spcAft>
              <a:buNone/>
            </a:pPr>
            <a:fld id="{00000000-1234-1234-1234-123412341234}" type="slidenum">
              <a:rPr lang="fr-FR" sz="1600" smtClean="0">
                <a:solidFill>
                  <a:srgbClr val="5E9155"/>
                </a:solidFill>
                <a:latin typeface="Montserrat ExtraBold" pitchFamily="2" charset="0"/>
              </a:rPr>
              <a:t>2</a:t>
            </a:fld>
            <a:endParaRPr lang="fr-FR" sz="1600" dirty="0">
              <a:solidFill>
                <a:srgbClr val="5E9155"/>
              </a:solidFill>
              <a:latin typeface="Montserrat ExtraBold" pitchFamily="2" charset="0"/>
            </a:endParaRPr>
          </a:p>
        </p:txBody>
      </p:sp>
      <p:pic>
        <p:nvPicPr>
          <p:cNvPr id="15" name="Imagem 4">
            <a:extLst>
              <a:ext uri="{FF2B5EF4-FFF2-40B4-BE49-F238E27FC236}">
                <a16:creationId xmlns:a16="http://schemas.microsoft.com/office/drawing/2014/main" id="{A0B0C006-42D6-96BF-A44E-7AA2747C1201}"/>
              </a:ext>
            </a:extLst>
          </p:cNvPr>
          <p:cNvPicPr>
            <a:picLocks noChangeAspect="1"/>
          </p:cNvPicPr>
          <p:nvPr/>
        </p:nvPicPr>
        <p:blipFill>
          <a:blip r:embed="rId6"/>
          <a:stretch>
            <a:fillRect/>
          </a:stretch>
        </p:blipFill>
        <p:spPr>
          <a:xfrm>
            <a:off x="151710" y="6319208"/>
            <a:ext cx="8817429" cy="499943"/>
          </a:xfrm>
          <a:prstGeom prst="rect">
            <a:avLst/>
          </a:prstGeom>
        </p:spPr>
      </p:pic>
      <p:pic>
        <p:nvPicPr>
          <p:cNvPr id="17" name="Google Shape;94;p2"/>
          <p:cNvPicPr preferRelativeResize="0"/>
          <p:nvPr/>
        </p:nvPicPr>
        <p:blipFill rotWithShape="1">
          <a:blip r:embed="rId7">
            <a:alphaModFix/>
          </a:blip>
          <a:srcRect l="14922" t="24025" r="20312" b="18682"/>
          <a:stretch/>
        </p:blipFill>
        <p:spPr>
          <a:xfrm>
            <a:off x="10689336" y="146188"/>
            <a:ext cx="1389888" cy="868680"/>
          </a:xfrm>
          <a:prstGeom prst="rect">
            <a:avLst/>
          </a:prstGeom>
          <a:noFill/>
          <a:ln>
            <a:noFill/>
          </a:ln>
        </p:spPr>
      </p:pic>
      <p:sp>
        <p:nvSpPr>
          <p:cNvPr id="18" name="Google Shape;68;p2"/>
          <p:cNvSpPr txBox="1">
            <a:spLocks/>
          </p:cNvSpPr>
          <p:nvPr/>
        </p:nvSpPr>
        <p:spPr>
          <a:xfrm>
            <a:off x="1644830" y="1908367"/>
            <a:ext cx="9199301" cy="21550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400"/>
              <a:buFont typeface="Open Sans"/>
              <a:buNone/>
              <a:defRPr sz="5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400"/>
            </a:pPr>
            <a:r>
              <a:rPr lang="pt-BR" sz="1700" dirty="0">
                <a:latin typeface="Montserrat" pitchFamily="2" charset="0"/>
              </a:rPr>
              <a:t>A </a:t>
            </a:r>
            <a:r>
              <a:rPr lang="pt-BR" sz="1700" b="1" dirty="0">
                <a:latin typeface="Montserrat" pitchFamily="2" charset="0"/>
              </a:rPr>
              <a:t>mudança climática não é uma realidade uniforme</a:t>
            </a:r>
            <a:r>
              <a:rPr lang="pt-BR" sz="1700" dirty="0">
                <a:latin typeface="Montserrat" pitchFamily="2" charset="0"/>
              </a:rPr>
              <a:t>: ela é vivida, percebida e interpretada de maneiras diversas pelas comunidades, de acordo com seus territórios, histórias e modos de vida. No entanto, as políticas públicas que buscam enfrentá-la </a:t>
            </a:r>
            <a:r>
              <a:rPr lang="pt-BR" sz="1700" b="1" dirty="0">
                <a:latin typeface="Montserrat" pitchFamily="2" charset="0"/>
              </a:rPr>
              <a:t>baseiam-se frequentemente em quadros centralizados e distantes das experiências </a:t>
            </a:r>
            <a:r>
              <a:rPr lang="pt-BR" sz="1700" b="1" dirty="0" smtClean="0">
                <a:latin typeface="Montserrat" pitchFamily="2" charset="0"/>
              </a:rPr>
              <a:t>locais</a:t>
            </a:r>
            <a:r>
              <a:rPr lang="pt-BR" sz="1700" dirty="0" smtClean="0">
                <a:latin typeface="Montserrat" pitchFamily="2" charset="0"/>
              </a:rPr>
              <a:t>.</a:t>
            </a:r>
          </a:p>
          <a:p>
            <a:pPr>
              <a:buSzPts val="2400"/>
            </a:pPr>
            <a:r>
              <a:rPr lang="pt-BR" sz="1700" dirty="0" smtClean="0">
                <a:latin typeface="Montserrat" pitchFamily="2" charset="0"/>
              </a:rPr>
              <a:t>Essa </a:t>
            </a:r>
            <a:r>
              <a:rPr lang="pt-BR" sz="1700" dirty="0">
                <a:latin typeface="Montserrat" pitchFamily="2" charset="0"/>
              </a:rPr>
              <a:t>desconexão gera </a:t>
            </a:r>
            <a:r>
              <a:rPr lang="pt-BR" sz="1700" b="1" dirty="0">
                <a:latin typeface="Montserrat" pitchFamily="2" charset="0"/>
              </a:rPr>
              <a:t>tensões entre normas globais e realidades vividas, colocando em dúvida a capacidade desses dispositivos de responder aos desafios concretos das populações</a:t>
            </a:r>
            <a:r>
              <a:rPr lang="pt-BR" sz="1700" dirty="0">
                <a:latin typeface="Montserrat" pitchFamily="2" charset="0"/>
              </a:rPr>
              <a:t>.</a:t>
            </a:r>
            <a:endParaRPr lang="pt-BR" sz="1700" b="1" dirty="0">
              <a:latin typeface="Montserrat" pitchFamily="2" charset="0"/>
              <a:ea typeface="Montserrat"/>
              <a:cs typeface="Montserrat"/>
              <a:sym typeface="Montserra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p:nvPr/>
        </p:nvSpPr>
        <p:spPr>
          <a:xfrm>
            <a:off x="-1" y="1"/>
            <a:ext cx="12192001" cy="687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1" name="Google Shape;91;p4"/>
          <p:cNvSpPr/>
          <p:nvPr/>
        </p:nvSpPr>
        <p:spPr>
          <a:xfrm>
            <a:off x="451324" y="4410769"/>
            <a:ext cx="11542555" cy="1628335"/>
          </a:xfrm>
          <a:prstGeom prst="roundRect">
            <a:avLst>
              <a:gd name="adj" fmla="val 13707"/>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2" name="Google Shape;92;p4"/>
          <p:cNvSpPr/>
          <p:nvPr/>
        </p:nvSpPr>
        <p:spPr>
          <a:xfrm>
            <a:off x="800100" y="533396"/>
            <a:ext cx="1638300" cy="94264"/>
          </a:xfrm>
          <a:prstGeom prst="rect">
            <a:avLst/>
          </a:prstGeom>
          <a:solidFill>
            <a:srgbClr val="F2B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3" name="Google Shape;93;p4"/>
          <p:cNvSpPr/>
          <p:nvPr/>
        </p:nvSpPr>
        <p:spPr>
          <a:xfrm>
            <a:off x="800100" y="684802"/>
            <a:ext cx="10695214" cy="2105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4" name="Google Shape;94;p4"/>
          <p:cNvSpPr txBox="1"/>
          <p:nvPr/>
        </p:nvSpPr>
        <p:spPr>
          <a:xfrm>
            <a:off x="704088" y="768300"/>
            <a:ext cx="10140043" cy="769441"/>
          </a:xfrm>
          <a:prstGeom prst="rect">
            <a:avLst/>
          </a:prstGeom>
          <a:noFill/>
          <a:ln>
            <a:noFill/>
          </a:ln>
        </p:spPr>
        <p:txBody>
          <a:bodyPr spcFirstLastPara="1" wrap="square" lIns="91425" tIns="45700" rIns="91425" bIns="45700" anchor="t" anchorCtr="0">
            <a:spAutoFit/>
          </a:bodyPr>
          <a:lstStyle/>
          <a:p>
            <a:pPr lvl="0"/>
            <a:r>
              <a:rPr lang="fr-FR" sz="4400" b="1" dirty="0" err="1" smtClean="0">
                <a:solidFill>
                  <a:schemeClr val="dk1"/>
                </a:solidFill>
                <a:latin typeface="Montserrat"/>
                <a:ea typeface="Montserrat"/>
                <a:cs typeface="Montserrat"/>
                <a:sym typeface="Montserrat"/>
              </a:rPr>
              <a:t>Objetivos</a:t>
            </a:r>
            <a:r>
              <a:rPr lang="fr-FR" sz="4400" b="1" dirty="0" smtClean="0">
                <a:solidFill>
                  <a:schemeClr val="dk1"/>
                </a:solidFill>
                <a:latin typeface="Montserrat"/>
                <a:ea typeface="Montserrat"/>
                <a:cs typeface="Montserrat"/>
                <a:sym typeface="Montserrat"/>
              </a:rPr>
              <a:t> e </a:t>
            </a:r>
            <a:r>
              <a:rPr lang="fr-FR" sz="4400" b="1" dirty="0" err="1" smtClean="0">
                <a:solidFill>
                  <a:schemeClr val="dk1"/>
                </a:solidFill>
                <a:latin typeface="Montserrat"/>
                <a:ea typeface="Montserrat"/>
                <a:cs typeface="Montserrat"/>
                <a:sym typeface="Montserrat"/>
              </a:rPr>
              <a:t>problemática</a:t>
            </a:r>
            <a:endParaRPr sz="4400" b="1" dirty="0">
              <a:solidFill>
                <a:schemeClr val="dk1"/>
              </a:solidFill>
              <a:latin typeface="Montserrat"/>
              <a:ea typeface="Montserrat"/>
              <a:cs typeface="Montserrat"/>
              <a:sym typeface="Montserrat"/>
            </a:endParaRPr>
          </a:p>
        </p:txBody>
      </p:sp>
      <p:sp>
        <p:nvSpPr>
          <p:cNvPr id="95" name="Google Shape;95;p4"/>
          <p:cNvSpPr/>
          <p:nvPr/>
        </p:nvSpPr>
        <p:spPr>
          <a:xfrm>
            <a:off x="0" y="4771657"/>
            <a:ext cx="704088" cy="82338"/>
          </a:xfrm>
          <a:prstGeom prst="rect">
            <a:avLst/>
          </a:prstGeom>
          <a:solidFill>
            <a:srgbClr val="3490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6" name="Google Shape;96;p4"/>
          <p:cNvSpPr/>
          <p:nvPr/>
        </p:nvSpPr>
        <p:spPr>
          <a:xfrm>
            <a:off x="672571" y="4576142"/>
            <a:ext cx="11321308" cy="1246455"/>
          </a:xfrm>
          <a:prstGeom prst="rect">
            <a:avLst/>
          </a:prstGeom>
          <a:noFill/>
          <a:ln>
            <a:noFill/>
          </a:ln>
        </p:spPr>
        <p:txBody>
          <a:bodyPr spcFirstLastPara="1" wrap="square" lIns="91425" tIns="45700" rIns="91425" bIns="45700" anchor="t" anchorCtr="0">
            <a:spAutoFit/>
          </a:bodyPr>
          <a:lstStyle/>
          <a:p>
            <a:pPr fontAlgn="base">
              <a:lnSpc>
                <a:spcPts val="3000"/>
              </a:lnSpc>
            </a:pPr>
            <a:r>
              <a:rPr lang="pt-BR" sz="1800" dirty="0">
                <a:latin typeface="Montserrat" pitchFamily="2" charset="0"/>
              </a:rPr>
              <a:t>DE QUE MANEIRA O </a:t>
            </a:r>
            <a:r>
              <a:rPr lang="pt-BR" sz="1800" b="1" dirty="0">
                <a:latin typeface="Montserrat" pitchFamily="2" charset="0"/>
              </a:rPr>
              <a:t>QUADRO NORMATIVO DAS MUDANÇAS CLIMÁTICAS </a:t>
            </a:r>
            <a:r>
              <a:rPr lang="pt-BR" sz="1800" dirty="0" smtClean="0">
                <a:latin typeface="Montserrat" pitchFamily="2" charset="0"/>
              </a:rPr>
              <a:t>MOLDE/PRODUZ </a:t>
            </a:r>
            <a:r>
              <a:rPr lang="pt-BR" sz="1800" dirty="0">
                <a:latin typeface="Montserrat" pitchFamily="2" charset="0"/>
              </a:rPr>
              <a:t>REPRESENTAÇÕES E DISPOSITIVOS QUE </a:t>
            </a:r>
            <a:r>
              <a:rPr lang="pt-BR" sz="1800" b="1" dirty="0">
                <a:latin typeface="Montserrat" pitchFamily="2" charset="0"/>
              </a:rPr>
              <a:t>INVISIBILIZAM AS REALIDADES LOCAIS</a:t>
            </a:r>
            <a:r>
              <a:rPr lang="pt-BR" sz="1800" dirty="0">
                <a:latin typeface="Montserrat" pitchFamily="2" charset="0"/>
              </a:rPr>
              <a:t> E CONTRIBUEM PARA A </a:t>
            </a:r>
            <a:r>
              <a:rPr lang="pt-BR" sz="1800" b="1" dirty="0">
                <a:latin typeface="Montserrat" pitchFamily="2" charset="0"/>
              </a:rPr>
              <a:t>(RE)PRODUÇÃO DE RELACIONAMENTOS DE </a:t>
            </a:r>
            <a:r>
              <a:rPr lang="pt-BR" sz="1800" b="1" dirty="0" smtClean="0">
                <a:latin typeface="Montserrat" pitchFamily="2" charset="0"/>
              </a:rPr>
              <a:t>PODER</a:t>
            </a:r>
            <a:r>
              <a:rPr lang="pt-BR" sz="1800" dirty="0" smtClean="0">
                <a:latin typeface="Montserrat" pitchFamily="2" charset="0"/>
              </a:rPr>
              <a:t>?</a:t>
            </a:r>
            <a:endParaRPr lang="fr-FR" sz="1800" dirty="0">
              <a:latin typeface="Montserrat" pitchFamily="2" charset="0"/>
            </a:endParaRPr>
          </a:p>
        </p:txBody>
      </p:sp>
      <p:sp>
        <p:nvSpPr>
          <p:cNvPr id="3" name="Espace réservé du numéro de diapositive 2"/>
          <p:cNvSpPr>
            <a:spLocks noGrp="1"/>
          </p:cNvSpPr>
          <p:nvPr>
            <p:ph type="sldNum" idx="12"/>
          </p:nvPr>
        </p:nvSpPr>
        <p:spPr>
          <a:xfrm>
            <a:off x="11519467" y="6507303"/>
            <a:ext cx="672354" cy="365125"/>
          </a:xfrm>
        </p:spPr>
        <p:txBody>
          <a:bodyPr/>
          <a:lstStyle/>
          <a:p>
            <a:pPr marL="0" lvl="0" indent="0" algn="r" rtl="0">
              <a:spcBef>
                <a:spcPts val="0"/>
              </a:spcBef>
              <a:spcAft>
                <a:spcPts val="0"/>
              </a:spcAft>
              <a:buNone/>
            </a:pPr>
            <a:fld id="{00000000-1234-1234-1234-123412341234}" type="slidenum">
              <a:rPr lang="fr-FR" sz="1600" smtClean="0">
                <a:solidFill>
                  <a:srgbClr val="5E9155"/>
                </a:solidFill>
                <a:latin typeface="Montserrat ExtraBold" pitchFamily="2" charset="0"/>
              </a:rPr>
              <a:t>3</a:t>
            </a:fld>
            <a:endParaRPr lang="fr-FR" sz="1600" dirty="0">
              <a:solidFill>
                <a:srgbClr val="5E9155"/>
              </a:solidFill>
              <a:latin typeface="Montserrat ExtraBold" pitchFamily="2" charset="0"/>
            </a:endParaRPr>
          </a:p>
        </p:txBody>
      </p:sp>
      <p:pic>
        <p:nvPicPr>
          <p:cNvPr id="12" name="Imagem 4">
            <a:extLst>
              <a:ext uri="{FF2B5EF4-FFF2-40B4-BE49-F238E27FC236}">
                <a16:creationId xmlns:a16="http://schemas.microsoft.com/office/drawing/2014/main" id="{A0B0C006-42D6-96BF-A44E-7AA2747C1201}"/>
              </a:ext>
            </a:extLst>
          </p:cNvPr>
          <p:cNvPicPr>
            <a:picLocks noChangeAspect="1"/>
          </p:cNvPicPr>
          <p:nvPr/>
        </p:nvPicPr>
        <p:blipFill>
          <a:blip r:embed="rId3"/>
          <a:stretch>
            <a:fillRect/>
          </a:stretch>
        </p:blipFill>
        <p:spPr>
          <a:xfrm>
            <a:off x="151710" y="6319208"/>
            <a:ext cx="8817429" cy="499943"/>
          </a:xfrm>
          <a:prstGeom prst="rect">
            <a:avLst/>
          </a:prstGeom>
        </p:spPr>
      </p:pic>
      <p:pic>
        <p:nvPicPr>
          <p:cNvPr id="15" name="Google Shape;94;p2"/>
          <p:cNvPicPr preferRelativeResize="0"/>
          <p:nvPr/>
        </p:nvPicPr>
        <p:blipFill rotWithShape="1">
          <a:blip r:embed="rId4">
            <a:alphaModFix/>
          </a:blip>
          <a:srcRect l="14922" t="24025" r="20312" b="18682"/>
          <a:stretch/>
        </p:blipFill>
        <p:spPr>
          <a:xfrm>
            <a:off x="10689336" y="146188"/>
            <a:ext cx="1389888" cy="868680"/>
          </a:xfrm>
          <a:prstGeom prst="rect">
            <a:avLst/>
          </a:prstGeom>
          <a:noFill/>
          <a:ln>
            <a:noFill/>
          </a:ln>
        </p:spPr>
      </p:pic>
      <p:sp>
        <p:nvSpPr>
          <p:cNvPr id="17" name="Google Shape;96;p4"/>
          <p:cNvSpPr/>
          <p:nvPr/>
        </p:nvSpPr>
        <p:spPr>
          <a:xfrm>
            <a:off x="757916" y="1853159"/>
            <a:ext cx="11235963" cy="2277506"/>
          </a:xfrm>
          <a:prstGeom prst="rect">
            <a:avLst/>
          </a:prstGeom>
          <a:noFill/>
          <a:ln>
            <a:noFill/>
          </a:ln>
        </p:spPr>
        <p:txBody>
          <a:bodyPr spcFirstLastPara="1" wrap="square" lIns="91425" tIns="45700" rIns="91425" bIns="45700" anchor="t" anchorCtr="0">
            <a:spAutoFit/>
          </a:bodyPr>
          <a:lstStyle/>
          <a:p>
            <a:pPr fontAlgn="base"/>
            <a:r>
              <a:rPr lang="pt-BR" sz="1800" dirty="0">
                <a:latin typeface="Montserrat" pitchFamily="2" charset="0"/>
              </a:rPr>
              <a:t>Compreender </a:t>
            </a:r>
            <a:r>
              <a:rPr lang="pt-BR" sz="1800" b="1" dirty="0">
                <a:latin typeface="Montserrat" pitchFamily="2" charset="0"/>
              </a:rPr>
              <a:t>as representações </a:t>
            </a:r>
            <a:r>
              <a:rPr lang="pt-BR" sz="1800" dirty="0">
                <a:latin typeface="Montserrat" pitchFamily="2" charset="0"/>
              </a:rPr>
              <a:t>das populações do Alto Maroni sobre a mudança </a:t>
            </a:r>
            <a:r>
              <a:rPr lang="pt-BR" sz="1800" dirty="0" smtClean="0">
                <a:latin typeface="Montserrat" pitchFamily="2" charset="0"/>
              </a:rPr>
              <a:t>climática:</a:t>
            </a:r>
          </a:p>
          <a:p>
            <a:pPr marL="630238" lvl="4" indent="-228600" fontAlgn="base">
              <a:buFont typeface="Arial" panose="020B0604020202020204" pitchFamily="34" charset="0"/>
              <a:buChar char="•"/>
            </a:pPr>
            <a:r>
              <a:rPr lang="pt-BR" sz="1800" b="1" dirty="0" smtClean="0">
                <a:latin typeface="Montserrat" pitchFamily="2" charset="0"/>
              </a:rPr>
              <a:t>Percepções</a:t>
            </a:r>
          </a:p>
          <a:p>
            <a:pPr marL="630238" indent="-228600" fontAlgn="base">
              <a:buFont typeface="Arial" panose="020B0604020202020204" pitchFamily="34" charset="0"/>
              <a:buChar char="•"/>
            </a:pPr>
            <a:r>
              <a:rPr lang="pt-BR" sz="1800" b="1" dirty="0" smtClean="0">
                <a:latin typeface="Montserrat" pitchFamily="2" charset="0"/>
              </a:rPr>
              <a:t>Interpretações</a:t>
            </a:r>
          </a:p>
          <a:p>
            <a:pPr marL="630238" indent="-228600" fontAlgn="base">
              <a:buFont typeface="Arial" panose="020B0604020202020204" pitchFamily="34" charset="0"/>
              <a:buChar char="•"/>
            </a:pPr>
            <a:r>
              <a:rPr lang="pt-BR" sz="1800" b="1" dirty="0" smtClean="0">
                <a:latin typeface="Montserrat" pitchFamily="2" charset="0"/>
              </a:rPr>
              <a:t>Relações</a:t>
            </a:r>
          </a:p>
          <a:p>
            <a:pPr fontAlgn="base"/>
            <a:r>
              <a:rPr lang="pt-BR" sz="1600" dirty="0" smtClean="0">
                <a:latin typeface="Montserrat" pitchFamily="2" charset="0"/>
              </a:rPr>
              <a:t> </a:t>
            </a:r>
          </a:p>
          <a:p>
            <a:pPr fontAlgn="base"/>
            <a:r>
              <a:rPr lang="pt-BR" sz="1800" dirty="0" smtClean="0">
                <a:latin typeface="Montserrat" pitchFamily="2" charset="0"/>
              </a:rPr>
              <a:t>Relacioná-las </a:t>
            </a:r>
            <a:r>
              <a:rPr lang="pt-BR" sz="1800" dirty="0">
                <a:latin typeface="Montserrat" pitchFamily="2" charset="0"/>
              </a:rPr>
              <a:t>com as políticas de adaptação às alterações climáticas que têm vindo a surgir com grande força nos últimos anos, particularmente na Guiana Francesa, e identificar as relações de poder subjacentes a essas políticas</a:t>
            </a:r>
            <a:endParaRPr lang="fr-FR" sz="1800" dirty="0">
              <a:latin typeface="Montserra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p:nvPr/>
        </p:nvSpPr>
        <p:spPr>
          <a:xfrm>
            <a:off x="-1" y="1"/>
            <a:ext cx="12192001" cy="687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2" name="Google Shape;92;p4"/>
          <p:cNvSpPr/>
          <p:nvPr/>
        </p:nvSpPr>
        <p:spPr>
          <a:xfrm>
            <a:off x="800100" y="533396"/>
            <a:ext cx="1638300" cy="94264"/>
          </a:xfrm>
          <a:prstGeom prst="rect">
            <a:avLst/>
          </a:prstGeom>
          <a:solidFill>
            <a:srgbClr val="F2B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3" name="Google Shape;93;p4"/>
          <p:cNvSpPr/>
          <p:nvPr/>
        </p:nvSpPr>
        <p:spPr>
          <a:xfrm>
            <a:off x="800100" y="684802"/>
            <a:ext cx="10695214" cy="2105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94" name="Google Shape;94;p4"/>
          <p:cNvSpPr txBox="1"/>
          <p:nvPr/>
        </p:nvSpPr>
        <p:spPr>
          <a:xfrm>
            <a:off x="704088" y="768300"/>
            <a:ext cx="10140043" cy="769441"/>
          </a:xfrm>
          <a:prstGeom prst="rect">
            <a:avLst/>
          </a:prstGeom>
          <a:noFill/>
          <a:ln>
            <a:noFill/>
          </a:ln>
        </p:spPr>
        <p:txBody>
          <a:bodyPr spcFirstLastPara="1" wrap="square" lIns="91425" tIns="45700" rIns="91425" bIns="45700" anchor="t" anchorCtr="0">
            <a:spAutoFit/>
          </a:bodyPr>
          <a:lstStyle/>
          <a:p>
            <a:pPr lvl="0"/>
            <a:r>
              <a:rPr lang="fr-FR" sz="4400" b="1" dirty="0" err="1" smtClean="0">
                <a:solidFill>
                  <a:schemeClr val="dk1"/>
                </a:solidFill>
                <a:latin typeface="Montserrat"/>
                <a:ea typeface="Montserrat"/>
                <a:cs typeface="Montserrat"/>
                <a:sym typeface="Montserrat"/>
              </a:rPr>
              <a:t>Objetivos</a:t>
            </a:r>
            <a:r>
              <a:rPr lang="fr-FR" sz="4400" b="1" dirty="0" smtClean="0">
                <a:solidFill>
                  <a:schemeClr val="dk1"/>
                </a:solidFill>
                <a:latin typeface="Montserrat"/>
                <a:ea typeface="Montserrat"/>
                <a:cs typeface="Montserrat"/>
                <a:sym typeface="Montserrat"/>
              </a:rPr>
              <a:t> e </a:t>
            </a:r>
            <a:r>
              <a:rPr lang="fr-FR" sz="4400" b="1" dirty="0" err="1" smtClean="0">
                <a:solidFill>
                  <a:schemeClr val="dk1"/>
                </a:solidFill>
                <a:latin typeface="Montserrat"/>
                <a:ea typeface="Montserrat"/>
                <a:cs typeface="Montserrat"/>
                <a:sym typeface="Montserrat"/>
              </a:rPr>
              <a:t>problemática</a:t>
            </a:r>
            <a:endParaRPr sz="4400" b="1" dirty="0">
              <a:solidFill>
                <a:schemeClr val="dk1"/>
              </a:solidFill>
              <a:latin typeface="Montserrat"/>
              <a:ea typeface="Montserrat"/>
              <a:cs typeface="Montserrat"/>
              <a:sym typeface="Montserrat"/>
            </a:endParaRPr>
          </a:p>
        </p:txBody>
      </p:sp>
      <p:sp>
        <p:nvSpPr>
          <p:cNvPr id="13" name="Google Shape;96;p4"/>
          <p:cNvSpPr/>
          <p:nvPr/>
        </p:nvSpPr>
        <p:spPr>
          <a:xfrm>
            <a:off x="704087" y="2124180"/>
            <a:ext cx="10369296" cy="1015622"/>
          </a:xfrm>
          <a:prstGeom prst="rect">
            <a:avLst/>
          </a:prstGeom>
          <a:noFill/>
          <a:ln>
            <a:noFill/>
          </a:ln>
        </p:spPr>
        <p:txBody>
          <a:bodyPr spcFirstLastPara="1" wrap="square" lIns="91425" tIns="45700" rIns="91425" bIns="45700" anchor="t" anchorCtr="0">
            <a:spAutoFit/>
          </a:bodyPr>
          <a:lstStyle/>
          <a:p>
            <a:pPr>
              <a:lnSpc>
                <a:spcPts val="2400"/>
              </a:lnSpc>
            </a:pPr>
            <a:r>
              <a:rPr lang="pt-BR" sz="1800" b="1" dirty="0">
                <a:latin typeface="Montserrat" pitchFamily="2" charset="0"/>
              </a:rPr>
              <a:t>QUADRO NORMATIVO DAS MUDANÇAS CLIMÁTICAS: </a:t>
            </a:r>
            <a:endParaRPr lang="pt-BR" sz="1800" b="1" dirty="0" smtClean="0">
              <a:latin typeface="Montserrat" pitchFamily="2" charset="0"/>
            </a:endParaRPr>
          </a:p>
          <a:p>
            <a:pPr>
              <a:lnSpc>
                <a:spcPts val="2400"/>
              </a:lnSpc>
            </a:pPr>
            <a:r>
              <a:rPr lang="pt-BR" sz="1800" dirty="0" smtClean="0">
                <a:latin typeface="Montserrat" pitchFamily="2" charset="0"/>
              </a:rPr>
              <a:t>Quadro </a:t>
            </a:r>
            <a:r>
              <a:rPr lang="pt-BR" sz="1800" dirty="0">
                <a:latin typeface="Montserrat" pitchFamily="2" charset="0"/>
              </a:rPr>
              <a:t>que reflete escolhas epistêmicas que privilegiam certas visões de mundo em detrimento de outras </a:t>
            </a:r>
            <a:r>
              <a:rPr lang="pt-BR" sz="1800" dirty="0">
                <a:solidFill>
                  <a:srgbClr val="349062"/>
                </a:solidFill>
                <a:latin typeface="Montserrat" pitchFamily="2" charset="0"/>
              </a:rPr>
              <a:t>(Niang, 2025; Dumas et al, 1999; Escobar, 2018)</a:t>
            </a:r>
            <a:endParaRPr lang="fr-FR" sz="1800" dirty="0">
              <a:solidFill>
                <a:srgbClr val="349062"/>
              </a:solidFill>
              <a:latin typeface="Montserrat" pitchFamily="2" charset="0"/>
            </a:endParaRPr>
          </a:p>
        </p:txBody>
      </p:sp>
      <p:sp>
        <p:nvSpPr>
          <p:cNvPr id="14" name="Google Shape;96;p4"/>
          <p:cNvSpPr/>
          <p:nvPr/>
        </p:nvSpPr>
        <p:spPr>
          <a:xfrm>
            <a:off x="704087" y="3700746"/>
            <a:ext cx="10515602" cy="1631175"/>
          </a:xfrm>
          <a:prstGeom prst="rect">
            <a:avLst/>
          </a:prstGeom>
          <a:noFill/>
          <a:ln>
            <a:noFill/>
          </a:ln>
        </p:spPr>
        <p:txBody>
          <a:bodyPr spcFirstLastPara="1" wrap="square" lIns="91425" tIns="45700" rIns="91425" bIns="45700" anchor="t" anchorCtr="0">
            <a:spAutoFit/>
          </a:bodyPr>
          <a:lstStyle/>
          <a:p>
            <a:pPr fontAlgn="base">
              <a:lnSpc>
                <a:spcPts val="2400"/>
              </a:lnSpc>
            </a:pPr>
            <a:r>
              <a:rPr lang="pt-BR" sz="1800" b="1" dirty="0">
                <a:solidFill>
                  <a:schemeClr val="tx1"/>
                </a:solidFill>
                <a:latin typeface="Montserrat" pitchFamily="2" charset="0"/>
              </a:rPr>
              <a:t>(RE)PRODUÇÃO DE RELACIONAMENTOS DE </a:t>
            </a:r>
            <a:r>
              <a:rPr lang="pt-BR" sz="1800" b="1" dirty="0" smtClean="0">
                <a:solidFill>
                  <a:schemeClr val="tx1"/>
                </a:solidFill>
                <a:latin typeface="Montserrat" pitchFamily="2" charset="0"/>
              </a:rPr>
              <a:t>PODER:</a:t>
            </a:r>
          </a:p>
          <a:p>
            <a:pPr fontAlgn="base">
              <a:lnSpc>
                <a:spcPts val="2400"/>
              </a:lnSpc>
            </a:pPr>
            <a:r>
              <a:rPr lang="pt-BR" sz="1800" dirty="0" smtClean="0">
                <a:solidFill>
                  <a:schemeClr val="tx1"/>
                </a:solidFill>
                <a:latin typeface="Montserrat" pitchFamily="2" charset="0"/>
              </a:rPr>
              <a:t>Os </a:t>
            </a:r>
            <a:r>
              <a:rPr lang="pt-BR" sz="1800" dirty="0">
                <a:solidFill>
                  <a:schemeClr val="tx1"/>
                </a:solidFill>
                <a:latin typeface="Montserrat" pitchFamily="2" charset="0"/>
              </a:rPr>
              <a:t>discursos e as políticas climáticas mobilizam categorias, conhecimentos e modos de ação historicamente situados e inscrevem-se na continuidade e na manutenção das assimetrias de poder entre o Norte e o Sul </a:t>
            </a:r>
            <a:r>
              <a:rPr lang="pt-BR" sz="1800" dirty="0" smtClean="0">
                <a:solidFill>
                  <a:schemeClr val="tx1"/>
                </a:solidFill>
                <a:latin typeface="Montserrat" pitchFamily="2" charset="0"/>
              </a:rPr>
              <a:t>Global</a:t>
            </a:r>
            <a:r>
              <a:rPr lang="pt-BR" sz="1800" dirty="0" smtClean="0">
                <a:solidFill>
                  <a:srgbClr val="5E9155"/>
                </a:solidFill>
                <a:latin typeface="Montserrat" pitchFamily="2" charset="0"/>
              </a:rPr>
              <a:t> </a:t>
            </a:r>
            <a:r>
              <a:rPr lang="fr-FR" sz="1800" dirty="0" smtClean="0">
                <a:solidFill>
                  <a:srgbClr val="349062"/>
                </a:solidFill>
                <a:latin typeface="Montserrat" pitchFamily="2" charset="0"/>
              </a:rPr>
              <a:t>(Foster, 2020 ; Ferdinand, 2025 ; </a:t>
            </a:r>
            <a:r>
              <a:rPr lang="fr-FR" sz="1800" dirty="0" err="1" smtClean="0">
                <a:solidFill>
                  <a:srgbClr val="349062"/>
                </a:solidFill>
                <a:latin typeface="Montserrat" pitchFamily="2" charset="0"/>
              </a:rPr>
              <a:t>Sultana</a:t>
            </a:r>
            <a:r>
              <a:rPr lang="fr-FR" sz="1800" dirty="0" smtClean="0">
                <a:solidFill>
                  <a:srgbClr val="349062"/>
                </a:solidFill>
                <a:latin typeface="Montserrat" pitchFamily="2" charset="0"/>
              </a:rPr>
              <a:t>, 2022)</a:t>
            </a:r>
            <a:endParaRPr lang="fr-FR" sz="1800" dirty="0">
              <a:solidFill>
                <a:srgbClr val="349062"/>
              </a:solidFill>
              <a:latin typeface="Montserrat" pitchFamily="2" charset="0"/>
            </a:endParaRPr>
          </a:p>
        </p:txBody>
      </p:sp>
      <p:sp>
        <p:nvSpPr>
          <p:cNvPr id="3" name="Espace réservé du numéro de diapositive 2"/>
          <p:cNvSpPr>
            <a:spLocks noGrp="1"/>
          </p:cNvSpPr>
          <p:nvPr>
            <p:ph type="sldNum" idx="12"/>
          </p:nvPr>
        </p:nvSpPr>
        <p:spPr>
          <a:xfrm>
            <a:off x="11519467" y="6507303"/>
            <a:ext cx="672354" cy="365125"/>
          </a:xfrm>
        </p:spPr>
        <p:txBody>
          <a:bodyPr/>
          <a:lstStyle/>
          <a:p>
            <a:pPr marL="0" lvl="0" indent="0" algn="r" rtl="0">
              <a:spcBef>
                <a:spcPts val="0"/>
              </a:spcBef>
              <a:spcAft>
                <a:spcPts val="0"/>
              </a:spcAft>
              <a:buNone/>
            </a:pPr>
            <a:fld id="{00000000-1234-1234-1234-123412341234}" type="slidenum">
              <a:rPr lang="fr-FR" sz="1600" smtClean="0">
                <a:solidFill>
                  <a:srgbClr val="5E9155"/>
                </a:solidFill>
                <a:latin typeface="Montserrat ExtraBold" pitchFamily="2" charset="0"/>
              </a:rPr>
              <a:t>4</a:t>
            </a:fld>
            <a:endParaRPr lang="fr-FR" sz="1600" dirty="0">
              <a:solidFill>
                <a:srgbClr val="5E9155"/>
              </a:solidFill>
              <a:latin typeface="Montserrat ExtraBold" pitchFamily="2" charset="0"/>
            </a:endParaRPr>
          </a:p>
        </p:txBody>
      </p:sp>
      <p:pic>
        <p:nvPicPr>
          <p:cNvPr id="12" name="Imagem 4">
            <a:extLst>
              <a:ext uri="{FF2B5EF4-FFF2-40B4-BE49-F238E27FC236}">
                <a16:creationId xmlns:a16="http://schemas.microsoft.com/office/drawing/2014/main" id="{A0B0C006-42D6-96BF-A44E-7AA2747C1201}"/>
              </a:ext>
            </a:extLst>
          </p:cNvPr>
          <p:cNvPicPr>
            <a:picLocks noChangeAspect="1"/>
          </p:cNvPicPr>
          <p:nvPr/>
        </p:nvPicPr>
        <p:blipFill>
          <a:blip r:embed="rId3"/>
          <a:stretch>
            <a:fillRect/>
          </a:stretch>
        </p:blipFill>
        <p:spPr>
          <a:xfrm>
            <a:off x="151710" y="6319208"/>
            <a:ext cx="8817429" cy="499943"/>
          </a:xfrm>
          <a:prstGeom prst="rect">
            <a:avLst/>
          </a:prstGeom>
        </p:spPr>
      </p:pic>
      <p:pic>
        <p:nvPicPr>
          <p:cNvPr id="15" name="Google Shape;94;p2"/>
          <p:cNvPicPr preferRelativeResize="0"/>
          <p:nvPr/>
        </p:nvPicPr>
        <p:blipFill rotWithShape="1">
          <a:blip r:embed="rId4">
            <a:alphaModFix/>
          </a:blip>
          <a:srcRect l="14922" t="24025" r="20312" b="18682"/>
          <a:stretch/>
        </p:blipFill>
        <p:spPr>
          <a:xfrm>
            <a:off x="10689336" y="146188"/>
            <a:ext cx="1389888" cy="868680"/>
          </a:xfrm>
          <a:prstGeom prst="rect">
            <a:avLst/>
          </a:prstGeom>
          <a:noFill/>
          <a:ln>
            <a:noFill/>
          </a:ln>
        </p:spPr>
      </p:pic>
    </p:spTree>
    <p:extLst>
      <p:ext uri="{BB962C8B-B14F-4D97-AF65-F5344CB8AC3E}">
        <p14:creationId xmlns:p14="http://schemas.microsoft.com/office/powerpoint/2010/main" val="129271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1" name="Rectangle 40"/>
          <p:cNvSpPr/>
          <p:nvPr/>
        </p:nvSpPr>
        <p:spPr>
          <a:xfrm>
            <a:off x="760104" y="5965493"/>
            <a:ext cx="6148830" cy="262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6330710" y="314159"/>
            <a:ext cx="5708572" cy="6487014"/>
            <a:chOff x="6330710" y="314159"/>
            <a:chExt cx="5708572" cy="6487014"/>
          </a:xfrm>
        </p:grpSpPr>
        <p:grpSp>
          <p:nvGrpSpPr>
            <p:cNvPr id="18" name="Groupe 17"/>
            <p:cNvGrpSpPr/>
            <p:nvPr/>
          </p:nvGrpSpPr>
          <p:grpSpPr>
            <a:xfrm>
              <a:off x="6330710" y="314159"/>
              <a:ext cx="5708572" cy="6487014"/>
              <a:chOff x="6326900" y="287489"/>
              <a:chExt cx="5708572" cy="6487014"/>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900" y="287489"/>
                <a:ext cx="5708572" cy="6487014"/>
              </a:xfrm>
              <a:prstGeom prst="rect">
                <a:avLst/>
              </a:prstGeom>
            </p:spPr>
          </p:pic>
          <p:sp>
            <p:nvSpPr>
              <p:cNvPr id="3" name="Rectangle 2"/>
              <p:cNvSpPr/>
              <p:nvPr/>
            </p:nvSpPr>
            <p:spPr>
              <a:xfrm>
                <a:off x="8176260" y="6258560"/>
                <a:ext cx="807720" cy="167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8183088" y="6018563"/>
                <a:ext cx="809517" cy="253916"/>
              </a:xfrm>
              <a:prstGeom prst="rect">
                <a:avLst/>
              </a:prstGeom>
              <a:noFill/>
            </p:spPr>
            <p:txBody>
              <a:bodyPr wrap="none" rtlCol="0">
                <a:spAutoFit/>
              </a:bodyPr>
              <a:lstStyle/>
              <a:p>
                <a:r>
                  <a:rPr lang="fr-FR" sz="1050" b="1" spc="160" dirty="0" smtClean="0">
                    <a:latin typeface="+mj-lt"/>
                    <a:cs typeface="Calibri" panose="020F0502020204030204" pitchFamily="34" charset="0"/>
                  </a:rPr>
                  <a:t>BRASIL</a:t>
                </a:r>
                <a:endParaRPr lang="fr-FR" sz="1050" b="1" spc="160" dirty="0">
                  <a:latin typeface="+mj-lt"/>
                  <a:cs typeface="Calibri" panose="020F0502020204030204" pitchFamily="34" charset="0"/>
                </a:endParaRPr>
              </a:p>
            </p:txBody>
          </p:sp>
          <p:sp>
            <p:nvSpPr>
              <p:cNvPr id="11" name="Rectangle 10"/>
              <p:cNvSpPr/>
              <p:nvPr/>
            </p:nvSpPr>
            <p:spPr>
              <a:xfrm>
                <a:off x="11104245" y="4585335"/>
                <a:ext cx="495300" cy="17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7387590" y="1301115"/>
                <a:ext cx="342900" cy="356235"/>
              </a:xfrm>
              <a:custGeom>
                <a:avLst/>
                <a:gdLst>
                  <a:gd name="connsiteX0" fmla="*/ 0 w 342900"/>
                  <a:gd name="connsiteY0" fmla="*/ 264795 h 356235"/>
                  <a:gd name="connsiteX1" fmla="*/ 272415 w 342900"/>
                  <a:gd name="connsiteY1" fmla="*/ 0 h 356235"/>
                  <a:gd name="connsiteX2" fmla="*/ 342900 w 342900"/>
                  <a:gd name="connsiteY2" fmla="*/ 66675 h 356235"/>
                  <a:gd name="connsiteX3" fmla="*/ 74295 w 342900"/>
                  <a:gd name="connsiteY3" fmla="*/ 356235 h 356235"/>
                  <a:gd name="connsiteX4" fmla="*/ 0 w 342900"/>
                  <a:gd name="connsiteY4" fmla="*/ 264795 h 35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56235">
                    <a:moveTo>
                      <a:pt x="0" y="264795"/>
                    </a:moveTo>
                    <a:lnTo>
                      <a:pt x="272415" y="0"/>
                    </a:lnTo>
                    <a:lnTo>
                      <a:pt x="342900" y="66675"/>
                    </a:lnTo>
                    <a:lnTo>
                      <a:pt x="74295" y="356235"/>
                    </a:lnTo>
                    <a:lnTo>
                      <a:pt x="0" y="26479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0999503" y="4540961"/>
                <a:ext cx="882359" cy="246221"/>
              </a:xfrm>
              <a:prstGeom prst="rect">
                <a:avLst/>
              </a:prstGeom>
              <a:noFill/>
            </p:spPr>
            <p:txBody>
              <a:bodyPr wrap="square" rtlCol="0">
                <a:spAutoFit/>
              </a:bodyPr>
              <a:lstStyle/>
              <a:p>
                <a:r>
                  <a:rPr lang="fr-FR" sz="1000" b="1" spc="160" dirty="0" smtClean="0">
                    <a:latin typeface="+mn-lt"/>
                    <a:cs typeface="Calibri" panose="020F0502020204030204" pitchFamily="34" charset="0"/>
                  </a:rPr>
                  <a:t>BRASIL</a:t>
                </a:r>
                <a:endParaRPr lang="fr-FR" sz="1000" b="1" spc="160" dirty="0">
                  <a:latin typeface="+mn-lt"/>
                  <a:cs typeface="Calibri" panose="020F0502020204030204" pitchFamily="34" charset="0"/>
                </a:endParaRPr>
              </a:p>
            </p:txBody>
          </p:sp>
          <p:sp>
            <p:nvSpPr>
              <p:cNvPr id="8" name="Forme libre 7"/>
              <p:cNvSpPr/>
              <p:nvPr/>
            </p:nvSpPr>
            <p:spPr>
              <a:xfrm>
                <a:off x="7391400" y="767715"/>
                <a:ext cx="710565" cy="1110615"/>
              </a:xfrm>
              <a:custGeom>
                <a:avLst/>
                <a:gdLst>
                  <a:gd name="connsiteX0" fmla="*/ 710565 w 710565"/>
                  <a:gd name="connsiteY0" fmla="*/ 0 h 1110615"/>
                  <a:gd name="connsiteX1" fmla="*/ 687705 w 710565"/>
                  <a:gd name="connsiteY1" fmla="*/ 51435 h 1110615"/>
                  <a:gd name="connsiteX2" fmla="*/ 643890 w 710565"/>
                  <a:gd name="connsiteY2" fmla="*/ 97155 h 1110615"/>
                  <a:gd name="connsiteX3" fmla="*/ 630555 w 710565"/>
                  <a:gd name="connsiteY3" fmla="*/ 154305 h 1110615"/>
                  <a:gd name="connsiteX4" fmla="*/ 638175 w 710565"/>
                  <a:gd name="connsiteY4" fmla="*/ 217170 h 1110615"/>
                  <a:gd name="connsiteX5" fmla="*/ 641985 w 710565"/>
                  <a:gd name="connsiteY5" fmla="*/ 278130 h 1110615"/>
                  <a:gd name="connsiteX6" fmla="*/ 634365 w 710565"/>
                  <a:gd name="connsiteY6" fmla="*/ 337185 h 1110615"/>
                  <a:gd name="connsiteX7" fmla="*/ 596265 w 710565"/>
                  <a:gd name="connsiteY7" fmla="*/ 379095 h 1110615"/>
                  <a:gd name="connsiteX8" fmla="*/ 531495 w 710565"/>
                  <a:gd name="connsiteY8" fmla="*/ 440055 h 1110615"/>
                  <a:gd name="connsiteX9" fmla="*/ 457200 w 710565"/>
                  <a:gd name="connsiteY9" fmla="*/ 533400 h 1110615"/>
                  <a:gd name="connsiteX10" fmla="*/ 436245 w 710565"/>
                  <a:gd name="connsiteY10" fmla="*/ 581025 h 1110615"/>
                  <a:gd name="connsiteX11" fmla="*/ 403860 w 710565"/>
                  <a:gd name="connsiteY11" fmla="*/ 624840 h 1110615"/>
                  <a:gd name="connsiteX12" fmla="*/ 331470 w 710565"/>
                  <a:gd name="connsiteY12" fmla="*/ 680085 h 1110615"/>
                  <a:gd name="connsiteX13" fmla="*/ 245745 w 710565"/>
                  <a:gd name="connsiteY13" fmla="*/ 725805 h 1110615"/>
                  <a:gd name="connsiteX14" fmla="*/ 205740 w 710565"/>
                  <a:gd name="connsiteY14" fmla="*/ 788670 h 1110615"/>
                  <a:gd name="connsiteX15" fmla="*/ 146685 w 710565"/>
                  <a:gd name="connsiteY15" fmla="*/ 882015 h 1110615"/>
                  <a:gd name="connsiteX16" fmla="*/ 108585 w 710565"/>
                  <a:gd name="connsiteY16" fmla="*/ 937260 h 1110615"/>
                  <a:gd name="connsiteX17" fmla="*/ 89535 w 710565"/>
                  <a:gd name="connsiteY17" fmla="*/ 975360 h 1110615"/>
                  <a:gd name="connsiteX18" fmla="*/ 28575 w 710565"/>
                  <a:gd name="connsiteY18" fmla="*/ 1000125 h 1110615"/>
                  <a:gd name="connsiteX19" fmla="*/ 34290 w 710565"/>
                  <a:gd name="connsiteY19" fmla="*/ 1022985 h 1110615"/>
                  <a:gd name="connsiteX20" fmla="*/ 26670 w 710565"/>
                  <a:gd name="connsiteY20" fmla="*/ 1051560 h 1110615"/>
                  <a:gd name="connsiteX21" fmla="*/ 0 w 710565"/>
                  <a:gd name="connsiteY21" fmla="*/ 1110615 h 11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0565" h="1110615">
                    <a:moveTo>
                      <a:pt x="710565" y="0"/>
                    </a:moveTo>
                    <a:lnTo>
                      <a:pt x="687705" y="51435"/>
                    </a:lnTo>
                    <a:lnTo>
                      <a:pt x="643890" y="97155"/>
                    </a:lnTo>
                    <a:lnTo>
                      <a:pt x="630555" y="154305"/>
                    </a:lnTo>
                    <a:lnTo>
                      <a:pt x="638175" y="217170"/>
                    </a:lnTo>
                    <a:lnTo>
                      <a:pt x="641985" y="278130"/>
                    </a:lnTo>
                    <a:lnTo>
                      <a:pt x="634365" y="337185"/>
                    </a:lnTo>
                    <a:lnTo>
                      <a:pt x="596265" y="379095"/>
                    </a:lnTo>
                    <a:lnTo>
                      <a:pt x="531495" y="440055"/>
                    </a:lnTo>
                    <a:lnTo>
                      <a:pt x="457200" y="533400"/>
                    </a:lnTo>
                    <a:lnTo>
                      <a:pt x="436245" y="581025"/>
                    </a:lnTo>
                    <a:lnTo>
                      <a:pt x="403860" y="624840"/>
                    </a:lnTo>
                    <a:lnTo>
                      <a:pt x="331470" y="680085"/>
                    </a:lnTo>
                    <a:lnTo>
                      <a:pt x="245745" y="725805"/>
                    </a:lnTo>
                    <a:lnTo>
                      <a:pt x="205740" y="788670"/>
                    </a:lnTo>
                    <a:lnTo>
                      <a:pt x="146685" y="882015"/>
                    </a:lnTo>
                    <a:lnTo>
                      <a:pt x="108585" y="937260"/>
                    </a:lnTo>
                    <a:lnTo>
                      <a:pt x="89535" y="975360"/>
                    </a:lnTo>
                    <a:lnTo>
                      <a:pt x="28575" y="1000125"/>
                    </a:lnTo>
                    <a:lnTo>
                      <a:pt x="34290" y="1022985"/>
                    </a:lnTo>
                    <a:lnTo>
                      <a:pt x="26670" y="1051560"/>
                    </a:lnTo>
                    <a:lnTo>
                      <a:pt x="0" y="1110615"/>
                    </a:lnTo>
                  </a:path>
                </a:pathLst>
              </a:custGeom>
              <a:noFill/>
              <a:ln w="57150">
                <a:solidFill>
                  <a:srgbClr val="0B6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7345680" y="1872616"/>
                <a:ext cx="226695" cy="1314450"/>
              </a:xfrm>
              <a:custGeom>
                <a:avLst/>
                <a:gdLst>
                  <a:gd name="connsiteX0" fmla="*/ 43815 w 226695"/>
                  <a:gd name="connsiteY0" fmla="*/ 0 h 1320165"/>
                  <a:gd name="connsiteX1" fmla="*/ 38100 w 226695"/>
                  <a:gd name="connsiteY1" fmla="*/ 97155 h 1320165"/>
                  <a:gd name="connsiteX2" fmla="*/ 9525 w 226695"/>
                  <a:gd name="connsiteY2" fmla="*/ 154305 h 1320165"/>
                  <a:gd name="connsiteX3" fmla="*/ 0 w 226695"/>
                  <a:gd name="connsiteY3" fmla="*/ 177165 h 1320165"/>
                  <a:gd name="connsiteX4" fmla="*/ 7620 w 226695"/>
                  <a:gd name="connsiteY4" fmla="*/ 245745 h 1320165"/>
                  <a:gd name="connsiteX5" fmla="*/ 13335 w 226695"/>
                  <a:gd name="connsiteY5" fmla="*/ 390525 h 1320165"/>
                  <a:gd name="connsiteX6" fmla="*/ 5715 w 226695"/>
                  <a:gd name="connsiteY6" fmla="*/ 421005 h 1320165"/>
                  <a:gd name="connsiteX7" fmla="*/ 32385 w 226695"/>
                  <a:gd name="connsiteY7" fmla="*/ 440055 h 1320165"/>
                  <a:gd name="connsiteX8" fmla="*/ 74295 w 226695"/>
                  <a:gd name="connsiteY8" fmla="*/ 459105 h 1320165"/>
                  <a:gd name="connsiteX9" fmla="*/ 57150 w 226695"/>
                  <a:gd name="connsiteY9" fmla="*/ 481965 h 1320165"/>
                  <a:gd name="connsiteX10" fmla="*/ 53340 w 226695"/>
                  <a:gd name="connsiteY10" fmla="*/ 512445 h 1320165"/>
                  <a:gd name="connsiteX11" fmla="*/ 55245 w 226695"/>
                  <a:gd name="connsiteY11" fmla="*/ 577215 h 1320165"/>
                  <a:gd name="connsiteX12" fmla="*/ 76200 w 226695"/>
                  <a:gd name="connsiteY12" fmla="*/ 600075 h 1320165"/>
                  <a:gd name="connsiteX13" fmla="*/ 80010 w 226695"/>
                  <a:gd name="connsiteY13" fmla="*/ 636270 h 1320165"/>
                  <a:gd name="connsiteX14" fmla="*/ 74295 w 226695"/>
                  <a:gd name="connsiteY14" fmla="*/ 672465 h 1320165"/>
                  <a:gd name="connsiteX15" fmla="*/ 57150 w 226695"/>
                  <a:gd name="connsiteY15" fmla="*/ 704850 h 1320165"/>
                  <a:gd name="connsiteX16" fmla="*/ 40005 w 226695"/>
                  <a:gd name="connsiteY16" fmla="*/ 725805 h 1320165"/>
                  <a:gd name="connsiteX17" fmla="*/ 36195 w 226695"/>
                  <a:gd name="connsiteY17" fmla="*/ 750570 h 1320165"/>
                  <a:gd name="connsiteX18" fmla="*/ 53340 w 226695"/>
                  <a:gd name="connsiteY18" fmla="*/ 794385 h 1320165"/>
                  <a:gd name="connsiteX19" fmla="*/ 53340 w 226695"/>
                  <a:gd name="connsiteY19" fmla="*/ 834390 h 1320165"/>
                  <a:gd name="connsiteX20" fmla="*/ 53340 w 226695"/>
                  <a:gd name="connsiteY20" fmla="*/ 864870 h 1320165"/>
                  <a:gd name="connsiteX21" fmla="*/ 53340 w 226695"/>
                  <a:gd name="connsiteY21" fmla="*/ 891540 h 1320165"/>
                  <a:gd name="connsiteX22" fmla="*/ 59055 w 226695"/>
                  <a:gd name="connsiteY22" fmla="*/ 935355 h 1320165"/>
                  <a:gd name="connsiteX23" fmla="*/ 43815 w 226695"/>
                  <a:gd name="connsiteY23" fmla="*/ 969645 h 1320165"/>
                  <a:gd name="connsiteX24" fmla="*/ 62865 w 226695"/>
                  <a:gd name="connsiteY24" fmla="*/ 969645 h 1320165"/>
                  <a:gd name="connsiteX25" fmla="*/ 91440 w 226695"/>
                  <a:gd name="connsiteY25" fmla="*/ 965835 h 1320165"/>
                  <a:gd name="connsiteX26" fmla="*/ 139065 w 226695"/>
                  <a:gd name="connsiteY26" fmla="*/ 971550 h 1320165"/>
                  <a:gd name="connsiteX27" fmla="*/ 127635 w 226695"/>
                  <a:gd name="connsiteY27" fmla="*/ 1007745 h 1320165"/>
                  <a:gd name="connsiteX28" fmla="*/ 112395 w 226695"/>
                  <a:gd name="connsiteY28" fmla="*/ 1053465 h 1320165"/>
                  <a:gd name="connsiteX29" fmla="*/ 120015 w 226695"/>
                  <a:gd name="connsiteY29" fmla="*/ 1093470 h 1320165"/>
                  <a:gd name="connsiteX30" fmla="*/ 129540 w 226695"/>
                  <a:gd name="connsiteY30" fmla="*/ 1127760 h 1320165"/>
                  <a:gd name="connsiteX31" fmla="*/ 123825 w 226695"/>
                  <a:gd name="connsiteY31" fmla="*/ 1179195 h 1320165"/>
                  <a:gd name="connsiteX32" fmla="*/ 120015 w 226695"/>
                  <a:gd name="connsiteY32" fmla="*/ 1223010 h 1320165"/>
                  <a:gd name="connsiteX33" fmla="*/ 137160 w 226695"/>
                  <a:gd name="connsiteY33" fmla="*/ 1247775 h 1320165"/>
                  <a:gd name="connsiteX34" fmla="*/ 179070 w 226695"/>
                  <a:gd name="connsiteY34" fmla="*/ 1261110 h 1320165"/>
                  <a:gd name="connsiteX35" fmla="*/ 205740 w 226695"/>
                  <a:gd name="connsiteY35" fmla="*/ 1282065 h 1320165"/>
                  <a:gd name="connsiteX36" fmla="*/ 226695 w 226695"/>
                  <a:gd name="connsiteY36" fmla="*/ 1303020 h 1320165"/>
                  <a:gd name="connsiteX37" fmla="*/ 203835 w 226695"/>
                  <a:gd name="connsiteY37" fmla="*/ 1320165 h 1320165"/>
                  <a:gd name="connsiteX0" fmla="*/ 51435 w 226695"/>
                  <a:gd name="connsiteY0" fmla="*/ 0 h 1320165"/>
                  <a:gd name="connsiteX1" fmla="*/ 38100 w 226695"/>
                  <a:gd name="connsiteY1" fmla="*/ 97155 h 1320165"/>
                  <a:gd name="connsiteX2" fmla="*/ 9525 w 226695"/>
                  <a:gd name="connsiteY2" fmla="*/ 154305 h 1320165"/>
                  <a:gd name="connsiteX3" fmla="*/ 0 w 226695"/>
                  <a:gd name="connsiteY3" fmla="*/ 177165 h 1320165"/>
                  <a:gd name="connsiteX4" fmla="*/ 7620 w 226695"/>
                  <a:gd name="connsiteY4" fmla="*/ 245745 h 1320165"/>
                  <a:gd name="connsiteX5" fmla="*/ 13335 w 226695"/>
                  <a:gd name="connsiteY5" fmla="*/ 390525 h 1320165"/>
                  <a:gd name="connsiteX6" fmla="*/ 5715 w 226695"/>
                  <a:gd name="connsiteY6" fmla="*/ 421005 h 1320165"/>
                  <a:gd name="connsiteX7" fmla="*/ 32385 w 226695"/>
                  <a:gd name="connsiteY7" fmla="*/ 440055 h 1320165"/>
                  <a:gd name="connsiteX8" fmla="*/ 74295 w 226695"/>
                  <a:gd name="connsiteY8" fmla="*/ 459105 h 1320165"/>
                  <a:gd name="connsiteX9" fmla="*/ 57150 w 226695"/>
                  <a:gd name="connsiteY9" fmla="*/ 481965 h 1320165"/>
                  <a:gd name="connsiteX10" fmla="*/ 53340 w 226695"/>
                  <a:gd name="connsiteY10" fmla="*/ 512445 h 1320165"/>
                  <a:gd name="connsiteX11" fmla="*/ 55245 w 226695"/>
                  <a:gd name="connsiteY11" fmla="*/ 577215 h 1320165"/>
                  <a:gd name="connsiteX12" fmla="*/ 76200 w 226695"/>
                  <a:gd name="connsiteY12" fmla="*/ 600075 h 1320165"/>
                  <a:gd name="connsiteX13" fmla="*/ 80010 w 226695"/>
                  <a:gd name="connsiteY13" fmla="*/ 636270 h 1320165"/>
                  <a:gd name="connsiteX14" fmla="*/ 74295 w 226695"/>
                  <a:gd name="connsiteY14" fmla="*/ 672465 h 1320165"/>
                  <a:gd name="connsiteX15" fmla="*/ 57150 w 226695"/>
                  <a:gd name="connsiteY15" fmla="*/ 704850 h 1320165"/>
                  <a:gd name="connsiteX16" fmla="*/ 40005 w 226695"/>
                  <a:gd name="connsiteY16" fmla="*/ 725805 h 1320165"/>
                  <a:gd name="connsiteX17" fmla="*/ 36195 w 226695"/>
                  <a:gd name="connsiteY17" fmla="*/ 750570 h 1320165"/>
                  <a:gd name="connsiteX18" fmla="*/ 53340 w 226695"/>
                  <a:gd name="connsiteY18" fmla="*/ 794385 h 1320165"/>
                  <a:gd name="connsiteX19" fmla="*/ 53340 w 226695"/>
                  <a:gd name="connsiteY19" fmla="*/ 834390 h 1320165"/>
                  <a:gd name="connsiteX20" fmla="*/ 53340 w 226695"/>
                  <a:gd name="connsiteY20" fmla="*/ 864870 h 1320165"/>
                  <a:gd name="connsiteX21" fmla="*/ 53340 w 226695"/>
                  <a:gd name="connsiteY21" fmla="*/ 891540 h 1320165"/>
                  <a:gd name="connsiteX22" fmla="*/ 59055 w 226695"/>
                  <a:gd name="connsiteY22" fmla="*/ 935355 h 1320165"/>
                  <a:gd name="connsiteX23" fmla="*/ 43815 w 226695"/>
                  <a:gd name="connsiteY23" fmla="*/ 969645 h 1320165"/>
                  <a:gd name="connsiteX24" fmla="*/ 62865 w 226695"/>
                  <a:gd name="connsiteY24" fmla="*/ 969645 h 1320165"/>
                  <a:gd name="connsiteX25" fmla="*/ 91440 w 226695"/>
                  <a:gd name="connsiteY25" fmla="*/ 965835 h 1320165"/>
                  <a:gd name="connsiteX26" fmla="*/ 139065 w 226695"/>
                  <a:gd name="connsiteY26" fmla="*/ 971550 h 1320165"/>
                  <a:gd name="connsiteX27" fmla="*/ 127635 w 226695"/>
                  <a:gd name="connsiteY27" fmla="*/ 1007745 h 1320165"/>
                  <a:gd name="connsiteX28" fmla="*/ 112395 w 226695"/>
                  <a:gd name="connsiteY28" fmla="*/ 1053465 h 1320165"/>
                  <a:gd name="connsiteX29" fmla="*/ 120015 w 226695"/>
                  <a:gd name="connsiteY29" fmla="*/ 1093470 h 1320165"/>
                  <a:gd name="connsiteX30" fmla="*/ 129540 w 226695"/>
                  <a:gd name="connsiteY30" fmla="*/ 1127760 h 1320165"/>
                  <a:gd name="connsiteX31" fmla="*/ 123825 w 226695"/>
                  <a:gd name="connsiteY31" fmla="*/ 1179195 h 1320165"/>
                  <a:gd name="connsiteX32" fmla="*/ 120015 w 226695"/>
                  <a:gd name="connsiteY32" fmla="*/ 1223010 h 1320165"/>
                  <a:gd name="connsiteX33" fmla="*/ 137160 w 226695"/>
                  <a:gd name="connsiteY33" fmla="*/ 1247775 h 1320165"/>
                  <a:gd name="connsiteX34" fmla="*/ 179070 w 226695"/>
                  <a:gd name="connsiteY34" fmla="*/ 1261110 h 1320165"/>
                  <a:gd name="connsiteX35" fmla="*/ 205740 w 226695"/>
                  <a:gd name="connsiteY35" fmla="*/ 1282065 h 1320165"/>
                  <a:gd name="connsiteX36" fmla="*/ 226695 w 226695"/>
                  <a:gd name="connsiteY36" fmla="*/ 1303020 h 1320165"/>
                  <a:gd name="connsiteX37" fmla="*/ 203835 w 226695"/>
                  <a:gd name="connsiteY37" fmla="*/ 1320165 h 1320165"/>
                  <a:gd name="connsiteX0" fmla="*/ 45720 w 226695"/>
                  <a:gd name="connsiteY0" fmla="*/ 0 h 1320165"/>
                  <a:gd name="connsiteX1" fmla="*/ 38100 w 226695"/>
                  <a:gd name="connsiteY1" fmla="*/ 97155 h 1320165"/>
                  <a:gd name="connsiteX2" fmla="*/ 9525 w 226695"/>
                  <a:gd name="connsiteY2" fmla="*/ 154305 h 1320165"/>
                  <a:gd name="connsiteX3" fmla="*/ 0 w 226695"/>
                  <a:gd name="connsiteY3" fmla="*/ 177165 h 1320165"/>
                  <a:gd name="connsiteX4" fmla="*/ 7620 w 226695"/>
                  <a:gd name="connsiteY4" fmla="*/ 245745 h 1320165"/>
                  <a:gd name="connsiteX5" fmla="*/ 13335 w 226695"/>
                  <a:gd name="connsiteY5" fmla="*/ 390525 h 1320165"/>
                  <a:gd name="connsiteX6" fmla="*/ 5715 w 226695"/>
                  <a:gd name="connsiteY6" fmla="*/ 421005 h 1320165"/>
                  <a:gd name="connsiteX7" fmla="*/ 32385 w 226695"/>
                  <a:gd name="connsiteY7" fmla="*/ 440055 h 1320165"/>
                  <a:gd name="connsiteX8" fmla="*/ 74295 w 226695"/>
                  <a:gd name="connsiteY8" fmla="*/ 459105 h 1320165"/>
                  <a:gd name="connsiteX9" fmla="*/ 57150 w 226695"/>
                  <a:gd name="connsiteY9" fmla="*/ 481965 h 1320165"/>
                  <a:gd name="connsiteX10" fmla="*/ 53340 w 226695"/>
                  <a:gd name="connsiteY10" fmla="*/ 512445 h 1320165"/>
                  <a:gd name="connsiteX11" fmla="*/ 55245 w 226695"/>
                  <a:gd name="connsiteY11" fmla="*/ 577215 h 1320165"/>
                  <a:gd name="connsiteX12" fmla="*/ 76200 w 226695"/>
                  <a:gd name="connsiteY12" fmla="*/ 600075 h 1320165"/>
                  <a:gd name="connsiteX13" fmla="*/ 80010 w 226695"/>
                  <a:gd name="connsiteY13" fmla="*/ 636270 h 1320165"/>
                  <a:gd name="connsiteX14" fmla="*/ 74295 w 226695"/>
                  <a:gd name="connsiteY14" fmla="*/ 672465 h 1320165"/>
                  <a:gd name="connsiteX15" fmla="*/ 57150 w 226695"/>
                  <a:gd name="connsiteY15" fmla="*/ 704850 h 1320165"/>
                  <a:gd name="connsiteX16" fmla="*/ 40005 w 226695"/>
                  <a:gd name="connsiteY16" fmla="*/ 725805 h 1320165"/>
                  <a:gd name="connsiteX17" fmla="*/ 36195 w 226695"/>
                  <a:gd name="connsiteY17" fmla="*/ 750570 h 1320165"/>
                  <a:gd name="connsiteX18" fmla="*/ 53340 w 226695"/>
                  <a:gd name="connsiteY18" fmla="*/ 794385 h 1320165"/>
                  <a:gd name="connsiteX19" fmla="*/ 53340 w 226695"/>
                  <a:gd name="connsiteY19" fmla="*/ 834390 h 1320165"/>
                  <a:gd name="connsiteX20" fmla="*/ 53340 w 226695"/>
                  <a:gd name="connsiteY20" fmla="*/ 864870 h 1320165"/>
                  <a:gd name="connsiteX21" fmla="*/ 53340 w 226695"/>
                  <a:gd name="connsiteY21" fmla="*/ 891540 h 1320165"/>
                  <a:gd name="connsiteX22" fmla="*/ 59055 w 226695"/>
                  <a:gd name="connsiteY22" fmla="*/ 935355 h 1320165"/>
                  <a:gd name="connsiteX23" fmla="*/ 43815 w 226695"/>
                  <a:gd name="connsiteY23" fmla="*/ 969645 h 1320165"/>
                  <a:gd name="connsiteX24" fmla="*/ 62865 w 226695"/>
                  <a:gd name="connsiteY24" fmla="*/ 969645 h 1320165"/>
                  <a:gd name="connsiteX25" fmla="*/ 91440 w 226695"/>
                  <a:gd name="connsiteY25" fmla="*/ 965835 h 1320165"/>
                  <a:gd name="connsiteX26" fmla="*/ 139065 w 226695"/>
                  <a:gd name="connsiteY26" fmla="*/ 971550 h 1320165"/>
                  <a:gd name="connsiteX27" fmla="*/ 127635 w 226695"/>
                  <a:gd name="connsiteY27" fmla="*/ 1007745 h 1320165"/>
                  <a:gd name="connsiteX28" fmla="*/ 112395 w 226695"/>
                  <a:gd name="connsiteY28" fmla="*/ 1053465 h 1320165"/>
                  <a:gd name="connsiteX29" fmla="*/ 120015 w 226695"/>
                  <a:gd name="connsiteY29" fmla="*/ 1093470 h 1320165"/>
                  <a:gd name="connsiteX30" fmla="*/ 129540 w 226695"/>
                  <a:gd name="connsiteY30" fmla="*/ 1127760 h 1320165"/>
                  <a:gd name="connsiteX31" fmla="*/ 123825 w 226695"/>
                  <a:gd name="connsiteY31" fmla="*/ 1179195 h 1320165"/>
                  <a:gd name="connsiteX32" fmla="*/ 120015 w 226695"/>
                  <a:gd name="connsiteY32" fmla="*/ 1223010 h 1320165"/>
                  <a:gd name="connsiteX33" fmla="*/ 137160 w 226695"/>
                  <a:gd name="connsiteY33" fmla="*/ 1247775 h 1320165"/>
                  <a:gd name="connsiteX34" fmla="*/ 179070 w 226695"/>
                  <a:gd name="connsiteY34" fmla="*/ 1261110 h 1320165"/>
                  <a:gd name="connsiteX35" fmla="*/ 205740 w 226695"/>
                  <a:gd name="connsiteY35" fmla="*/ 1282065 h 1320165"/>
                  <a:gd name="connsiteX36" fmla="*/ 226695 w 226695"/>
                  <a:gd name="connsiteY36" fmla="*/ 1303020 h 1320165"/>
                  <a:gd name="connsiteX37" fmla="*/ 203835 w 226695"/>
                  <a:gd name="connsiteY37" fmla="*/ 1320165 h 1320165"/>
                  <a:gd name="connsiteX0" fmla="*/ 53340 w 226695"/>
                  <a:gd name="connsiteY0" fmla="*/ 0 h 1323975"/>
                  <a:gd name="connsiteX1" fmla="*/ 38100 w 226695"/>
                  <a:gd name="connsiteY1" fmla="*/ 100965 h 1323975"/>
                  <a:gd name="connsiteX2" fmla="*/ 9525 w 226695"/>
                  <a:gd name="connsiteY2" fmla="*/ 158115 h 1323975"/>
                  <a:gd name="connsiteX3" fmla="*/ 0 w 226695"/>
                  <a:gd name="connsiteY3" fmla="*/ 180975 h 1323975"/>
                  <a:gd name="connsiteX4" fmla="*/ 7620 w 226695"/>
                  <a:gd name="connsiteY4" fmla="*/ 249555 h 1323975"/>
                  <a:gd name="connsiteX5" fmla="*/ 13335 w 226695"/>
                  <a:gd name="connsiteY5" fmla="*/ 394335 h 1323975"/>
                  <a:gd name="connsiteX6" fmla="*/ 5715 w 226695"/>
                  <a:gd name="connsiteY6" fmla="*/ 424815 h 1323975"/>
                  <a:gd name="connsiteX7" fmla="*/ 32385 w 226695"/>
                  <a:gd name="connsiteY7" fmla="*/ 443865 h 1323975"/>
                  <a:gd name="connsiteX8" fmla="*/ 74295 w 226695"/>
                  <a:gd name="connsiteY8" fmla="*/ 462915 h 1323975"/>
                  <a:gd name="connsiteX9" fmla="*/ 57150 w 226695"/>
                  <a:gd name="connsiteY9" fmla="*/ 485775 h 1323975"/>
                  <a:gd name="connsiteX10" fmla="*/ 53340 w 226695"/>
                  <a:gd name="connsiteY10" fmla="*/ 516255 h 1323975"/>
                  <a:gd name="connsiteX11" fmla="*/ 55245 w 226695"/>
                  <a:gd name="connsiteY11" fmla="*/ 581025 h 1323975"/>
                  <a:gd name="connsiteX12" fmla="*/ 76200 w 226695"/>
                  <a:gd name="connsiteY12" fmla="*/ 603885 h 1323975"/>
                  <a:gd name="connsiteX13" fmla="*/ 80010 w 226695"/>
                  <a:gd name="connsiteY13" fmla="*/ 640080 h 1323975"/>
                  <a:gd name="connsiteX14" fmla="*/ 74295 w 226695"/>
                  <a:gd name="connsiteY14" fmla="*/ 676275 h 1323975"/>
                  <a:gd name="connsiteX15" fmla="*/ 57150 w 226695"/>
                  <a:gd name="connsiteY15" fmla="*/ 708660 h 1323975"/>
                  <a:gd name="connsiteX16" fmla="*/ 40005 w 226695"/>
                  <a:gd name="connsiteY16" fmla="*/ 729615 h 1323975"/>
                  <a:gd name="connsiteX17" fmla="*/ 36195 w 226695"/>
                  <a:gd name="connsiteY17" fmla="*/ 754380 h 1323975"/>
                  <a:gd name="connsiteX18" fmla="*/ 53340 w 226695"/>
                  <a:gd name="connsiteY18" fmla="*/ 798195 h 1323975"/>
                  <a:gd name="connsiteX19" fmla="*/ 53340 w 226695"/>
                  <a:gd name="connsiteY19" fmla="*/ 838200 h 1323975"/>
                  <a:gd name="connsiteX20" fmla="*/ 53340 w 226695"/>
                  <a:gd name="connsiteY20" fmla="*/ 868680 h 1323975"/>
                  <a:gd name="connsiteX21" fmla="*/ 53340 w 226695"/>
                  <a:gd name="connsiteY21" fmla="*/ 895350 h 1323975"/>
                  <a:gd name="connsiteX22" fmla="*/ 59055 w 226695"/>
                  <a:gd name="connsiteY22" fmla="*/ 939165 h 1323975"/>
                  <a:gd name="connsiteX23" fmla="*/ 43815 w 226695"/>
                  <a:gd name="connsiteY23" fmla="*/ 973455 h 1323975"/>
                  <a:gd name="connsiteX24" fmla="*/ 62865 w 226695"/>
                  <a:gd name="connsiteY24" fmla="*/ 973455 h 1323975"/>
                  <a:gd name="connsiteX25" fmla="*/ 91440 w 226695"/>
                  <a:gd name="connsiteY25" fmla="*/ 969645 h 1323975"/>
                  <a:gd name="connsiteX26" fmla="*/ 139065 w 226695"/>
                  <a:gd name="connsiteY26" fmla="*/ 975360 h 1323975"/>
                  <a:gd name="connsiteX27" fmla="*/ 127635 w 226695"/>
                  <a:gd name="connsiteY27" fmla="*/ 1011555 h 1323975"/>
                  <a:gd name="connsiteX28" fmla="*/ 112395 w 226695"/>
                  <a:gd name="connsiteY28" fmla="*/ 1057275 h 1323975"/>
                  <a:gd name="connsiteX29" fmla="*/ 120015 w 226695"/>
                  <a:gd name="connsiteY29" fmla="*/ 1097280 h 1323975"/>
                  <a:gd name="connsiteX30" fmla="*/ 129540 w 226695"/>
                  <a:gd name="connsiteY30" fmla="*/ 1131570 h 1323975"/>
                  <a:gd name="connsiteX31" fmla="*/ 123825 w 226695"/>
                  <a:gd name="connsiteY31" fmla="*/ 1183005 h 1323975"/>
                  <a:gd name="connsiteX32" fmla="*/ 120015 w 226695"/>
                  <a:gd name="connsiteY32" fmla="*/ 1226820 h 1323975"/>
                  <a:gd name="connsiteX33" fmla="*/ 137160 w 226695"/>
                  <a:gd name="connsiteY33" fmla="*/ 1251585 h 1323975"/>
                  <a:gd name="connsiteX34" fmla="*/ 179070 w 226695"/>
                  <a:gd name="connsiteY34" fmla="*/ 1264920 h 1323975"/>
                  <a:gd name="connsiteX35" fmla="*/ 205740 w 226695"/>
                  <a:gd name="connsiteY35" fmla="*/ 1285875 h 1323975"/>
                  <a:gd name="connsiteX36" fmla="*/ 226695 w 226695"/>
                  <a:gd name="connsiteY36" fmla="*/ 1306830 h 1323975"/>
                  <a:gd name="connsiteX37" fmla="*/ 203835 w 226695"/>
                  <a:gd name="connsiteY37" fmla="*/ 1323975 h 1323975"/>
                  <a:gd name="connsiteX0" fmla="*/ 47625 w 226695"/>
                  <a:gd name="connsiteY0" fmla="*/ 0 h 1322070"/>
                  <a:gd name="connsiteX1" fmla="*/ 38100 w 226695"/>
                  <a:gd name="connsiteY1" fmla="*/ 99060 h 1322070"/>
                  <a:gd name="connsiteX2" fmla="*/ 9525 w 226695"/>
                  <a:gd name="connsiteY2" fmla="*/ 156210 h 1322070"/>
                  <a:gd name="connsiteX3" fmla="*/ 0 w 226695"/>
                  <a:gd name="connsiteY3" fmla="*/ 179070 h 1322070"/>
                  <a:gd name="connsiteX4" fmla="*/ 7620 w 226695"/>
                  <a:gd name="connsiteY4" fmla="*/ 247650 h 1322070"/>
                  <a:gd name="connsiteX5" fmla="*/ 13335 w 226695"/>
                  <a:gd name="connsiteY5" fmla="*/ 392430 h 1322070"/>
                  <a:gd name="connsiteX6" fmla="*/ 5715 w 226695"/>
                  <a:gd name="connsiteY6" fmla="*/ 422910 h 1322070"/>
                  <a:gd name="connsiteX7" fmla="*/ 32385 w 226695"/>
                  <a:gd name="connsiteY7" fmla="*/ 441960 h 1322070"/>
                  <a:gd name="connsiteX8" fmla="*/ 74295 w 226695"/>
                  <a:gd name="connsiteY8" fmla="*/ 461010 h 1322070"/>
                  <a:gd name="connsiteX9" fmla="*/ 57150 w 226695"/>
                  <a:gd name="connsiteY9" fmla="*/ 483870 h 1322070"/>
                  <a:gd name="connsiteX10" fmla="*/ 53340 w 226695"/>
                  <a:gd name="connsiteY10" fmla="*/ 514350 h 1322070"/>
                  <a:gd name="connsiteX11" fmla="*/ 55245 w 226695"/>
                  <a:gd name="connsiteY11" fmla="*/ 579120 h 1322070"/>
                  <a:gd name="connsiteX12" fmla="*/ 76200 w 226695"/>
                  <a:gd name="connsiteY12" fmla="*/ 601980 h 1322070"/>
                  <a:gd name="connsiteX13" fmla="*/ 80010 w 226695"/>
                  <a:gd name="connsiteY13" fmla="*/ 638175 h 1322070"/>
                  <a:gd name="connsiteX14" fmla="*/ 74295 w 226695"/>
                  <a:gd name="connsiteY14" fmla="*/ 674370 h 1322070"/>
                  <a:gd name="connsiteX15" fmla="*/ 57150 w 226695"/>
                  <a:gd name="connsiteY15" fmla="*/ 706755 h 1322070"/>
                  <a:gd name="connsiteX16" fmla="*/ 40005 w 226695"/>
                  <a:gd name="connsiteY16" fmla="*/ 727710 h 1322070"/>
                  <a:gd name="connsiteX17" fmla="*/ 36195 w 226695"/>
                  <a:gd name="connsiteY17" fmla="*/ 752475 h 1322070"/>
                  <a:gd name="connsiteX18" fmla="*/ 53340 w 226695"/>
                  <a:gd name="connsiteY18" fmla="*/ 796290 h 1322070"/>
                  <a:gd name="connsiteX19" fmla="*/ 53340 w 226695"/>
                  <a:gd name="connsiteY19" fmla="*/ 836295 h 1322070"/>
                  <a:gd name="connsiteX20" fmla="*/ 53340 w 226695"/>
                  <a:gd name="connsiteY20" fmla="*/ 866775 h 1322070"/>
                  <a:gd name="connsiteX21" fmla="*/ 53340 w 226695"/>
                  <a:gd name="connsiteY21" fmla="*/ 893445 h 1322070"/>
                  <a:gd name="connsiteX22" fmla="*/ 59055 w 226695"/>
                  <a:gd name="connsiteY22" fmla="*/ 937260 h 1322070"/>
                  <a:gd name="connsiteX23" fmla="*/ 43815 w 226695"/>
                  <a:gd name="connsiteY23" fmla="*/ 971550 h 1322070"/>
                  <a:gd name="connsiteX24" fmla="*/ 62865 w 226695"/>
                  <a:gd name="connsiteY24" fmla="*/ 971550 h 1322070"/>
                  <a:gd name="connsiteX25" fmla="*/ 91440 w 226695"/>
                  <a:gd name="connsiteY25" fmla="*/ 967740 h 1322070"/>
                  <a:gd name="connsiteX26" fmla="*/ 139065 w 226695"/>
                  <a:gd name="connsiteY26" fmla="*/ 973455 h 1322070"/>
                  <a:gd name="connsiteX27" fmla="*/ 127635 w 226695"/>
                  <a:gd name="connsiteY27" fmla="*/ 1009650 h 1322070"/>
                  <a:gd name="connsiteX28" fmla="*/ 112395 w 226695"/>
                  <a:gd name="connsiteY28" fmla="*/ 1055370 h 1322070"/>
                  <a:gd name="connsiteX29" fmla="*/ 120015 w 226695"/>
                  <a:gd name="connsiteY29" fmla="*/ 1095375 h 1322070"/>
                  <a:gd name="connsiteX30" fmla="*/ 129540 w 226695"/>
                  <a:gd name="connsiteY30" fmla="*/ 1129665 h 1322070"/>
                  <a:gd name="connsiteX31" fmla="*/ 123825 w 226695"/>
                  <a:gd name="connsiteY31" fmla="*/ 1181100 h 1322070"/>
                  <a:gd name="connsiteX32" fmla="*/ 120015 w 226695"/>
                  <a:gd name="connsiteY32" fmla="*/ 1224915 h 1322070"/>
                  <a:gd name="connsiteX33" fmla="*/ 137160 w 226695"/>
                  <a:gd name="connsiteY33" fmla="*/ 1249680 h 1322070"/>
                  <a:gd name="connsiteX34" fmla="*/ 179070 w 226695"/>
                  <a:gd name="connsiteY34" fmla="*/ 1263015 h 1322070"/>
                  <a:gd name="connsiteX35" fmla="*/ 205740 w 226695"/>
                  <a:gd name="connsiteY35" fmla="*/ 1283970 h 1322070"/>
                  <a:gd name="connsiteX36" fmla="*/ 226695 w 226695"/>
                  <a:gd name="connsiteY36" fmla="*/ 1304925 h 1322070"/>
                  <a:gd name="connsiteX37" fmla="*/ 203835 w 226695"/>
                  <a:gd name="connsiteY37" fmla="*/ 1322070 h 1322070"/>
                  <a:gd name="connsiteX0" fmla="*/ 47625 w 226695"/>
                  <a:gd name="connsiteY0" fmla="*/ 0 h 1322070"/>
                  <a:gd name="connsiteX1" fmla="*/ 38100 w 226695"/>
                  <a:gd name="connsiteY1" fmla="*/ 99060 h 1322070"/>
                  <a:gd name="connsiteX2" fmla="*/ 9525 w 226695"/>
                  <a:gd name="connsiteY2" fmla="*/ 156210 h 1322070"/>
                  <a:gd name="connsiteX3" fmla="*/ 0 w 226695"/>
                  <a:gd name="connsiteY3" fmla="*/ 179070 h 1322070"/>
                  <a:gd name="connsiteX4" fmla="*/ 7620 w 226695"/>
                  <a:gd name="connsiteY4" fmla="*/ 247650 h 1322070"/>
                  <a:gd name="connsiteX5" fmla="*/ 13335 w 226695"/>
                  <a:gd name="connsiteY5" fmla="*/ 392430 h 1322070"/>
                  <a:gd name="connsiteX6" fmla="*/ 5715 w 226695"/>
                  <a:gd name="connsiteY6" fmla="*/ 422910 h 1322070"/>
                  <a:gd name="connsiteX7" fmla="*/ 32385 w 226695"/>
                  <a:gd name="connsiteY7" fmla="*/ 441960 h 1322070"/>
                  <a:gd name="connsiteX8" fmla="*/ 74295 w 226695"/>
                  <a:gd name="connsiteY8" fmla="*/ 461010 h 1322070"/>
                  <a:gd name="connsiteX9" fmla="*/ 57150 w 226695"/>
                  <a:gd name="connsiteY9" fmla="*/ 483870 h 1322070"/>
                  <a:gd name="connsiteX10" fmla="*/ 53340 w 226695"/>
                  <a:gd name="connsiteY10" fmla="*/ 514350 h 1322070"/>
                  <a:gd name="connsiteX11" fmla="*/ 55245 w 226695"/>
                  <a:gd name="connsiteY11" fmla="*/ 579120 h 1322070"/>
                  <a:gd name="connsiteX12" fmla="*/ 76200 w 226695"/>
                  <a:gd name="connsiteY12" fmla="*/ 601980 h 1322070"/>
                  <a:gd name="connsiteX13" fmla="*/ 80010 w 226695"/>
                  <a:gd name="connsiteY13" fmla="*/ 638175 h 1322070"/>
                  <a:gd name="connsiteX14" fmla="*/ 74295 w 226695"/>
                  <a:gd name="connsiteY14" fmla="*/ 674370 h 1322070"/>
                  <a:gd name="connsiteX15" fmla="*/ 57150 w 226695"/>
                  <a:gd name="connsiteY15" fmla="*/ 706755 h 1322070"/>
                  <a:gd name="connsiteX16" fmla="*/ 40005 w 226695"/>
                  <a:gd name="connsiteY16" fmla="*/ 727710 h 1322070"/>
                  <a:gd name="connsiteX17" fmla="*/ 36195 w 226695"/>
                  <a:gd name="connsiteY17" fmla="*/ 752475 h 1322070"/>
                  <a:gd name="connsiteX18" fmla="*/ 53340 w 226695"/>
                  <a:gd name="connsiteY18" fmla="*/ 796290 h 1322070"/>
                  <a:gd name="connsiteX19" fmla="*/ 53340 w 226695"/>
                  <a:gd name="connsiteY19" fmla="*/ 836295 h 1322070"/>
                  <a:gd name="connsiteX20" fmla="*/ 53340 w 226695"/>
                  <a:gd name="connsiteY20" fmla="*/ 866775 h 1322070"/>
                  <a:gd name="connsiteX21" fmla="*/ 53340 w 226695"/>
                  <a:gd name="connsiteY21" fmla="*/ 893445 h 1322070"/>
                  <a:gd name="connsiteX22" fmla="*/ 59055 w 226695"/>
                  <a:gd name="connsiteY22" fmla="*/ 937260 h 1322070"/>
                  <a:gd name="connsiteX23" fmla="*/ 43815 w 226695"/>
                  <a:gd name="connsiteY23" fmla="*/ 971550 h 1322070"/>
                  <a:gd name="connsiteX24" fmla="*/ 62865 w 226695"/>
                  <a:gd name="connsiteY24" fmla="*/ 971550 h 1322070"/>
                  <a:gd name="connsiteX25" fmla="*/ 91440 w 226695"/>
                  <a:gd name="connsiteY25" fmla="*/ 967740 h 1322070"/>
                  <a:gd name="connsiteX26" fmla="*/ 139065 w 226695"/>
                  <a:gd name="connsiteY26" fmla="*/ 973455 h 1322070"/>
                  <a:gd name="connsiteX27" fmla="*/ 127635 w 226695"/>
                  <a:gd name="connsiteY27" fmla="*/ 1009650 h 1322070"/>
                  <a:gd name="connsiteX28" fmla="*/ 112395 w 226695"/>
                  <a:gd name="connsiteY28" fmla="*/ 1055370 h 1322070"/>
                  <a:gd name="connsiteX29" fmla="*/ 120015 w 226695"/>
                  <a:gd name="connsiteY29" fmla="*/ 1095375 h 1322070"/>
                  <a:gd name="connsiteX30" fmla="*/ 129540 w 226695"/>
                  <a:gd name="connsiteY30" fmla="*/ 1129665 h 1322070"/>
                  <a:gd name="connsiteX31" fmla="*/ 123825 w 226695"/>
                  <a:gd name="connsiteY31" fmla="*/ 1181100 h 1322070"/>
                  <a:gd name="connsiteX32" fmla="*/ 120015 w 226695"/>
                  <a:gd name="connsiteY32" fmla="*/ 1224915 h 1322070"/>
                  <a:gd name="connsiteX33" fmla="*/ 137160 w 226695"/>
                  <a:gd name="connsiteY33" fmla="*/ 1249680 h 1322070"/>
                  <a:gd name="connsiteX34" fmla="*/ 179070 w 226695"/>
                  <a:gd name="connsiteY34" fmla="*/ 1263015 h 1322070"/>
                  <a:gd name="connsiteX35" fmla="*/ 205740 w 226695"/>
                  <a:gd name="connsiteY35" fmla="*/ 1283970 h 1322070"/>
                  <a:gd name="connsiteX36" fmla="*/ 226695 w 226695"/>
                  <a:gd name="connsiteY36" fmla="*/ 1304925 h 1322070"/>
                  <a:gd name="connsiteX37" fmla="*/ 203835 w 226695"/>
                  <a:gd name="connsiteY37" fmla="*/ 1322070 h 1322070"/>
                  <a:gd name="connsiteX0" fmla="*/ 47625 w 226695"/>
                  <a:gd name="connsiteY0" fmla="*/ 0 h 1314450"/>
                  <a:gd name="connsiteX1" fmla="*/ 38100 w 226695"/>
                  <a:gd name="connsiteY1" fmla="*/ 91440 h 1314450"/>
                  <a:gd name="connsiteX2" fmla="*/ 9525 w 226695"/>
                  <a:gd name="connsiteY2" fmla="*/ 148590 h 1314450"/>
                  <a:gd name="connsiteX3" fmla="*/ 0 w 226695"/>
                  <a:gd name="connsiteY3" fmla="*/ 171450 h 1314450"/>
                  <a:gd name="connsiteX4" fmla="*/ 7620 w 226695"/>
                  <a:gd name="connsiteY4" fmla="*/ 240030 h 1314450"/>
                  <a:gd name="connsiteX5" fmla="*/ 13335 w 226695"/>
                  <a:gd name="connsiteY5" fmla="*/ 384810 h 1314450"/>
                  <a:gd name="connsiteX6" fmla="*/ 5715 w 226695"/>
                  <a:gd name="connsiteY6" fmla="*/ 415290 h 1314450"/>
                  <a:gd name="connsiteX7" fmla="*/ 32385 w 226695"/>
                  <a:gd name="connsiteY7" fmla="*/ 434340 h 1314450"/>
                  <a:gd name="connsiteX8" fmla="*/ 74295 w 226695"/>
                  <a:gd name="connsiteY8" fmla="*/ 453390 h 1314450"/>
                  <a:gd name="connsiteX9" fmla="*/ 57150 w 226695"/>
                  <a:gd name="connsiteY9" fmla="*/ 476250 h 1314450"/>
                  <a:gd name="connsiteX10" fmla="*/ 53340 w 226695"/>
                  <a:gd name="connsiteY10" fmla="*/ 506730 h 1314450"/>
                  <a:gd name="connsiteX11" fmla="*/ 55245 w 226695"/>
                  <a:gd name="connsiteY11" fmla="*/ 571500 h 1314450"/>
                  <a:gd name="connsiteX12" fmla="*/ 76200 w 226695"/>
                  <a:gd name="connsiteY12" fmla="*/ 594360 h 1314450"/>
                  <a:gd name="connsiteX13" fmla="*/ 80010 w 226695"/>
                  <a:gd name="connsiteY13" fmla="*/ 630555 h 1314450"/>
                  <a:gd name="connsiteX14" fmla="*/ 74295 w 226695"/>
                  <a:gd name="connsiteY14" fmla="*/ 666750 h 1314450"/>
                  <a:gd name="connsiteX15" fmla="*/ 57150 w 226695"/>
                  <a:gd name="connsiteY15" fmla="*/ 699135 h 1314450"/>
                  <a:gd name="connsiteX16" fmla="*/ 40005 w 226695"/>
                  <a:gd name="connsiteY16" fmla="*/ 720090 h 1314450"/>
                  <a:gd name="connsiteX17" fmla="*/ 36195 w 226695"/>
                  <a:gd name="connsiteY17" fmla="*/ 744855 h 1314450"/>
                  <a:gd name="connsiteX18" fmla="*/ 53340 w 226695"/>
                  <a:gd name="connsiteY18" fmla="*/ 788670 h 1314450"/>
                  <a:gd name="connsiteX19" fmla="*/ 53340 w 226695"/>
                  <a:gd name="connsiteY19" fmla="*/ 828675 h 1314450"/>
                  <a:gd name="connsiteX20" fmla="*/ 53340 w 226695"/>
                  <a:gd name="connsiteY20" fmla="*/ 859155 h 1314450"/>
                  <a:gd name="connsiteX21" fmla="*/ 53340 w 226695"/>
                  <a:gd name="connsiteY21" fmla="*/ 885825 h 1314450"/>
                  <a:gd name="connsiteX22" fmla="*/ 59055 w 226695"/>
                  <a:gd name="connsiteY22" fmla="*/ 929640 h 1314450"/>
                  <a:gd name="connsiteX23" fmla="*/ 43815 w 226695"/>
                  <a:gd name="connsiteY23" fmla="*/ 963930 h 1314450"/>
                  <a:gd name="connsiteX24" fmla="*/ 62865 w 226695"/>
                  <a:gd name="connsiteY24" fmla="*/ 963930 h 1314450"/>
                  <a:gd name="connsiteX25" fmla="*/ 91440 w 226695"/>
                  <a:gd name="connsiteY25" fmla="*/ 960120 h 1314450"/>
                  <a:gd name="connsiteX26" fmla="*/ 139065 w 226695"/>
                  <a:gd name="connsiteY26" fmla="*/ 965835 h 1314450"/>
                  <a:gd name="connsiteX27" fmla="*/ 127635 w 226695"/>
                  <a:gd name="connsiteY27" fmla="*/ 1002030 h 1314450"/>
                  <a:gd name="connsiteX28" fmla="*/ 112395 w 226695"/>
                  <a:gd name="connsiteY28" fmla="*/ 1047750 h 1314450"/>
                  <a:gd name="connsiteX29" fmla="*/ 120015 w 226695"/>
                  <a:gd name="connsiteY29" fmla="*/ 1087755 h 1314450"/>
                  <a:gd name="connsiteX30" fmla="*/ 129540 w 226695"/>
                  <a:gd name="connsiteY30" fmla="*/ 1122045 h 1314450"/>
                  <a:gd name="connsiteX31" fmla="*/ 123825 w 226695"/>
                  <a:gd name="connsiteY31" fmla="*/ 1173480 h 1314450"/>
                  <a:gd name="connsiteX32" fmla="*/ 120015 w 226695"/>
                  <a:gd name="connsiteY32" fmla="*/ 1217295 h 1314450"/>
                  <a:gd name="connsiteX33" fmla="*/ 137160 w 226695"/>
                  <a:gd name="connsiteY33" fmla="*/ 1242060 h 1314450"/>
                  <a:gd name="connsiteX34" fmla="*/ 179070 w 226695"/>
                  <a:gd name="connsiteY34" fmla="*/ 1255395 h 1314450"/>
                  <a:gd name="connsiteX35" fmla="*/ 205740 w 226695"/>
                  <a:gd name="connsiteY35" fmla="*/ 1276350 h 1314450"/>
                  <a:gd name="connsiteX36" fmla="*/ 226695 w 226695"/>
                  <a:gd name="connsiteY36" fmla="*/ 1297305 h 1314450"/>
                  <a:gd name="connsiteX37" fmla="*/ 203835 w 226695"/>
                  <a:gd name="connsiteY37"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6695" h="1314450">
                    <a:moveTo>
                      <a:pt x="47625" y="0"/>
                    </a:moveTo>
                    <a:cubicBezTo>
                      <a:pt x="27305" y="36830"/>
                      <a:pt x="41275" y="58420"/>
                      <a:pt x="38100" y="91440"/>
                    </a:cubicBezTo>
                    <a:lnTo>
                      <a:pt x="9525" y="148590"/>
                    </a:lnTo>
                    <a:lnTo>
                      <a:pt x="0" y="171450"/>
                    </a:lnTo>
                    <a:lnTo>
                      <a:pt x="7620" y="240030"/>
                    </a:lnTo>
                    <a:lnTo>
                      <a:pt x="13335" y="384810"/>
                    </a:lnTo>
                    <a:lnTo>
                      <a:pt x="5715" y="415290"/>
                    </a:lnTo>
                    <a:lnTo>
                      <a:pt x="32385" y="434340"/>
                    </a:lnTo>
                    <a:lnTo>
                      <a:pt x="74295" y="453390"/>
                    </a:lnTo>
                    <a:lnTo>
                      <a:pt x="57150" y="476250"/>
                    </a:lnTo>
                    <a:lnTo>
                      <a:pt x="53340" y="506730"/>
                    </a:lnTo>
                    <a:lnTo>
                      <a:pt x="55245" y="571500"/>
                    </a:lnTo>
                    <a:lnTo>
                      <a:pt x="76200" y="594360"/>
                    </a:lnTo>
                    <a:lnTo>
                      <a:pt x="80010" y="630555"/>
                    </a:lnTo>
                    <a:lnTo>
                      <a:pt x="74295" y="666750"/>
                    </a:lnTo>
                    <a:lnTo>
                      <a:pt x="57150" y="699135"/>
                    </a:lnTo>
                    <a:lnTo>
                      <a:pt x="40005" y="720090"/>
                    </a:lnTo>
                    <a:lnTo>
                      <a:pt x="36195" y="744855"/>
                    </a:lnTo>
                    <a:lnTo>
                      <a:pt x="53340" y="788670"/>
                    </a:lnTo>
                    <a:lnTo>
                      <a:pt x="53340" y="828675"/>
                    </a:lnTo>
                    <a:lnTo>
                      <a:pt x="53340" y="859155"/>
                    </a:lnTo>
                    <a:lnTo>
                      <a:pt x="53340" y="885825"/>
                    </a:lnTo>
                    <a:lnTo>
                      <a:pt x="59055" y="929640"/>
                    </a:lnTo>
                    <a:lnTo>
                      <a:pt x="43815" y="963930"/>
                    </a:lnTo>
                    <a:lnTo>
                      <a:pt x="62865" y="963930"/>
                    </a:lnTo>
                    <a:lnTo>
                      <a:pt x="91440" y="960120"/>
                    </a:lnTo>
                    <a:lnTo>
                      <a:pt x="139065" y="965835"/>
                    </a:lnTo>
                    <a:lnTo>
                      <a:pt x="127635" y="1002030"/>
                    </a:lnTo>
                    <a:lnTo>
                      <a:pt x="112395" y="1047750"/>
                    </a:lnTo>
                    <a:lnTo>
                      <a:pt x="120015" y="1087755"/>
                    </a:lnTo>
                    <a:lnTo>
                      <a:pt x="129540" y="1122045"/>
                    </a:lnTo>
                    <a:lnTo>
                      <a:pt x="123825" y="1173480"/>
                    </a:lnTo>
                    <a:lnTo>
                      <a:pt x="120015" y="1217295"/>
                    </a:lnTo>
                    <a:lnTo>
                      <a:pt x="137160" y="1242060"/>
                    </a:lnTo>
                    <a:lnTo>
                      <a:pt x="179070" y="1255395"/>
                    </a:lnTo>
                    <a:lnTo>
                      <a:pt x="205740" y="1276350"/>
                    </a:lnTo>
                    <a:lnTo>
                      <a:pt x="226695" y="1297305"/>
                    </a:lnTo>
                    <a:lnTo>
                      <a:pt x="203835" y="1314450"/>
                    </a:lnTo>
                  </a:path>
                </a:pathLst>
              </a:custGeom>
              <a:noFill/>
              <a:ln w="57150">
                <a:solidFill>
                  <a:srgbClr val="0B6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7515225" y="3179445"/>
                <a:ext cx="556260" cy="1354455"/>
              </a:xfrm>
              <a:custGeom>
                <a:avLst/>
                <a:gdLst>
                  <a:gd name="connsiteX0" fmla="*/ 43815 w 556260"/>
                  <a:gd name="connsiteY0" fmla="*/ 0 h 1316355"/>
                  <a:gd name="connsiteX1" fmla="*/ 13335 w 556260"/>
                  <a:gd name="connsiteY1" fmla="*/ 80010 h 1316355"/>
                  <a:gd name="connsiteX2" fmla="*/ 0 w 556260"/>
                  <a:gd name="connsiteY2" fmla="*/ 123825 h 1316355"/>
                  <a:gd name="connsiteX3" fmla="*/ 34290 w 556260"/>
                  <a:gd name="connsiteY3" fmla="*/ 140970 h 1316355"/>
                  <a:gd name="connsiteX4" fmla="*/ 66675 w 556260"/>
                  <a:gd name="connsiteY4" fmla="*/ 179070 h 1316355"/>
                  <a:gd name="connsiteX5" fmla="*/ 74295 w 556260"/>
                  <a:gd name="connsiteY5" fmla="*/ 219075 h 1316355"/>
                  <a:gd name="connsiteX6" fmla="*/ 80010 w 556260"/>
                  <a:gd name="connsiteY6" fmla="*/ 247650 h 1316355"/>
                  <a:gd name="connsiteX7" fmla="*/ 121920 w 556260"/>
                  <a:gd name="connsiteY7" fmla="*/ 314325 h 1316355"/>
                  <a:gd name="connsiteX8" fmla="*/ 142875 w 556260"/>
                  <a:gd name="connsiteY8" fmla="*/ 331470 h 1316355"/>
                  <a:gd name="connsiteX9" fmla="*/ 182880 w 556260"/>
                  <a:gd name="connsiteY9" fmla="*/ 405765 h 1316355"/>
                  <a:gd name="connsiteX10" fmla="*/ 240030 w 556260"/>
                  <a:gd name="connsiteY10" fmla="*/ 424815 h 1316355"/>
                  <a:gd name="connsiteX11" fmla="*/ 253365 w 556260"/>
                  <a:gd name="connsiteY11" fmla="*/ 445770 h 1316355"/>
                  <a:gd name="connsiteX12" fmla="*/ 230505 w 556260"/>
                  <a:gd name="connsiteY12" fmla="*/ 476250 h 1316355"/>
                  <a:gd name="connsiteX13" fmla="*/ 270510 w 556260"/>
                  <a:gd name="connsiteY13" fmla="*/ 489585 h 1316355"/>
                  <a:gd name="connsiteX14" fmla="*/ 323850 w 556260"/>
                  <a:gd name="connsiteY14" fmla="*/ 489585 h 1316355"/>
                  <a:gd name="connsiteX15" fmla="*/ 360045 w 556260"/>
                  <a:gd name="connsiteY15" fmla="*/ 512445 h 1316355"/>
                  <a:gd name="connsiteX16" fmla="*/ 384810 w 556260"/>
                  <a:gd name="connsiteY16" fmla="*/ 582930 h 1316355"/>
                  <a:gd name="connsiteX17" fmla="*/ 411480 w 556260"/>
                  <a:gd name="connsiteY17" fmla="*/ 621030 h 1316355"/>
                  <a:gd name="connsiteX18" fmla="*/ 411480 w 556260"/>
                  <a:gd name="connsiteY18" fmla="*/ 662940 h 1316355"/>
                  <a:gd name="connsiteX19" fmla="*/ 419100 w 556260"/>
                  <a:gd name="connsiteY19" fmla="*/ 681990 h 1316355"/>
                  <a:gd name="connsiteX20" fmla="*/ 449580 w 556260"/>
                  <a:gd name="connsiteY20" fmla="*/ 697230 h 1316355"/>
                  <a:gd name="connsiteX21" fmla="*/ 461010 w 556260"/>
                  <a:gd name="connsiteY21" fmla="*/ 744855 h 1316355"/>
                  <a:gd name="connsiteX22" fmla="*/ 493395 w 556260"/>
                  <a:gd name="connsiteY22" fmla="*/ 746760 h 1316355"/>
                  <a:gd name="connsiteX23" fmla="*/ 512445 w 556260"/>
                  <a:gd name="connsiteY23" fmla="*/ 720090 h 1316355"/>
                  <a:gd name="connsiteX24" fmla="*/ 544830 w 556260"/>
                  <a:gd name="connsiteY24" fmla="*/ 727710 h 1316355"/>
                  <a:gd name="connsiteX25" fmla="*/ 556260 w 556260"/>
                  <a:gd name="connsiteY25" fmla="*/ 773430 h 1316355"/>
                  <a:gd name="connsiteX26" fmla="*/ 556260 w 556260"/>
                  <a:gd name="connsiteY26" fmla="*/ 803910 h 1316355"/>
                  <a:gd name="connsiteX27" fmla="*/ 518160 w 556260"/>
                  <a:gd name="connsiteY27" fmla="*/ 834390 h 1316355"/>
                  <a:gd name="connsiteX28" fmla="*/ 520065 w 556260"/>
                  <a:gd name="connsiteY28" fmla="*/ 895350 h 1316355"/>
                  <a:gd name="connsiteX29" fmla="*/ 523875 w 556260"/>
                  <a:gd name="connsiteY29" fmla="*/ 944880 h 1316355"/>
                  <a:gd name="connsiteX30" fmla="*/ 506730 w 556260"/>
                  <a:gd name="connsiteY30" fmla="*/ 1009650 h 1316355"/>
                  <a:gd name="connsiteX31" fmla="*/ 506730 w 556260"/>
                  <a:gd name="connsiteY31" fmla="*/ 1047750 h 1316355"/>
                  <a:gd name="connsiteX32" fmla="*/ 453390 w 556260"/>
                  <a:gd name="connsiteY32" fmla="*/ 1102995 h 1316355"/>
                  <a:gd name="connsiteX33" fmla="*/ 443865 w 556260"/>
                  <a:gd name="connsiteY33" fmla="*/ 1152525 h 1316355"/>
                  <a:gd name="connsiteX34" fmla="*/ 419100 w 556260"/>
                  <a:gd name="connsiteY34" fmla="*/ 1238250 h 1316355"/>
                  <a:gd name="connsiteX35" fmla="*/ 396240 w 556260"/>
                  <a:gd name="connsiteY35" fmla="*/ 1245870 h 1316355"/>
                  <a:gd name="connsiteX36" fmla="*/ 375285 w 556260"/>
                  <a:gd name="connsiteY36" fmla="*/ 1242060 h 1316355"/>
                  <a:gd name="connsiteX37" fmla="*/ 327660 w 556260"/>
                  <a:gd name="connsiteY37" fmla="*/ 1287780 h 1316355"/>
                  <a:gd name="connsiteX38" fmla="*/ 293370 w 556260"/>
                  <a:gd name="connsiteY38" fmla="*/ 1316355 h 1316355"/>
                  <a:gd name="connsiteX0" fmla="*/ 43815 w 556260"/>
                  <a:gd name="connsiteY0" fmla="*/ 0 h 1354455"/>
                  <a:gd name="connsiteX1" fmla="*/ 13335 w 556260"/>
                  <a:gd name="connsiteY1" fmla="*/ 80010 h 1354455"/>
                  <a:gd name="connsiteX2" fmla="*/ 0 w 556260"/>
                  <a:gd name="connsiteY2" fmla="*/ 123825 h 1354455"/>
                  <a:gd name="connsiteX3" fmla="*/ 34290 w 556260"/>
                  <a:gd name="connsiteY3" fmla="*/ 140970 h 1354455"/>
                  <a:gd name="connsiteX4" fmla="*/ 66675 w 556260"/>
                  <a:gd name="connsiteY4" fmla="*/ 179070 h 1354455"/>
                  <a:gd name="connsiteX5" fmla="*/ 74295 w 556260"/>
                  <a:gd name="connsiteY5" fmla="*/ 219075 h 1354455"/>
                  <a:gd name="connsiteX6" fmla="*/ 80010 w 556260"/>
                  <a:gd name="connsiteY6" fmla="*/ 247650 h 1354455"/>
                  <a:gd name="connsiteX7" fmla="*/ 121920 w 556260"/>
                  <a:gd name="connsiteY7" fmla="*/ 314325 h 1354455"/>
                  <a:gd name="connsiteX8" fmla="*/ 142875 w 556260"/>
                  <a:gd name="connsiteY8" fmla="*/ 331470 h 1354455"/>
                  <a:gd name="connsiteX9" fmla="*/ 182880 w 556260"/>
                  <a:gd name="connsiteY9" fmla="*/ 405765 h 1354455"/>
                  <a:gd name="connsiteX10" fmla="*/ 240030 w 556260"/>
                  <a:gd name="connsiteY10" fmla="*/ 424815 h 1354455"/>
                  <a:gd name="connsiteX11" fmla="*/ 253365 w 556260"/>
                  <a:gd name="connsiteY11" fmla="*/ 445770 h 1354455"/>
                  <a:gd name="connsiteX12" fmla="*/ 230505 w 556260"/>
                  <a:gd name="connsiteY12" fmla="*/ 476250 h 1354455"/>
                  <a:gd name="connsiteX13" fmla="*/ 270510 w 556260"/>
                  <a:gd name="connsiteY13" fmla="*/ 489585 h 1354455"/>
                  <a:gd name="connsiteX14" fmla="*/ 323850 w 556260"/>
                  <a:gd name="connsiteY14" fmla="*/ 489585 h 1354455"/>
                  <a:gd name="connsiteX15" fmla="*/ 360045 w 556260"/>
                  <a:gd name="connsiteY15" fmla="*/ 512445 h 1354455"/>
                  <a:gd name="connsiteX16" fmla="*/ 384810 w 556260"/>
                  <a:gd name="connsiteY16" fmla="*/ 582930 h 1354455"/>
                  <a:gd name="connsiteX17" fmla="*/ 411480 w 556260"/>
                  <a:gd name="connsiteY17" fmla="*/ 621030 h 1354455"/>
                  <a:gd name="connsiteX18" fmla="*/ 411480 w 556260"/>
                  <a:gd name="connsiteY18" fmla="*/ 662940 h 1354455"/>
                  <a:gd name="connsiteX19" fmla="*/ 419100 w 556260"/>
                  <a:gd name="connsiteY19" fmla="*/ 681990 h 1354455"/>
                  <a:gd name="connsiteX20" fmla="*/ 449580 w 556260"/>
                  <a:gd name="connsiteY20" fmla="*/ 697230 h 1354455"/>
                  <a:gd name="connsiteX21" fmla="*/ 461010 w 556260"/>
                  <a:gd name="connsiteY21" fmla="*/ 744855 h 1354455"/>
                  <a:gd name="connsiteX22" fmla="*/ 493395 w 556260"/>
                  <a:gd name="connsiteY22" fmla="*/ 746760 h 1354455"/>
                  <a:gd name="connsiteX23" fmla="*/ 512445 w 556260"/>
                  <a:gd name="connsiteY23" fmla="*/ 720090 h 1354455"/>
                  <a:gd name="connsiteX24" fmla="*/ 544830 w 556260"/>
                  <a:gd name="connsiteY24" fmla="*/ 727710 h 1354455"/>
                  <a:gd name="connsiteX25" fmla="*/ 556260 w 556260"/>
                  <a:gd name="connsiteY25" fmla="*/ 773430 h 1354455"/>
                  <a:gd name="connsiteX26" fmla="*/ 556260 w 556260"/>
                  <a:gd name="connsiteY26" fmla="*/ 803910 h 1354455"/>
                  <a:gd name="connsiteX27" fmla="*/ 518160 w 556260"/>
                  <a:gd name="connsiteY27" fmla="*/ 834390 h 1354455"/>
                  <a:gd name="connsiteX28" fmla="*/ 520065 w 556260"/>
                  <a:gd name="connsiteY28" fmla="*/ 895350 h 1354455"/>
                  <a:gd name="connsiteX29" fmla="*/ 523875 w 556260"/>
                  <a:gd name="connsiteY29" fmla="*/ 944880 h 1354455"/>
                  <a:gd name="connsiteX30" fmla="*/ 506730 w 556260"/>
                  <a:gd name="connsiteY30" fmla="*/ 1009650 h 1354455"/>
                  <a:gd name="connsiteX31" fmla="*/ 506730 w 556260"/>
                  <a:gd name="connsiteY31" fmla="*/ 1047750 h 1354455"/>
                  <a:gd name="connsiteX32" fmla="*/ 453390 w 556260"/>
                  <a:gd name="connsiteY32" fmla="*/ 1102995 h 1354455"/>
                  <a:gd name="connsiteX33" fmla="*/ 443865 w 556260"/>
                  <a:gd name="connsiteY33" fmla="*/ 1152525 h 1354455"/>
                  <a:gd name="connsiteX34" fmla="*/ 419100 w 556260"/>
                  <a:gd name="connsiteY34" fmla="*/ 1238250 h 1354455"/>
                  <a:gd name="connsiteX35" fmla="*/ 396240 w 556260"/>
                  <a:gd name="connsiteY35" fmla="*/ 1245870 h 1354455"/>
                  <a:gd name="connsiteX36" fmla="*/ 375285 w 556260"/>
                  <a:gd name="connsiteY36" fmla="*/ 1242060 h 1354455"/>
                  <a:gd name="connsiteX37" fmla="*/ 327660 w 556260"/>
                  <a:gd name="connsiteY37" fmla="*/ 1287780 h 1354455"/>
                  <a:gd name="connsiteX38" fmla="*/ 276225 w 556260"/>
                  <a:gd name="connsiteY38" fmla="*/ 1354455 h 1354455"/>
                  <a:gd name="connsiteX0" fmla="*/ 43815 w 556260"/>
                  <a:gd name="connsiteY0" fmla="*/ 0 h 1354455"/>
                  <a:gd name="connsiteX1" fmla="*/ 13335 w 556260"/>
                  <a:gd name="connsiteY1" fmla="*/ 80010 h 1354455"/>
                  <a:gd name="connsiteX2" fmla="*/ 0 w 556260"/>
                  <a:gd name="connsiteY2" fmla="*/ 123825 h 1354455"/>
                  <a:gd name="connsiteX3" fmla="*/ 34290 w 556260"/>
                  <a:gd name="connsiteY3" fmla="*/ 140970 h 1354455"/>
                  <a:gd name="connsiteX4" fmla="*/ 66675 w 556260"/>
                  <a:gd name="connsiteY4" fmla="*/ 179070 h 1354455"/>
                  <a:gd name="connsiteX5" fmla="*/ 74295 w 556260"/>
                  <a:gd name="connsiteY5" fmla="*/ 219075 h 1354455"/>
                  <a:gd name="connsiteX6" fmla="*/ 80010 w 556260"/>
                  <a:gd name="connsiteY6" fmla="*/ 247650 h 1354455"/>
                  <a:gd name="connsiteX7" fmla="*/ 121920 w 556260"/>
                  <a:gd name="connsiteY7" fmla="*/ 314325 h 1354455"/>
                  <a:gd name="connsiteX8" fmla="*/ 142875 w 556260"/>
                  <a:gd name="connsiteY8" fmla="*/ 331470 h 1354455"/>
                  <a:gd name="connsiteX9" fmla="*/ 182880 w 556260"/>
                  <a:gd name="connsiteY9" fmla="*/ 405765 h 1354455"/>
                  <a:gd name="connsiteX10" fmla="*/ 240030 w 556260"/>
                  <a:gd name="connsiteY10" fmla="*/ 424815 h 1354455"/>
                  <a:gd name="connsiteX11" fmla="*/ 253365 w 556260"/>
                  <a:gd name="connsiteY11" fmla="*/ 445770 h 1354455"/>
                  <a:gd name="connsiteX12" fmla="*/ 230505 w 556260"/>
                  <a:gd name="connsiteY12" fmla="*/ 476250 h 1354455"/>
                  <a:gd name="connsiteX13" fmla="*/ 270510 w 556260"/>
                  <a:gd name="connsiteY13" fmla="*/ 489585 h 1354455"/>
                  <a:gd name="connsiteX14" fmla="*/ 323850 w 556260"/>
                  <a:gd name="connsiteY14" fmla="*/ 489585 h 1354455"/>
                  <a:gd name="connsiteX15" fmla="*/ 360045 w 556260"/>
                  <a:gd name="connsiteY15" fmla="*/ 512445 h 1354455"/>
                  <a:gd name="connsiteX16" fmla="*/ 384810 w 556260"/>
                  <a:gd name="connsiteY16" fmla="*/ 582930 h 1354455"/>
                  <a:gd name="connsiteX17" fmla="*/ 411480 w 556260"/>
                  <a:gd name="connsiteY17" fmla="*/ 621030 h 1354455"/>
                  <a:gd name="connsiteX18" fmla="*/ 411480 w 556260"/>
                  <a:gd name="connsiteY18" fmla="*/ 662940 h 1354455"/>
                  <a:gd name="connsiteX19" fmla="*/ 419100 w 556260"/>
                  <a:gd name="connsiteY19" fmla="*/ 681990 h 1354455"/>
                  <a:gd name="connsiteX20" fmla="*/ 449580 w 556260"/>
                  <a:gd name="connsiteY20" fmla="*/ 697230 h 1354455"/>
                  <a:gd name="connsiteX21" fmla="*/ 461010 w 556260"/>
                  <a:gd name="connsiteY21" fmla="*/ 744855 h 1354455"/>
                  <a:gd name="connsiteX22" fmla="*/ 493395 w 556260"/>
                  <a:gd name="connsiteY22" fmla="*/ 746760 h 1354455"/>
                  <a:gd name="connsiteX23" fmla="*/ 512445 w 556260"/>
                  <a:gd name="connsiteY23" fmla="*/ 720090 h 1354455"/>
                  <a:gd name="connsiteX24" fmla="*/ 544830 w 556260"/>
                  <a:gd name="connsiteY24" fmla="*/ 727710 h 1354455"/>
                  <a:gd name="connsiteX25" fmla="*/ 556260 w 556260"/>
                  <a:gd name="connsiteY25" fmla="*/ 773430 h 1354455"/>
                  <a:gd name="connsiteX26" fmla="*/ 556260 w 556260"/>
                  <a:gd name="connsiteY26" fmla="*/ 803910 h 1354455"/>
                  <a:gd name="connsiteX27" fmla="*/ 518160 w 556260"/>
                  <a:gd name="connsiteY27" fmla="*/ 834390 h 1354455"/>
                  <a:gd name="connsiteX28" fmla="*/ 520065 w 556260"/>
                  <a:gd name="connsiteY28" fmla="*/ 895350 h 1354455"/>
                  <a:gd name="connsiteX29" fmla="*/ 523875 w 556260"/>
                  <a:gd name="connsiteY29" fmla="*/ 944880 h 1354455"/>
                  <a:gd name="connsiteX30" fmla="*/ 506730 w 556260"/>
                  <a:gd name="connsiteY30" fmla="*/ 1009650 h 1354455"/>
                  <a:gd name="connsiteX31" fmla="*/ 506730 w 556260"/>
                  <a:gd name="connsiteY31" fmla="*/ 1047750 h 1354455"/>
                  <a:gd name="connsiteX32" fmla="*/ 453390 w 556260"/>
                  <a:gd name="connsiteY32" fmla="*/ 1102995 h 1354455"/>
                  <a:gd name="connsiteX33" fmla="*/ 443865 w 556260"/>
                  <a:gd name="connsiteY33" fmla="*/ 1152525 h 1354455"/>
                  <a:gd name="connsiteX34" fmla="*/ 419100 w 556260"/>
                  <a:gd name="connsiteY34" fmla="*/ 1238250 h 1354455"/>
                  <a:gd name="connsiteX35" fmla="*/ 396240 w 556260"/>
                  <a:gd name="connsiteY35" fmla="*/ 1245870 h 1354455"/>
                  <a:gd name="connsiteX36" fmla="*/ 375285 w 556260"/>
                  <a:gd name="connsiteY36" fmla="*/ 1242060 h 1354455"/>
                  <a:gd name="connsiteX37" fmla="*/ 327660 w 556260"/>
                  <a:gd name="connsiteY37" fmla="*/ 1287780 h 1354455"/>
                  <a:gd name="connsiteX38" fmla="*/ 276225 w 556260"/>
                  <a:gd name="connsiteY38" fmla="*/ 1354455 h 1354455"/>
                  <a:gd name="connsiteX0" fmla="*/ 43815 w 556260"/>
                  <a:gd name="connsiteY0" fmla="*/ 0 h 1354455"/>
                  <a:gd name="connsiteX1" fmla="*/ 13335 w 556260"/>
                  <a:gd name="connsiteY1" fmla="*/ 80010 h 1354455"/>
                  <a:gd name="connsiteX2" fmla="*/ 0 w 556260"/>
                  <a:gd name="connsiteY2" fmla="*/ 123825 h 1354455"/>
                  <a:gd name="connsiteX3" fmla="*/ 34290 w 556260"/>
                  <a:gd name="connsiteY3" fmla="*/ 140970 h 1354455"/>
                  <a:gd name="connsiteX4" fmla="*/ 66675 w 556260"/>
                  <a:gd name="connsiteY4" fmla="*/ 179070 h 1354455"/>
                  <a:gd name="connsiteX5" fmla="*/ 74295 w 556260"/>
                  <a:gd name="connsiteY5" fmla="*/ 219075 h 1354455"/>
                  <a:gd name="connsiteX6" fmla="*/ 80010 w 556260"/>
                  <a:gd name="connsiteY6" fmla="*/ 247650 h 1354455"/>
                  <a:gd name="connsiteX7" fmla="*/ 121920 w 556260"/>
                  <a:gd name="connsiteY7" fmla="*/ 314325 h 1354455"/>
                  <a:gd name="connsiteX8" fmla="*/ 142875 w 556260"/>
                  <a:gd name="connsiteY8" fmla="*/ 331470 h 1354455"/>
                  <a:gd name="connsiteX9" fmla="*/ 182880 w 556260"/>
                  <a:gd name="connsiteY9" fmla="*/ 405765 h 1354455"/>
                  <a:gd name="connsiteX10" fmla="*/ 240030 w 556260"/>
                  <a:gd name="connsiteY10" fmla="*/ 424815 h 1354455"/>
                  <a:gd name="connsiteX11" fmla="*/ 253365 w 556260"/>
                  <a:gd name="connsiteY11" fmla="*/ 445770 h 1354455"/>
                  <a:gd name="connsiteX12" fmla="*/ 230505 w 556260"/>
                  <a:gd name="connsiteY12" fmla="*/ 476250 h 1354455"/>
                  <a:gd name="connsiteX13" fmla="*/ 270510 w 556260"/>
                  <a:gd name="connsiteY13" fmla="*/ 489585 h 1354455"/>
                  <a:gd name="connsiteX14" fmla="*/ 323850 w 556260"/>
                  <a:gd name="connsiteY14" fmla="*/ 489585 h 1354455"/>
                  <a:gd name="connsiteX15" fmla="*/ 360045 w 556260"/>
                  <a:gd name="connsiteY15" fmla="*/ 512445 h 1354455"/>
                  <a:gd name="connsiteX16" fmla="*/ 384810 w 556260"/>
                  <a:gd name="connsiteY16" fmla="*/ 582930 h 1354455"/>
                  <a:gd name="connsiteX17" fmla="*/ 411480 w 556260"/>
                  <a:gd name="connsiteY17" fmla="*/ 621030 h 1354455"/>
                  <a:gd name="connsiteX18" fmla="*/ 411480 w 556260"/>
                  <a:gd name="connsiteY18" fmla="*/ 662940 h 1354455"/>
                  <a:gd name="connsiteX19" fmla="*/ 419100 w 556260"/>
                  <a:gd name="connsiteY19" fmla="*/ 681990 h 1354455"/>
                  <a:gd name="connsiteX20" fmla="*/ 449580 w 556260"/>
                  <a:gd name="connsiteY20" fmla="*/ 697230 h 1354455"/>
                  <a:gd name="connsiteX21" fmla="*/ 461010 w 556260"/>
                  <a:gd name="connsiteY21" fmla="*/ 744855 h 1354455"/>
                  <a:gd name="connsiteX22" fmla="*/ 493395 w 556260"/>
                  <a:gd name="connsiteY22" fmla="*/ 746760 h 1354455"/>
                  <a:gd name="connsiteX23" fmla="*/ 512445 w 556260"/>
                  <a:gd name="connsiteY23" fmla="*/ 720090 h 1354455"/>
                  <a:gd name="connsiteX24" fmla="*/ 544830 w 556260"/>
                  <a:gd name="connsiteY24" fmla="*/ 727710 h 1354455"/>
                  <a:gd name="connsiteX25" fmla="*/ 556260 w 556260"/>
                  <a:gd name="connsiteY25" fmla="*/ 773430 h 1354455"/>
                  <a:gd name="connsiteX26" fmla="*/ 556260 w 556260"/>
                  <a:gd name="connsiteY26" fmla="*/ 803910 h 1354455"/>
                  <a:gd name="connsiteX27" fmla="*/ 518160 w 556260"/>
                  <a:gd name="connsiteY27" fmla="*/ 834390 h 1354455"/>
                  <a:gd name="connsiteX28" fmla="*/ 520065 w 556260"/>
                  <a:gd name="connsiteY28" fmla="*/ 895350 h 1354455"/>
                  <a:gd name="connsiteX29" fmla="*/ 523875 w 556260"/>
                  <a:gd name="connsiteY29" fmla="*/ 944880 h 1354455"/>
                  <a:gd name="connsiteX30" fmla="*/ 506730 w 556260"/>
                  <a:gd name="connsiteY30" fmla="*/ 1009650 h 1354455"/>
                  <a:gd name="connsiteX31" fmla="*/ 506730 w 556260"/>
                  <a:gd name="connsiteY31" fmla="*/ 1047750 h 1354455"/>
                  <a:gd name="connsiteX32" fmla="*/ 453390 w 556260"/>
                  <a:gd name="connsiteY32" fmla="*/ 1102995 h 1354455"/>
                  <a:gd name="connsiteX33" fmla="*/ 443865 w 556260"/>
                  <a:gd name="connsiteY33" fmla="*/ 1152525 h 1354455"/>
                  <a:gd name="connsiteX34" fmla="*/ 419100 w 556260"/>
                  <a:gd name="connsiteY34" fmla="*/ 1238250 h 1354455"/>
                  <a:gd name="connsiteX35" fmla="*/ 396240 w 556260"/>
                  <a:gd name="connsiteY35" fmla="*/ 1245870 h 1354455"/>
                  <a:gd name="connsiteX36" fmla="*/ 375285 w 556260"/>
                  <a:gd name="connsiteY36" fmla="*/ 1242060 h 1354455"/>
                  <a:gd name="connsiteX37" fmla="*/ 327660 w 556260"/>
                  <a:gd name="connsiteY37" fmla="*/ 1287780 h 1354455"/>
                  <a:gd name="connsiteX38" fmla="*/ 276225 w 556260"/>
                  <a:gd name="connsiteY38" fmla="*/ 1354455 h 1354455"/>
                  <a:gd name="connsiteX0" fmla="*/ 43815 w 556260"/>
                  <a:gd name="connsiteY0" fmla="*/ 0 h 1354455"/>
                  <a:gd name="connsiteX1" fmla="*/ 13335 w 556260"/>
                  <a:gd name="connsiteY1" fmla="*/ 80010 h 1354455"/>
                  <a:gd name="connsiteX2" fmla="*/ 0 w 556260"/>
                  <a:gd name="connsiteY2" fmla="*/ 123825 h 1354455"/>
                  <a:gd name="connsiteX3" fmla="*/ 34290 w 556260"/>
                  <a:gd name="connsiteY3" fmla="*/ 140970 h 1354455"/>
                  <a:gd name="connsiteX4" fmla="*/ 66675 w 556260"/>
                  <a:gd name="connsiteY4" fmla="*/ 179070 h 1354455"/>
                  <a:gd name="connsiteX5" fmla="*/ 74295 w 556260"/>
                  <a:gd name="connsiteY5" fmla="*/ 219075 h 1354455"/>
                  <a:gd name="connsiteX6" fmla="*/ 80010 w 556260"/>
                  <a:gd name="connsiteY6" fmla="*/ 247650 h 1354455"/>
                  <a:gd name="connsiteX7" fmla="*/ 121920 w 556260"/>
                  <a:gd name="connsiteY7" fmla="*/ 314325 h 1354455"/>
                  <a:gd name="connsiteX8" fmla="*/ 142875 w 556260"/>
                  <a:gd name="connsiteY8" fmla="*/ 331470 h 1354455"/>
                  <a:gd name="connsiteX9" fmla="*/ 182880 w 556260"/>
                  <a:gd name="connsiteY9" fmla="*/ 405765 h 1354455"/>
                  <a:gd name="connsiteX10" fmla="*/ 240030 w 556260"/>
                  <a:gd name="connsiteY10" fmla="*/ 424815 h 1354455"/>
                  <a:gd name="connsiteX11" fmla="*/ 253365 w 556260"/>
                  <a:gd name="connsiteY11" fmla="*/ 445770 h 1354455"/>
                  <a:gd name="connsiteX12" fmla="*/ 230505 w 556260"/>
                  <a:gd name="connsiteY12" fmla="*/ 476250 h 1354455"/>
                  <a:gd name="connsiteX13" fmla="*/ 270510 w 556260"/>
                  <a:gd name="connsiteY13" fmla="*/ 489585 h 1354455"/>
                  <a:gd name="connsiteX14" fmla="*/ 323850 w 556260"/>
                  <a:gd name="connsiteY14" fmla="*/ 489585 h 1354455"/>
                  <a:gd name="connsiteX15" fmla="*/ 360045 w 556260"/>
                  <a:gd name="connsiteY15" fmla="*/ 512445 h 1354455"/>
                  <a:gd name="connsiteX16" fmla="*/ 384810 w 556260"/>
                  <a:gd name="connsiteY16" fmla="*/ 582930 h 1354455"/>
                  <a:gd name="connsiteX17" fmla="*/ 411480 w 556260"/>
                  <a:gd name="connsiteY17" fmla="*/ 621030 h 1354455"/>
                  <a:gd name="connsiteX18" fmla="*/ 411480 w 556260"/>
                  <a:gd name="connsiteY18" fmla="*/ 662940 h 1354455"/>
                  <a:gd name="connsiteX19" fmla="*/ 419100 w 556260"/>
                  <a:gd name="connsiteY19" fmla="*/ 681990 h 1354455"/>
                  <a:gd name="connsiteX20" fmla="*/ 449580 w 556260"/>
                  <a:gd name="connsiteY20" fmla="*/ 697230 h 1354455"/>
                  <a:gd name="connsiteX21" fmla="*/ 461010 w 556260"/>
                  <a:gd name="connsiteY21" fmla="*/ 744855 h 1354455"/>
                  <a:gd name="connsiteX22" fmla="*/ 493395 w 556260"/>
                  <a:gd name="connsiteY22" fmla="*/ 746760 h 1354455"/>
                  <a:gd name="connsiteX23" fmla="*/ 512445 w 556260"/>
                  <a:gd name="connsiteY23" fmla="*/ 720090 h 1354455"/>
                  <a:gd name="connsiteX24" fmla="*/ 544830 w 556260"/>
                  <a:gd name="connsiteY24" fmla="*/ 727710 h 1354455"/>
                  <a:gd name="connsiteX25" fmla="*/ 556260 w 556260"/>
                  <a:gd name="connsiteY25" fmla="*/ 773430 h 1354455"/>
                  <a:gd name="connsiteX26" fmla="*/ 556260 w 556260"/>
                  <a:gd name="connsiteY26" fmla="*/ 803910 h 1354455"/>
                  <a:gd name="connsiteX27" fmla="*/ 518160 w 556260"/>
                  <a:gd name="connsiteY27" fmla="*/ 834390 h 1354455"/>
                  <a:gd name="connsiteX28" fmla="*/ 520065 w 556260"/>
                  <a:gd name="connsiteY28" fmla="*/ 895350 h 1354455"/>
                  <a:gd name="connsiteX29" fmla="*/ 523875 w 556260"/>
                  <a:gd name="connsiteY29" fmla="*/ 944880 h 1354455"/>
                  <a:gd name="connsiteX30" fmla="*/ 506730 w 556260"/>
                  <a:gd name="connsiteY30" fmla="*/ 1009650 h 1354455"/>
                  <a:gd name="connsiteX31" fmla="*/ 506730 w 556260"/>
                  <a:gd name="connsiteY31" fmla="*/ 1047750 h 1354455"/>
                  <a:gd name="connsiteX32" fmla="*/ 453390 w 556260"/>
                  <a:gd name="connsiteY32" fmla="*/ 1102995 h 1354455"/>
                  <a:gd name="connsiteX33" fmla="*/ 443865 w 556260"/>
                  <a:gd name="connsiteY33" fmla="*/ 1152525 h 1354455"/>
                  <a:gd name="connsiteX34" fmla="*/ 419100 w 556260"/>
                  <a:gd name="connsiteY34" fmla="*/ 1238250 h 1354455"/>
                  <a:gd name="connsiteX35" fmla="*/ 396240 w 556260"/>
                  <a:gd name="connsiteY35" fmla="*/ 1245870 h 1354455"/>
                  <a:gd name="connsiteX36" fmla="*/ 375285 w 556260"/>
                  <a:gd name="connsiteY36" fmla="*/ 1242060 h 1354455"/>
                  <a:gd name="connsiteX37" fmla="*/ 327660 w 556260"/>
                  <a:gd name="connsiteY37" fmla="*/ 1287780 h 1354455"/>
                  <a:gd name="connsiteX38" fmla="*/ 276225 w 556260"/>
                  <a:gd name="connsiteY38" fmla="*/ 1354455 h 13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6260" h="1354455">
                    <a:moveTo>
                      <a:pt x="43815" y="0"/>
                    </a:moveTo>
                    <a:lnTo>
                      <a:pt x="13335" y="80010"/>
                    </a:lnTo>
                    <a:lnTo>
                      <a:pt x="0" y="123825"/>
                    </a:lnTo>
                    <a:lnTo>
                      <a:pt x="34290" y="140970"/>
                    </a:lnTo>
                    <a:lnTo>
                      <a:pt x="66675" y="179070"/>
                    </a:lnTo>
                    <a:lnTo>
                      <a:pt x="74295" y="219075"/>
                    </a:lnTo>
                    <a:lnTo>
                      <a:pt x="80010" y="247650"/>
                    </a:lnTo>
                    <a:lnTo>
                      <a:pt x="121920" y="314325"/>
                    </a:lnTo>
                    <a:lnTo>
                      <a:pt x="142875" y="331470"/>
                    </a:lnTo>
                    <a:lnTo>
                      <a:pt x="182880" y="405765"/>
                    </a:lnTo>
                    <a:lnTo>
                      <a:pt x="240030" y="424815"/>
                    </a:lnTo>
                    <a:lnTo>
                      <a:pt x="253365" y="445770"/>
                    </a:lnTo>
                    <a:lnTo>
                      <a:pt x="230505" y="476250"/>
                    </a:lnTo>
                    <a:lnTo>
                      <a:pt x="270510" y="489585"/>
                    </a:lnTo>
                    <a:lnTo>
                      <a:pt x="323850" y="489585"/>
                    </a:lnTo>
                    <a:lnTo>
                      <a:pt x="360045" y="512445"/>
                    </a:lnTo>
                    <a:lnTo>
                      <a:pt x="384810" y="582930"/>
                    </a:lnTo>
                    <a:lnTo>
                      <a:pt x="411480" y="621030"/>
                    </a:lnTo>
                    <a:lnTo>
                      <a:pt x="411480" y="662940"/>
                    </a:lnTo>
                    <a:lnTo>
                      <a:pt x="419100" y="681990"/>
                    </a:lnTo>
                    <a:lnTo>
                      <a:pt x="449580" y="697230"/>
                    </a:lnTo>
                    <a:lnTo>
                      <a:pt x="461010" y="744855"/>
                    </a:lnTo>
                    <a:lnTo>
                      <a:pt x="493395" y="746760"/>
                    </a:lnTo>
                    <a:lnTo>
                      <a:pt x="512445" y="720090"/>
                    </a:lnTo>
                    <a:lnTo>
                      <a:pt x="544830" y="727710"/>
                    </a:lnTo>
                    <a:lnTo>
                      <a:pt x="556260" y="773430"/>
                    </a:lnTo>
                    <a:lnTo>
                      <a:pt x="556260" y="803910"/>
                    </a:lnTo>
                    <a:lnTo>
                      <a:pt x="518160" y="834390"/>
                    </a:lnTo>
                    <a:lnTo>
                      <a:pt x="520065" y="895350"/>
                    </a:lnTo>
                    <a:lnTo>
                      <a:pt x="523875" y="944880"/>
                    </a:lnTo>
                    <a:lnTo>
                      <a:pt x="506730" y="1009650"/>
                    </a:lnTo>
                    <a:lnTo>
                      <a:pt x="506730" y="1047750"/>
                    </a:lnTo>
                    <a:lnTo>
                      <a:pt x="453390" y="1102995"/>
                    </a:lnTo>
                    <a:lnTo>
                      <a:pt x="443865" y="1152525"/>
                    </a:lnTo>
                    <a:lnTo>
                      <a:pt x="419100" y="1238250"/>
                    </a:lnTo>
                    <a:lnTo>
                      <a:pt x="396240" y="1245870"/>
                    </a:lnTo>
                    <a:lnTo>
                      <a:pt x="375285" y="1242060"/>
                    </a:lnTo>
                    <a:lnTo>
                      <a:pt x="327660" y="1287780"/>
                    </a:lnTo>
                    <a:cubicBezTo>
                      <a:pt x="310515" y="1310005"/>
                      <a:pt x="278130" y="1330325"/>
                      <a:pt x="276225" y="1354455"/>
                    </a:cubicBezTo>
                  </a:path>
                </a:pathLst>
              </a:custGeom>
              <a:noFill/>
              <a:ln w="57150">
                <a:solidFill>
                  <a:srgbClr val="0B6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7290435" y="4503420"/>
                <a:ext cx="514350" cy="1320165"/>
              </a:xfrm>
              <a:custGeom>
                <a:avLst/>
                <a:gdLst>
                  <a:gd name="connsiteX0" fmla="*/ 514350 w 514350"/>
                  <a:gd name="connsiteY0" fmla="*/ 0 h 1320165"/>
                  <a:gd name="connsiteX1" fmla="*/ 485775 w 514350"/>
                  <a:gd name="connsiteY1" fmla="*/ 49530 h 1320165"/>
                  <a:gd name="connsiteX2" fmla="*/ 466725 w 514350"/>
                  <a:gd name="connsiteY2" fmla="*/ 47625 h 1320165"/>
                  <a:gd name="connsiteX3" fmla="*/ 440055 w 514350"/>
                  <a:gd name="connsiteY3" fmla="*/ 123825 h 1320165"/>
                  <a:gd name="connsiteX4" fmla="*/ 434340 w 514350"/>
                  <a:gd name="connsiteY4" fmla="*/ 160020 h 1320165"/>
                  <a:gd name="connsiteX5" fmla="*/ 445770 w 514350"/>
                  <a:gd name="connsiteY5" fmla="*/ 169545 h 1320165"/>
                  <a:gd name="connsiteX6" fmla="*/ 468630 w 514350"/>
                  <a:gd name="connsiteY6" fmla="*/ 171450 h 1320165"/>
                  <a:gd name="connsiteX7" fmla="*/ 493395 w 514350"/>
                  <a:gd name="connsiteY7" fmla="*/ 169545 h 1320165"/>
                  <a:gd name="connsiteX8" fmla="*/ 485775 w 514350"/>
                  <a:gd name="connsiteY8" fmla="*/ 219075 h 1320165"/>
                  <a:gd name="connsiteX9" fmla="*/ 487680 w 514350"/>
                  <a:gd name="connsiteY9" fmla="*/ 259080 h 1320165"/>
                  <a:gd name="connsiteX10" fmla="*/ 468630 w 514350"/>
                  <a:gd name="connsiteY10" fmla="*/ 287655 h 1320165"/>
                  <a:gd name="connsiteX11" fmla="*/ 497205 w 514350"/>
                  <a:gd name="connsiteY11" fmla="*/ 340995 h 1320165"/>
                  <a:gd name="connsiteX12" fmla="*/ 495300 w 514350"/>
                  <a:gd name="connsiteY12" fmla="*/ 375285 h 1320165"/>
                  <a:gd name="connsiteX13" fmla="*/ 510540 w 514350"/>
                  <a:gd name="connsiteY13" fmla="*/ 401955 h 1320165"/>
                  <a:gd name="connsiteX14" fmla="*/ 489585 w 514350"/>
                  <a:gd name="connsiteY14" fmla="*/ 464820 h 1320165"/>
                  <a:gd name="connsiteX15" fmla="*/ 474345 w 514350"/>
                  <a:gd name="connsiteY15" fmla="*/ 480060 h 1320165"/>
                  <a:gd name="connsiteX16" fmla="*/ 476250 w 514350"/>
                  <a:gd name="connsiteY16" fmla="*/ 529590 h 1320165"/>
                  <a:gd name="connsiteX17" fmla="*/ 487680 w 514350"/>
                  <a:gd name="connsiteY17" fmla="*/ 560070 h 1320165"/>
                  <a:gd name="connsiteX18" fmla="*/ 481965 w 514350"/>
                  <a:gd name="connsiteY18" fmla="*/ 596265 h 1320165"/>
                  <a:gd name="connsiteX19" fmla="*/ 453390 w 514350"/>
                  <a:gd name="connsiteY19" fmla="*/ 611505 h 1320165"/>
                  <a:gd name="connsiteX20" fmla="*/ 447675 w 514350"/>
                  <a:gd name="connsiteY20" fmla="*/ 664845 h 1320165"/>
                  <a:gd name="connsiteX21" fmla="*/ 426720 w 514350"/>
                  <a:gd name="connsiteY21" fmla="*/ 708660 h 1320165"/>
                  <a:gd name="connsiteX22" fmla="*/ 394335 w 514350"/>
                  <a:gd name="connsiteY22" fmla="*/ 742950 h 1320165"/>
                  <a:gd name="connsiteX23" fmla="*/ 371475 w 514350"/>
                  <a:gd name="connsiteY23" fmla="*/ 760095 h 1320165"/>
                  <a:gd name="connsiteX24" fmla="*/ 348615 w 514350"/>
                  <a:gd name="connsiteY24" fmla="*/ 798195 h 1320165"/>
                  <a:gd name="connsiteX25" fmla="*/ 325755 w 514350"/>
                  <a:gd name="connsiteY25" fmla="*/ 843915 h 1320165"/>
                  <a:gd name="connsiteX26" fmla="*/ 297180 w 514350"/>
                  <a:gd name="connsiteY26" fmla="*/ 893445 h 1320165"/>
                  <a:gd name="connsiteX27" fmla="*/ 274320 w 514350"/>
                  <a:gd name="connsiteY27" fmla="*/ 925830 h 1320165"/>
                  <a:gd name="connsiteX28" fmla="*/ 259080 w 514350"/>
                  <a:gd name="connsiteY28" fmla="*/ 971550 h 1320165"/>
                  <a:gd name="connsiteX29" fmla="*/ 240030 w 514350"/>
                  <a:gd name="connsiteY29" fmla="*/ 1021080 h 1320165"/>
                  <a:gd name="connsiteX30" fmla="*/ 228600 w 514350"/>
                  <a:gd name="connsiteY30" fmla="*/ 1066800 h 1320165"/>
                  <a:gd name="connsiteX31" fmla="*/ 184785 w 514350"/>
                  <a:gd name="connsiteY31" fmla="*/ 1116330 h 1320165"/>
                  <a:gd name="connsiteX32" fmla="*/ 154305 w 514350"/>
                  <a:gd name="connsiteY32" fmla="*/ 1154430 h 1320165"/>
                  <a:gd name="connsiteX33" fmla="*/ 129540 w 514350"/>
                  <a:gd name="connsiteY33" fmla="*/ 1186815 h 1320165"/>
                  <a:gd name="connsiteX34" fmla="*/ 76200 w 514350"/>
                  <a:gd name="connsiteY34" fmla="*/ 1194435 h 1320165"/>
                  <a:gd name="connsiteX35" fmla="*/ 60960 w 514350"/>
                  <a:gd name="connsiteY35" fmla="*/ 1200150 h 1320165"/>
                  <a:gd name="connsiteX36" fmla="*/ 19050 w 514350"/>
                  <a:gd name="connsiteY36" fmla="*/ 1240155 h 1320165"/>
                  <a:gd name="connsiteX37" fmla="*/ 0 w 514350"/>
                  <a:gd name="connsiteY37" fmla="*/ 1285875 h 1320165"/>
                  <a:gd name="connsiteX38" fmla="*/ 7620 w 514350"/>
                  <a:gd name="connsiteY38" fmla="*/ 1320165 h 132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4350" h="1320165">
                    <a:moveTo>
                      <a:pt x="514350" y="0"/>
                    </a:moveTo>
                    <a:lnTo>
                      <a:pt x="485775" y="49530"/>
                    </a:lnTo>
                    <a:lnTo>
                      <a:pt x="466725" y="47625"/>
                    </a:lnTo>
                    <a:lnTo>
                      <a:pt x="440055" y="123825"/>
                    </a:lnTo>
                    <a:lnTo>
                      <a:pt x="434340" y="160020"/>
                    </a:lnTo>
                    <a:lnTo>
                      <a:pt x="445770" y="169545"/>
                    </a:lnTo>
                    <a:lnTo>
                      <a:pt x="468630" y="171450"/>
                    </a:lnTo>
                    <a:lnTo>
                      <a:pt x="493395" y="169545"/>
                    </a:lnTo>
                    <a:lnTo>
                      <a:pt x="485775" y="219075"/>
                    </a:lnTo>
                    <a:lnTo>
                      <a:pt x="487680" y="259080"/>
                    </a:lnTo>
                    <a:lnTo>
                      <a:pt x="468630" y="287655"/>
                    </a:lnTo>
                    <a:lnTo>
                      <a:pt x="497205" y="340995"/>
                    </a:lnTo>
                    <a:lnTo>
                      <a:pt x="495300" y="375285"/>
                    </a:lnTo>
                    <a:lnTo>
                      <a:pt x="510540" y="401955"/>
                    </a:lnTo>
                    <a:lnTo>
                      <a:pt x="489585" y="464820"/>
                    </a:lnTo>
                    <a:lnTo>
                      <a:pt x="474345" y="480060"/>
                    </a:lnTo>
                    <a:lnTo>
                      <a:pt x="476250" y="529590"/>
                    </a:lnTo>
                    <a:lnTo>
                      <a:pt x="487680" y="560070"/>
                    </a:lnTo>
                    <a:lnTo>
                      <a:pt x="481965" y="596265"/>
                    </a:lnTo>
                    <a:lnTo>
                      <a:pt x="453390" y="611505"/>
                    </a:lnTo>
                    <a:lnTo>
                      <a:pt x="447675" y="664845"/>
                    </a:lnTo>
                    <a:lnTo>
                      <a:pt x="426720" y="708660"/>
                    </a:lnTo>
                    <a:lnTo>
                      <a:pt x="394335" y="742950"/>
                    </a:lnTo>
                    <a:lnTo>
                      <a:pt x="371475" y="760095"/>
                    </a:lnTo>
                    <a:lnTo>
                      <a:pt x="348615" y="798195"/>
                    </a:lnTo>
                    <a:lnTo>
                      <a:pt x="325755" y="843915"/>
                    </a:lnTo>
                    <a:lnTo>
                      <a:pt x="297180" y="893445"/>
                    </a:lnTo>
                    <a:lnTo>
                      <a:pt x="274320" y="925830"/>
                    </a:lnTo>
                    <a:lnTo>
                      <a:pt x="259080" y="971550"/>
                    </a:lnTo>
                    <a:lnTo>
                      <a:pt x="240030" y="1021080"/>
                    </a:lnTo>
                    <a:lnTo>
                      <a:pt x="228600" y="1066800"/>
                    </a:lnTo>
                    <a:lnTo>
                      <a:pt x="184785" y="1116330"/>
                    </a:lnTo>
                    <a:lnTo>
                      <a:pt x="154305" y="1154430"/>
                    </a:lnTo>
                    <a:lnTo>
                      <a:pt x="129540" y="1186815"/>
                    </a:lnTo>
                    <a:lnTo>
                      <a:pt x="76200" y="1194435"/>
                    </a:lnTo>
                    <a:lnTo>
                      <a:pt x="60960" y="1200150"/>
                    </a:lnTo>
                    <a:lnTo>
                      <a:pt x="19050" y="1240155"/>
                    </a:lnTo>
                    <a:lnTo>
                      <a:pt x="0" y="1285875"/>
                    </a:lnTo>
                    <a:lnTo>
                      <a:pt x="7620" y="1320165"/>
                    </a:lnTo>
                  </a:path>
                </a:pathLst>
              </a:custGeom>
              <a:noFill/>
              <a:ln w="57150">
                <a:solidFill>
                  <a:srgbClr val="0B6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7151370" y="5808345"/>
                <a:ext cx="150495" cy="28575"/>
              </a:xfrm>
              <a:custGeom>
                <a:avLst/>
                <a:gdLst>
                  <a:gd name="connsiteX0" fmla="*/ 150495 w 150495"/>
                  <a:gd name="connsiteY0" fmla="*/ 15240 h 28575"/>
                  <a:gd name="connsiteX1" fmla="*/ 100965 w 150495"/>
                  <a:gd name="connsiteY1" fmla="*/ 24765 h 28575"/>
                  <a:gd name="connsiteX2" fmla="*/ 62865 w 150495"/>
                  <a:gd name="connsiteY2" fmla="*/ 0 h 28575"/>
                  <a:gd name="connsiteX3" fmla="*/ 26670 w 150495"/>
                  <a:gd name="connsiteY3" fmla="*/ 5715 h 28575"/>
                  <a:gd name="connsiteX4" fmla="*/ 0 w 150495"/>
                  <a:gd name="connsiteY4" fmla="*/ 2857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 h="28575">
                    <a:moveTo>
                      <a:pt x="150495" y="15240"/>
                    </a:moveTo>
                    <a:lnTo>
                      <a:pt x="100965" y="24765"/>
                    </a:lnTo>
                    <a:lnTo>
                      <a:pt x="62865" y="0"/>
                    </a:lnTo>
                    <a:lnTo>
                      <a:pt x="26670" y="5715"/>
                    </a:lnTo>
                    <a:lnTo>
                      <a:pt x="0" y="28575"/>
                    </a:lnTo>
                  </a:path>
                </a:pathLst>
              </a:custGeom>
              <a:noFill/>
              <a:ln w="57150">
                <a:solidFill>
                  <a:srgbClr val="0B6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rot="18718165">
                <a:off x="7041914" y="1368681"/>
                <a:ext cx="771365" cy="307777"/>
              </a:xfrm>
              <a:prstGeom prst="rect">
                <a:avLst/>
              </a:prstGeom>
              <a:noFill/>
            </p:spPr>
            <p:txBody>
              <a:bodyPr wrap="none" rtlCol="0">
                <a:spAutoFit/>
              </a:bodyPr>
              <a:lstStyle/>
              <a:p>
                <a:r>
                  <a:rPr lang="fr-FR" b="1" dirty="0" smtClean="0">
                    <a:solidFill>
                      <a:srgbClr val="0B6385"/>
                    </a:solidFill>
                  </a:rPr>
                  <a:t>Maroni</a:t>
                </a:r>
                <a:endParaRPr lang="fr-FR" b="1" dirty="0">
                  <a:solidFill>
                    <a:srgbClr val="0B6385"/>
                  </a:solidFill>
                </a:endParaRPr>
              </a:p>
            </p:txBody>
          </p:sp>
          <p:sp>
            <p:nvSpPr>
              <p:cNvPr id="17" name="Rectangle 16"/>
              <p:cNvSpPr/>
              <p:nvPr/>
            </p:nvSpPr>
            <p:spPr>
              <a:xfrm>
                <a:off x="10451939" y="5163502"/>
                <a:ext cx="1230267" cy="1095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Rectangle 42"/>
            <p:cNvSpPr/>
            <p:nvPr/>
          </p:nvSpPr>
          <p:spPr>
            <a:xfrm>
              <a:off x="6502673" y="3983087"/>
              <a:ext cx="807720" cy="167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6676042" y="3867268"/>
              <a:ext cx="958276" cy="253916"/>
            </a:xfrm>
            <a:prstGeom prst="rect">
              <a:avLst/>
            </a:prstGeom>
            <a:noFill/>
          </p:spPr>
          <p:txBody>
            <a:bodyPr wrap="none" rtlCol="0">
              <a:spAutoFit/>
            </a:bodyPr>
            <a:lstStyle/>
            <a:p>
              <a:r>
                <a:rPr lang="fr-FR" sz="1050" b="1" spc="160" dirty="0" smtClean="0">
                  <a:latin typeface="+mj-lt"/>
                  <a:cs typeface="Calibri" panose="020F0502020204030204" pitchFamily="34" charset="0"/>
                </a:rPr>
                <a:t>SURINAM</a:t>
              </a:r>
              <a:endParaRPr lang="fr-FR" sz="1050" b="1" spc="160" dirty="0">
                <a:latin typeface="+mj-lt"/>
                <a:cs typeface="Calibri" panose="020F0502020204030204" pitchFamily="34" charset="0"/>
              </a:endParaRPr>
            </a:p>
          </p:txBody>
        </p:sp>
      </p:grpSp>
      <p:sp>
        <p:nvSpPr>
          <p:cNvPr id="29" name="Rectangle 28"/>
          <p:cNvSpPr/>
          <p:nvPr/>
        </p:nvSpPr>
        <p:spPr>
          <a:xfrm>
            <a:off x="729490" y="611007"/>
            <a:ext cx="6148830" cy="262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Google Shape;79;p3"/>
          <p:cNvSpPr/>
          <p:nvPr/>
        </p:nvSpPr>
        <p:spPr>
          <a:xfrm>
            <a:off x="825501" y="563875"/>
            <a:ext cx="1638300" cy="94264"/>
          </a:xfrm>
          <a:prstGeom prst="rect">
            <a:avLst/>
          </a:prstGeom>
          <a:solidFill>
            <a:srgbClr val="F2B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19" name="Forme libre 18"/>
          <p:cNvSpPr/>
          <p:nvPr/>
        </p:nvSpPr>
        <p:spPr>
          <a:xfrm>
            <a:off x="10115550" y="6217920"/>
            <a:ext cx="1392555" cy="95250"/>
          </a:xfrm>
          <a:custGeom>
            <a:avLst/>
            <a:gdLst>
              <a:gd name="connsiteX0" fmla="*/ 3810 w 1390650"/>
              <a:gd name="connsiteY0" fmla="*/ 0 h 95250"/>
              <a:gd name="connsiteX1" fmla="*/ 0 w 1390650"/>
              <a:gd name="connsiteY1" fmla="*/ 95250 h 95250"/>
              <a:gd name="connsiteX2" fmla="*/ 1390650 w 1390650"/>
              <a:gd name="connsiteY2" fmla="*/ 91440 h 95250"/>
              <a:gd name="connsiteX3" fmla="*/ 1386840 w 1390650"/>
              <a:gd name="connsiteY3" fmla="*/ 19050 h 95250"/>
              <a:gd name="connsiteX0" fmla="*/ 3810 w 1396365"/>
              <a:gd name="connsiteY0" fmla="*/ 0 h 95250"/>
              <a:gd name="connsiteX1" fmla="*/ 0 w 1396365"/>
              <a:gd name="connsiteY1" fmla="*/ 95250 h 95250"/>
              <a:gd name="connsiteX2" fmla="*/ 1390650 w 1396365"/>
              <a:gd name="connsiteY2" fmla="*/ 91440 h 95250"/>
              <a:gd name="connsiteX3" fmla="*/ 1396365 w 1396365"/>
              <a:gd name="connsiteY3" fmla="*/ 9525 h 95250"/>
              <a:gd name="connsiteX0" fmla="*/ 3810 w 1392555"/>
              <a:gd name="connsiteY0" fmla="*/ 0 h 95250"/>
              <a:gd name="connsiteX1" fmla="*/ 0 w 1392555"/>
              <a:gd name="connsiteY1" fmla="*/ 95250 h 95250"/>
              <a:gd name="connsiteX2" fmla="*/ 1390650 w 1392555"/>
              <a:gd name="connsiteY2" fmla="*/ 91440 h 95250"/>
              <a:gd name="connsiteX3" fmla="*/ 1392555 w 1392555"/>
              <a:gd name="connsiteY3" fmla="*/ 9525 h 95250"/>
            </a:gdLst>
            <a:ahLst/>
            <a:cxnLst>
              <a:cxn ang="0">
                <a:pos x="connsiteX0" y="connsiteY0"/>
              </a:cxn>
              <a:cxn ang="0">
                <a:pos x="connsiteX1" y="connsiteY1"/>
              </a:cxn>
              <a:cxn ang="0">
                <a:pos x="connsiteX2" y="connsiteY2"/>
              </a:cxn>
              <a:cxn ang="0">
                <a:pos x="connsiteX3" y="connsiteY3"/>
              </a:cxn>
            </a:cxnLst>
            <a:rect l="l" t="t" r="r" b="b"/>
            <a:pathLst>
              <a:path w="1392555" h="95250">
                <a:moveTo>
                  <a:pt x="3810" y="0"/>
                </a:moveTo>
                <a:lnTo>
                  <a:pt x="0" y="95250"/>
                </a:lnTo>
                <a:lnTo>
                  <a:pt x="1390650" y="91440"/>
                </a:lnTo>
                <a:lnTo>
                  <a:pt x="1392555" y="95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flipV="1">
            <a:off x="10808970" y="6231914"/>
            <a:ext cx="1905" cy="85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9905453" y="6299149"/>
            <a:ext cx="461986" cy="246221"/>
          </a:xfrm>
          <a:prstGeom prst="rect">
            <a:avLst/>
          </a:prstGeom>
          <a:noFill/>
        </p:spPr>
        <p:txBody>
          <a:bodyPr wrap="none" rtlCol="0">
            <a:spAutoFit/>
          </a:bodyPr>
          <a:lstStyle/>
          <a:p>
            <a:r>
              <a:rPr lang="fr-FR" sz="1000" dirty="0" smtClean="0"/>
              <a:t>0 km</a:t>
            </a:r>
            <a:endParaRPr lang="fr-FR" sz="1000" dirty="0"/>
          </a:p>
        </p:txBody>
      </p:sp>
      <p:sp>
        <p:nvSpPr>
          <p:cNvPr id="34" name="ZoneTexte 33"/>
          <p:cNvSpPr txBox="1"/>
          <p:nvPr/>
        </p:nvSpPr>
        <p:spPr>
          <a:xfrm>
            <a:off x="10646105" y="6313170"/>
            <a:ext cx="325730" cy="246221"/>
          </a:xfrm>
          <a:prstGeom prst="rect">
            <a:avLst/>
          </a:prstGeom>
          <a:noFill/>
        </p:spPr>
        <p:txBody>
          <a:bodyPr wrap="none" rtlCol="0">
            <a:spAutoFit/>
          </a:bodyPr>
          <a:lstStyle/>
          <a:p>
            <a:r>
              <a:rPr lang="fr-FR" sz="1000" dirty="0" smtClean="0"/>
              <a:t>50</a:t>
            </a:r>
            <a:endParaRPr lang="fr-FR" sz="1000" dirty="0"/>
          </a:p>
        </p:txBody>
      </p:sp>
      <p:sp>
        <p:nvSpPr>
          <p:cNvPr id="35" name="ZoneTexte 34"/>
          <p:cNvSpPr txBox="1"/>
          <p:nvPr/>
        </p:nvSpPr>
        <p:spPr>
          <a:xfrm>
            <a:off x="11302171" y="6326404"/>
            <a:ext cx="396262" cy="246221"/>
          </a:xfrm>
          <a:prstGeom prst="rect">
            <a:avLst/>
          </a:prstGeom>
          <a:noFill/>
        </p:spPr>
        <p:txBody>
          <a:bodyPr wrap="none" rtlCol="0">
            <a:spAutoFit/>
          </a:bodyPr>
          <a:lstStyle/>
          <a:p>
            <a:r>
              <a:rPr lang="fr-FR" sz="1000" dirty="0" smtClean="0"/>
              <a:t>100</a:t>
            </a:r>
            <a:endParaRPr lang="fr-FR" sz="1000" dirty="0"/>
          </a:p>
        </p:txBody>
      </p:sp>
      <p:sp>
        <p:nvSpPr>
          <p:cNvPr id="36" name="ZoneTexte 35"/>
          <p:cNvSpPr txBox="1"/>
          <p:nvPr/>
        </p:nvSpPr>
        <p:spPr>
          <a:xfrm>
            <a:off x="10798505" y="6465570"/>
            <a:ext cx="184731" cy="246221"/>
          </a:xfrm>
          <a:prstGeom prst="rect">
            <a:avLst/>
          </a:prstGeom>
          <a:noFill/>
        </p:spPr>
        <p:txBody>
          <a:bodyPr wrap="none" rtlCol="0">
            <a:spAutoFit/>
          </a:bodyPr>
          <a:lstStyle/>
          <a:p>
            <a:endParaRPr lang="fr-FR" sz="1000" dirty="0"/>
          </a:p>
        </p:txBody>
      </p:sp>
      <p:sp>
        <p:nvSpPr>
          <p:cNvPr id="37" name="ZoneTexte 36"/>
          <p:cNvSpPr txBox="1"/>
          <p:nvPr/>
        </p:nvSpPr>
        <p:spPr>
          <a:xfrm>
            <a:off x="11703266" y="6163619"/>
            <a:ext cx="282450" cy="253916"/>
          </a:xfrm>
          <a:prstGeom prst="rect">
            <a:avLst/>
          </a:prstGeom>
          <a:noFill/>
        </p:spPr>
        <p:txBody>
          <a:bodyPr wrap="none" rtlCol="0">
            <a:spAutoFit/>
          </a:bodyPr>
          <a:lstStyle/>
          <a:p>
            <a:r>
              <a:rPr lang="fr-FR" sz="1000" b="1" dirty="0"/>
              <a:t>N</a:t>
            </a:r>
          </a:p>
        </p:txBody>
      </p:sp>
      <p:cxnSp>
        <p:nvCxnSpPr>
          <p:cNvPr id="28" name="Connecteur droit avec flèche 27"/>
          <p:cNvCxnSpPr/>
          <p:nvPr/>
        </p:nvCxnSpPr>
        <p:spPr>
          <a:xfrm flipV="1">
            <a:off x="11839784" y="6032874"/>
            <a:ext cx="3813" cy="180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Forme libre 30"/>
          <p:cNvSpPr/>
          <p:nvPr/>
        </p:nvSpPr>
        <p:spPr>
          <a:xfrm>
            <a:off x="7637779" y="3497580"/>
            <a:ext cx="462280" cy="276860"/>
          </a:xfrm>
          <a:custGeom>
            <a:avLst/>
            <a:gdLst>
              <a:gd name="connsiteX0" fmla="*/ 27940 w 467360"/>
              <a:gd name="connsiteY0" fmla="*/ 287020 h 287020"/>
              <a:gd name="connsiteX1" fmla="*/ 7620 w 467360"/>
              <a:gd name="connsiteY1" fmla="*/ 205740 h 287020"/>
              <a:gd name="connsiteX2" fmla="*/ 0 w 467360"/>
              <a:gd name="connsiteY2" fmla="*/ 142240 h 287020"/>
              <a:gd name="connsiteX3" fmla="*/ 0 w 467360"/>
              <a:gd name="connsiteY3" fmla="*/ 99060 h 287020"/>
              <a:gd name="connsiteX4" fmla="*/ 15240 w 467360"/>
              <a:gd name="connsiteY4" fmla="*/ 58420 h 287020"/>
              <a:gd name="connsiteX5" fmla="*/ 53340 w 467360"/>
              <a:gd name="connsiteY5" fmla="*/ 20320 h 287020"/>
              <a:gd name="connsiteX6" fmla="*/ 104140 w 467360"/>
              <a:gd name="connsiteY6" fmla="*/ 5080 h 287020"/>
              <a:gd name="connsiteX7" fmla="*/ 190500 w 467360"/>
              <a:gd name="connsiteY7" fmla="*/ 0 h 287020"/>
              <a:gd name="connsiteX8" fmla="*/ 297180 w 467360"/>
              <a:gd name="connsiteY8" fmla="*/ 5080 h 287020"/>
              <a:gd name="connsiteX9" fmla="*/ 411480 w 467360"/>
              <a:gd name="connsiteY9" fmla="*/ 48260 h 287020"/>
              <a:gd name="connsiteX10" fmla="*/ 467360 w 467360"/>
              <a:gd name="connsiteY10" fmla="*/ 71120 h 287020"/>
              <a:gd name="connsiteX0" fmla="*/ 27940 w 423139"/>
              <a:gd name="connsiteY0" fmla="*/ 287020 h 287020"/>
              <a:gd name="connsiteX1" fmla="*/ 7620 w 423139"/>
              <a:gd name="connsiteY1" fmla="*/ 205740 h 287020"/>
              <a:gd name="connsiteX2" fmla="*/ 0 w 423139"/>
              <a:gd name="connsiteY2" fmla="*/ 142240 h 287020"/>
              <a:gd name="connsiteX3" fmla="*/ 0 w 423139"/>
              <a:gd name="connsiteY3" fmla="*/ 99060 h 287020"/>
              <a:gd name="connsiteX4" fmla="*/ 15240 w 423139"/>
              <a:gd name="connsiteY4" fmla="*/ 58420 h 287020"/>
              <a:gd name="connsiteX5" fmla="*/ 53340 w 423139"/>
              <a:gd name="connsiteY5" fmla="*/ 20320 h 287020"/>
              <a:gd name="connsiteX6" fmla="*/ 104140 w 423139"/>
              <a:gd name="connsiteY6" fmla="*/ 5080 h 287020"/>
              <a:gd name="connsiteX7" fmla="*/ 190500 w 423139"/>
              <a:gd name="connsiteY7" fmla="*/ 0 h 287020"/>
              <a:gd name="connsiteX8" fmla="*/ 297180 w 423139"/>
              <a:gd name="connsiteY8" fmla="*/ 5080 h 287020"/>
              <a:gd name="connsiteX9" fmla="*/ 411480 w 423139"/>
              <a:gd name="connsiteY9" fmla="*/ 48260 h 287020"/>
              <a:gd name="connsiteX10" fmla="*/ 421640 w 423139"/>
              <a:gd name="connsiteY10" fmla="*/ 78740 h 287020"/>
              <a:gd name="connsiteX0" fmla="*/ 27940 w 421640"/>
              <a:gd name="connsiteY0" fmla="*/ 287020 h 287020"/>
              <a:gd name="connsiteX1" fmla="*/ 7620 w 421640"/>
              <a:gd name="connsiteY1" fmla="*/ 205740 h 287020"/>
              <a:gd name="connsiteX2" fmla="*/ 0 w 421640"/>
              <a:gd name="connsiteY2" fmla="*/ 142240 h 287020"/>
              <a:gd name="connsiteX3" fmla="*/ 0 w 421640"/>
              <a:gd name="connsiteY3" fmla="*/ 99060 h 287020"/>
              <a:gd name="connsiteX4" fmla="*/ 15240 w 421640"/>
              <a:gd name="connsiteY4" fmla="*/ 58420 h 287020"/>
              <a:gd name="connsiteX5" fmla="*/ 53340 w 421640"/>
              <a:gd name="connsiteY5" fmla="*/ 20320 h 287020"/>
              <a:gd name="connsiteX6" fmla="*/ 104140 w 421640"/>
              <a:gd name="connsiteY6" fmla="*/ 5080 h 287020"/>
              <a:gd name="connsiteX7" fmla="*/ 190500 w 421640"/>
              <a:gd name="connsiteY7" fmla="*/ 0 h 287020"/>
              <a:gd name="connsiteX8" fmla="*/ 297180 w 421640"/>
              <a:gd name="connsiteY8" fmla="*/ 5080 h 287020"/>
              <a:gd name="connsiteX9" fmla="*/ 381000 w 421640"/>
              <a:gd name="connsiteY9" fmla="*/ 40640 h 287020"/>
              <a:gd name="connsiteX10" fmla="*/ 421640 w 421640"/>
              <a:gd name="connsiteY10" fmla="*/ 78740 h 287020"/>
              <a:gd name="connsiteX0" fmla="*/ 27940 w 421640"/>
              <a:gd name="connsiteY0" fmla="*/ 287020 h 287020"/>
              <a:gd name="connsiteX1" fmla="*/ 7620 w 421640"/>
              <a:gd name="connsiteY1" fmla="*/ 205740 h 287020"/>
              <a:gd name="connsiteX2" fmla="*/ 0 w 421640"/>
              <a:gd name="connsiteY2" fmla="*/ 142240 h 287020"/>
              <a:gd name="connsiteX3" fmla="*/ 0 w 421640"/>
              <a:gd name="connsiteY3" fmla="*/ 99060 h 287020"/>
              <a:gd name="connsiteX4" fmla="*/ 15240 w 421640"/>
              <a:gd name="connsiteY4" fmla="*/ 58420 h 287020"/>
              <a:gd name="connsiteX5" fmla="*/ 53340 w 421640"/>
              <a:gd name="connsiteY5" fmla="*/ 20320 h 287020"/>
              <a:gd name="connsiteX6" fmla="*/ 104140 w 421640"/>
              <a:gd name="connsiteY6" fmla="*/ 5080 h 287020"/>
              <a:gd name="connsiteX7" fmla="*/ 190500 w 421640"/>
              <a:gd name="connsiteY7" fmla="*/ 0 h 287020"/>
              <a:gd name="connsiteX8" fmla="*/ 292100 w 421640"/>
              <a:gd name="connsiteY8" fmla="*/ 7620 h 287020"/>
              <a:gd name="connsiteX9" fmla="*/ 381000 w 421640"/>
              <a:gd name="connsiteY9" fmla="*/ 40640 h 287020"/>
              <a:gd name="connsiteX10" fmla="*/ 421640 w 421640"/>
              <a:gd name="connsiteY10" fmla="*/ 78740 h 287020"/>
              <a:gd name="connsiteX0" fmla="*/ 27940 w 421640"/>
              <a:gd name="connsiteY0" fmla="*/ 297180 h 297180"/>
              <a:gd name="connsiteX1" fmla="*/ 7620 w 421640"/>
              <a:gd name="connsiteY1" fmla="*/ 215900 h 297180"/>
              <a:gd name="connsiteX2" fmla="*/ 0 w 421640"/>
              <a:gd name="connsiteY2" fmla="*/ 152400 h 297180"/>
              <a:gd name="connsiteX3" fmla="*/ 0 w 421640"/>
              <a:gd name="connsiteY3" fmla="*/ 109220 h 297180"/>
              <a:gd name="connsiteX4" fmla="*/ 15240 w 421640"/>
              <a:gd name="connsiteY4" fmla="*/ 68580 h 297180"/>
              <a:gd name="connsiteX5" fmla="*/ 53340 w 421640"/>
              <a:gd name="connsiteY5" fmla="*/ 30480 h 297180"/>
              <a:gd name="connsiteX6" fmla="*/ 104140 w 421640"/>
              <a:gd name="connsiteY6" fmla="*/ 15240 h 297180"/>
              <a:gd name="connsiteX7" fmla="*/ 190500 w 421640"/>
              <a:gd name="connsiteY7" fmla="*/ 0 h 297180"/>
              <a:gd name="connsiteX8" fmla="*/ 292100 w 421640"/>
              <a:gd name="connsiteY8" fmla="*/ 17780 h 297180"/>
              <a:gd name="connsiteX9" fmla="*/ 381000 w 421640"/>
              <a:gd name="connsiteY9" fmla="*/ 50800 h 297180"/>
              <a:gd name="connsiteX10" fmla="*/ 421640 w 421640"/>
              <a:gd name="connsiteY10" fmla="*/ 88900 h 297180"/>
              <a:gd name="connsiteX0" fmla="*/ 27940 w 421640"/>
              <a:gd name="connsiteY0" fmla="*/ 297180 h 297180"/>
              <a:gd name="connsiteX1" fmla="*/ 7620 w 421640"/>
              <a:gd name="connsiteY1" fmla="*/ 215900 h 297180"/>
              <a:gd name="connsiteX2" fmla="*/ 0 w 421640"/>
              <a:gd name="connsiteY2" fmla="*/ 152400 h 297180"/>
              <a:gd name="connsiteX3" fmla="*/ 0 w 421640"/>
              <a:gd name="connsiteY3" fmla="*/ 109220 h 297180"/>
              <a:gd name="connsiteX4" fmla="*/ 15240 w 421640"/>
              <a:gd name="connsiteY4" fmla="*/ 68580 h 297180"/>
              <a:gd name="connsiteX5" fmla="*/ 53340 w 421640"/>
              <a:gd name="connsiteY5" fmla="*/ 30480 h 297180"/>
              <a:gd name="connsiteX6" fmla="*/ 104140 w 421640"/>
              <a:gd name="connsiteY6" fmla="*/ 15240 h 297180"/>
              <a:gd name="connsiteX7" fmla="*/ 190500 w 421640"/>
              <a:gd name="connsiteY7" fmla="*/ 0 h 297180"/>
              <a:gd name="connsiteX8" fmla="*/ 292100 w 421640"/>
              <a:gd name="connsiteY8" fmla="*/ 17780 h 297180"/>
              <a:gd name="connsiteX9" fmla="*/ 381000 w 421640"/>
              <a:gd name="connsiteY9" fmla="*/ 50800 h 297180"/>
              <a:gd name="connsiteX10" fmla="*/ 421640 w 421640"/>
              <a:gd name="connsiteY10" fmla="*/ 88900 h 297180"/>
              <a:gd name="connsiteX0" fmla="*/ 27940 w 421640"/>
              <a:gd name="connsiteY0" fmla="*/ 302260 h 302260"/>
              <a:gd name="connsiteX1" fmla="*/ 7620 w 421640"/>
              <a:gd name="connsiteY1" fmla="*/ 220980 h 302260"/>
              <a:gd name="connsiteX2" fmla="*/ 0 w 421640"/>
              <a:gd name="connsiteY2" fmla="*/ 157480 h 302260"/>
              <a:gd name="connsiteX3" fmla="*/ 0 w 421640"/>
              <a:gd name="connsiteY3" fmla="*/ 114300 h 302260"/>
              <a:gd name="connsiteX4" fmla="*/ 15240 w 421640"/>
              <a:gd name="connsiteY4" fmla="*/ 73660 h 302260"/>
              <a:gd name="connsiteX5" fmla="*/ 53340 w 421640"/>
              <a:gd name="connsiteY5" fmla="*/ 35560 h 302260"/>
              <a:gd name="connsiteX6" fmla="*/ 104140 w 421640"/>
              <a:gd name="connsiteY6" fmla="*/ 0 h 302260"/>
              <a:gd name="connsiteX7" fmla="*/ 190500 w 421640"/>
              <a:gd name="connsiteY7" fmla="*/ 5080 h 302260"/>
              <a:gd name="connsiteX8" fmla="*/ 292100 w 421640"/>
              <a:gd name="connsiteY8" fmla="*/ 22860 h 302260"/>
              <a:gd name="connsiteX9" fmla="*/ 381000 w 421640"/>
              <a:gd name="connsiteY9" fmla="*/ 55880 h 302260"/>
              <a:gd name="connsiteX10" fmla="*/ 421640 w 421640"/>
              <a:gd name="connsiteY10" fmla="*/ 93980 h 302260"/>
              <a:gd name="connsiteX0" fmla="*/ 27940 w 447040"/>
              <a:gd name="connsiteY0" fmla="*/ 302260 h 302260"/>
              <a:gd name="connsiteX1" fmla="*/ 7620 w 447040"/>
              <a:gd name="connsiteY1" fmla="*/ 220980 h 302260"/>
              <a:gd name="connsiteX2" fmla="*/ 0 w 447040"/>
              <a:gd name="connsiteY2" fmla="*/ 157480 h 302260"/>
              <a:gd name="connsiteX3" fmla="*/ 0 w 447040"/>
              <a:gd name="connsiteY3" fmla="*/ 114300 h 302260"/>
              <a:gd name="connsiteX4" fmla="*/ 15240 w 447040"/>
              <a:gd name="connsiteY4" fmla="*/ 73660 h 302260"/>
              <a:gd name="connsiteX5" fmla="*/ 53340 w 447040"/>
              <a:gd name="connsiteY5" fmla="*/ 35560 h 302260"/>
              <a:gd name="connsiteX6" fmla="*/ 104140 w 447040"/>
              <a:gd name="connsiteY6" fmla="*/ 0 h 302260"/>
              <a:gd name="connsiteX7" fmla="*/ 190500 w 447040"/>
              <a:gd name="connsiteY7" fmla="*/ 5080 h 302260"/>
              <a:gd name="connsiteX8" fmla="*/ 292100 w 447040"/>
              <a:gd name="connsiteY8" fmla="*/ 22860 h 302260"/>
              <a:gd name="connsiteX9" fmla="*/ 381000 w 447040"/>
              <a:gd name="connsiteY9" fmla="*/ 55880 h 302260"/>
              <a:gd name="connsiteX10" fmla="*/ 447040 w 447040"/>
              <a:gd name="connsiteY10" fmla="*/ 101600 h 302260"/>
              <a:gd name="connsiteX0" fmla="*/ 38100 w 457200"/>
              <a:gd name="connsiteY0" fmla="*/ 302260 h 302260"/>
              <a:gd name="connsiteX1" fmla="*/ 0 w 457200"/>
              <a:gd name="connsiteY1" fmla="*/ 220980 h 302260"/>
              <a:gd name="connsiteX2" fmla="*/ 10160 w 457200"/>
              <a:gd name="connsiteY2" fmla="*/ 157480 h 302260"/>
              <a:gd name="connsiteX3" fmla="*/ 10160 w 457200"/>
              <a:gd name="connsiteY3" fmla="*/ 114300 h 302260"/>
              <a:gd name="connsiteX4" fmla="*/ 25400 w 457200"/>
              <a:gd name="connsiteY4" fmla="*/ 73660 h 302260"/>
              <a:gd name="connsiteX5" fmla="*/ 63500 w 457200"/>
              <a:gd name="connsiteY5" fmla="*/ 35560 h 302260"/>
              <a:gd name="connsiteX6" fmla="*/ 114300 w 457200"/>
              <a:gd name="connsiteY6" fmla="*/ 0 h 302260"/>
              <a:gd name="connsiteX7" fmla="*/ 200660 w 457200"/>
              <a:gd name="connsiteY7" fmla="*/ 5080 h 302260"/>
              <a:gd name="connsiteX8" fmla="*/ 302260 w 457200"/>
              <a:gd name="connsiteY8" fmla="*/ 22860 h 302260"/>
              <a:gd name="connsiteX9" fmla="*/ 391160 w 457200"/>
              <a:gd name="connsiteY9" fmla="*/ 55880 h 302260"/>
              <a:gd name="connsiteX10" fmla="*/ 457200 w 457200"/>
              <a:gd name="connsiteY10" fmla="*/ 101600 h 302260"/>
              <a:gd name="connsiteX0" fmla="*/ 43180 w 462280"/>
              <a:gd name="connsiteY0" fmla="*/ 302260 h 302260"/>
              <a:gd name="connsiteX1" fmla="*/ 5080 w 462280"/>
              <a:gd name="connsiteY1" fmla="*/ 220980 h 302260"/>
              <a:gd name="connsiteX2" fmla="*/ 0 w 462280"/>
              <a:gd name="connsiteY2" fmla="*/ 157480 h 302260"/>
              <a:gd name="connsiteX3" fmla="*/ 15240 w 462280"/>
              <a:gd name="connsiteY3" fmla="*/ 114300 h 302260"/>
              <a:gd name="connsiteX4" fmla="*/ 30480 w 462280"/>
              <a:gd name="connsiteY4" fmla="*/ 73660 h 302260"/>
              <a:gd name="connsiteX5" fmla="*/ 68580 w 462280"/>
              <a:gd name="connsiteY5" fmla="*/ 35560 h 302260"/>
              <a:gd name="connsiteX6" fmla="*/ 119380 w 462280"/>
              <a:gd name="connsiteY6" fmla="*/ 0 h 302260"/>
              <a:gd name="connsiteX7" fmla="*/ 205740 w 462280"/>
              <a:gd name="connsiteY7" fmla="*/ 5080 h 302260"/>
              <a:gd name="connsiteX8" fmla="*/ 307340 w 462280"/>
              <a:gd name="connsiteY8" fmla="*/ 22860 h 302260"/>
              <a:gd name="connsiteX9" fmla="*/ 396240 w 462280"/>
              <a:gd name="connsiteY9" fmla="*/ 55880 h 302260"/>
              <a:gd name="connsiteX10" fmla="*/ 462280 w 462280"/>
              <a:gd name="connsiteY10" fmla="*/ 101600 h 302260"/>
              <a:gd name="connsiteX0" fmla="*/ 43180 w 462280"/>
              <a:gd name="connsiteY0" fmla="*/ 302260 h 302260"/>
              <a:gd name="connsiteX1" fmla="*/ 5080 w 462280"/>
              <a:gd name="connsiteY1" fmla="*/ 220980 h 302260"/>
              <a:gd name="connsiteX2" fmla="*/ 0 w 462280"/>
              <a:gd name="connsiteY2" fmla="*/ 157480 h 302260"/>
              <a:gd name="connsiteX3" fmla="*/ 2540 w 462280"/>
              <a:gd name="connsiteY3" fmla="*/ 106680 h 302260"/>
              <a:gd name="connsiteX4" fmla="*/ 30480 w 462280"/>
              <a:gd name="connsiteY4" fmla="*/ 73660 h 302260"/>
              <a:gd name="connsiteX5" fmla="*/ 68580 w 462280"/>
              <a:gd name="connsiteY5" fmla="*/ 35560 h 302260"/>
              <a:gd name="connsiteX6" fmla="*/ 119380 w 462280"/>
              <a:gd name="connsiteY6" fmla="*/ 0 h 302260"/>
              <a:gd name="connsiteX7" fmla="*/ 205740 w 462280"/>
              <a:gd name="connsiteY7" fmla="*/ 5080 h 302260"/>
              <a:gd name="connsiteX8" fmla="*/ 307340 w 462280"/>
              <a:gd name="connsiteY8" fmla="*/ 22860 h 302260"/>
              <a:gd name="connsiteX9" fmla="*/ 396240 w 462280"/>
              <a:gd name="connsiteY9" fmla="*/ 55880 h 302260"/>
              <a:gd name="connsiteX10" fmla="*/ 462280 w 462280"/>
              <a:gd name="connsiteY10" fmla="*/ 101600 h 302260"/>
              <a:gd name="connsiteX0" fmla="*/ 48260 w 462280"/>
              <a:gd name="connsiteY0" fmla="*/ 294640 h 294640"/>
              <a:gd name="connsiteX1" fmla="*/ 5080 w 462280"/>
              <a:gd name="connsiteY1" fmla="*/ 220980 h 294640"/>
              <a:gd name="connsiteX2" fmla="*/ 0 w 462280"/>
              <a:gd name="connsiteY2" fmla="*/ 157480 h 294640"/>
              <a:gd name="connsiteX3" fmla="*/ 2540 w 462280"/>
              <a:gd name="connsiteY3" fmla="*/ 106680 h 294640"/>
              <a:gd name="connsiteX4" fmla="*/ 30480 w 462280"/>
              <a:gd name="connsiteY4" fmla="*/ 73660 h 294640"/>
              <a:gd name="connsiteX5" fmla="*/ 68580 w 462280"/>
              <a:gd name="connsiteY5" fmla="*/ 35560 h 294640"/>
              <a:gd name="connsiteX6" fmla="*/ 119380 w 462280"/>
              <a:gd name="connsiteY6" fmla="*/ 0 h 294640"/>
              <a:gd name="connsiteX7" fmla="*/ 205740 w 462280"/>
              <a:gd name="connsiteY7" fmla="*/ 5080 h 294640"/>
              <a:gd name="connsiteX8" fmla="*/ 307340 w 462280"/>
              <a:gd name="connsiteY8" fmla="*/ 22860 h 294640"/>
              <a:gd name="connsiteX9" fmla="*/ 396240 w 462280"/>
              <a:gd name="connsiteY9" fmla="*/ 55880 h 294640"/>
              <a:gd name="connsiteX10" fmla="*/ 462280 w 462280"/>
              <a:gd name="connsiteY10" fmla="*/ 101600 h 294640"/>
              <a:gd name="connsiteX0" fmla="*/ 33020 w 462280"/>
              <a:gd name="connsiteY0" fmla="*/ 276860 h 276860"/>
              <a:gd name="connsiteX1" fmla="*/ 5080 w 462280"/>
              <a:gd name="connsiteY1" fmla="*/ 220980 h 276860"/>
              <a:gd name="connsiteX2" fmla="*/ 0 w 462280"/>
              <a:gd name="connsiteY2" fmla="*/ 157480 h 276860"/>
              <a:gd name="connsiteX3" fmla="*/ 2540 w 462280"/>
              <a:gd name="connsiteY3" fmla="*/ 106680 h 276860"/>
              <a:gd name="connsiteX4" fmla="*/ 30480 w 462280"/>
              <a:gd name="connsiteY4" fmla="*/ 73660 h 276860"/>
              <a:gd name="connsiteX5" fmla="*/ 68580 w 462280"/>
              <a:gd name="connsiteY5" fmla="*/ 35560 h 276860"/>
              <a:gd name="connsiteX6" fmla="*/ 119380 w 462280"/>
              <a:gd name="connsiteY6" fmla="*/ 0 h 276860"/>
              <a:gd name="connsiteX7" fmla="*/ 205740 w 462280"/>
              <a:gd name="connsiteY7" fmla="*/ 5080 h 276860"/>
              <a:gd name="connsiteX8" fmla="*/ 307340 w 462280"/>
              <a:gd name="connsiteY8" fmla="*/ 22860 h 276860"/>
              <a:gd name="connsiteX9" fmla="*/ 396240 w 462280"/>
              <a:gd name="connsiteY9" fmla="*/ 55880 h 276860"/>
              <a:gd name="connsiteX10" fmla="*/ 462280 w 462280"/>
              <a:gd name="connsiteY10" fmla="*/ 10160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280" h="276860">
                <a:moveTo>
                  <a:pt x="33020" y="276860"/>
                </a:moveTo>
                <a:lnTo>
                  <a:pt x="5080" y="220980"/>
                </a:lnTo>
                <a:lnTo>
                  <a:pt x="0" y="157480"/>
                </a:lnTo>
                <a:lnTo>
                  <a:pt x="2540" y="106680"/>
                </a:lnTo>
                <a:lnTo>
                  <a:pt x="30480" y="73660"/>
                </a:lnTo>
                <a:lnTo>
                  <a:pt x="68580" y="35560"/>
                </a:lnTo>
                <a:lnTo>
                  <a:pt x="119380" y="0"/>
                </a:lnTo>
                <a:lnTo>
                  <a:pt x="205740" y="5080"/>
                </a:lnTo>
                <a:cubicBezTo>
                  <a:pt x="262467" y="5927"/>
                  <a:pt x="273473" y="16933"/>
                  <a:pt x="307340" y="22860"/>
                </a:cubicBezTo>
                <a:cubicBezTo>
                  <a:pt x="345440" y="37253"/>
                  <a:pt x="370417" y="42757"/>
                  <a:pt x="396240" y="55880"/>
                </a:cubicBezTo>
                <a:cubicBezTo>
                  <a:pt x="422063" y="69003"/>
                  <a:pt x="458893" y="91440"/>
                  <a:pt x="462280" y="101600"/>
                </a:cubicBez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8186420" y="3677920"/>
            <a:ext cx="101600" cy="124460"/>
          </a:xfrm>
          <a:custGeom>
            <a:avLst/>
            <a:gdLst>
              <a:gd name="connsiteX0" fmla="*/ 0 w 116840"/>
              <a:gd name="connsiteY0" fmla="*/ 0 h 124460"/>
              <a:gd name="connsiteX1" fmla="*/ 73660 w 116840"/>
              <a:gd name="connsiteY1" fmla="*/ 50800 h 124460"/>
              <a:gd name="connsiteX2" fmla="*/ 116840 w 116840"/>
              <a:gd name="connsiteY2" fmla="*/ 124460 h 124460"/>
              <a:gd name="connsiteX0" fmla="*/ 0 w 116840"/>
              <a:gd name="connsiteY0" fmla="*/ 0 h 124460"/>
              <a:gd name="connsiteX1" fmla="*/ 60960 w 116840"/>
              <a:gd name="connsiteY1" fmla="*/ 60960 h 124460"/>
              <a:gd name="connsiteX2" fmla="*/ 116840 w 116840"/>
              <a:gd name="connsiteY2" fmla="*/ 124460 h 124460"/>
              <a:gd name="connsiteX0" fmla="*/ 0 w 101600"/>
              <a:gd name="connsiteY0" fmla="*/ 0 h 124460"/>
              <a:gd name="connsiteX1" fmla="*/ 60960 w 101600"/>
              <a:gd name="connsiteY1" fmla="*/ 60960 h 124460"/>
              <a:gd name="connsiteX2" fmla="*/ 101600 w 101600"/>
              <a:gd name="connsiteY2" fmla="*/ 124460 h 124460"/>
              <a:gd name="connsiteX0" fmla="*/ 0 w 101600"/>
              <a:gd name="connsiteY0" fmla="*/ 0 h 124460"/>
              <a:gd name="connsiteX1" fmla="*/ 53340 w 101600"/>
              <a:gd name="connsiteY1" fmla="*/ 63500 h 124460"/>
              <a:gd name="connsiteX2" fmla="*/ 101600 w 101600"/>
              <a:gd name="connsiteY2" fmla="*/ 124460 h 124460"/>
            </a:gdLst>
            <a:ahLst/>
            <a:cxnLst>
              <a:cxn ang="0">
                <a:pos x="connsiteX0" y="connsiteY0"/>
              </a:cxn>
              <a:cxn ang="0">
                <a:pos x="connsiteX1" y="connsiteY1"/>
              </a:cxn>
              <a:cxn ang="0">
                <a:pos x="connsiteX2" y="connsiteY2"/>
              </a:cxn>
            </a:cxnLst>
            <a:rect l="l" t="t" r="r" b="b"/>
            <a:pathLst>
              <a:path w="101600" h="124460">
                <a:moveTo>
                  <a:pt x="0" y="0"/>
                </a:moveTo>
                <a:lnTo>
                  <a:pt x="53340" y="63500"/>
                </a:lnTo>
                <a:lnTo>
                  <a:pt x="101600" y="124460"/>
                </a:ln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7678420" y="3787140"/>
            <a:ext cx="650240" cy="299720"/>
          </a:xfrm>
          <a:custGeom>
            <a:avLst/>
            <a:gdLst>
              <a:gd name="connsiteX0" fmla="*/ 640080 w 650240"/>
              <a:gd name="connsiteY0" fmla="*/ 116840 h 299720"/>
              <a:gd name="connsiteX1" fmla="*/ 650240 w 650240"/>
              <a:gd name="connsiteY1" fmla="*/ 180340 h 299720"/>
              <a:gd name="connsiteX2" fmla="*/ 632460 w 650240"/>
              <a:gd name="connsiteY2" fmla="*/ 248920 h 299720"/>
              <a:gd name="connsiteX3" fmla="*/ 561340 w 650240"/>
              <a:gd name="connsiteY3" fmla="*/ 299720 h 299720"/>
              <a:gd name="connsiteX4" fmla="*/ 464820 w 650240"/>
              <a:gd name="connsiteY4" fmla="*/ 299720 h 299720"/>
              <a:gd name="connsiteX5" fmla="*/ 320040 w 650240"/>
              <a:gd name="connsiteY5" fmla="*/ 266700 h 299720"/>
              <a:gd name="connsiteX6" fmla="*/ 218440 w 650240"/>
              <a:gd name="connsiteY6" fmla="*/ 208280 h 299720"/>
              <a:gd name="connsiteX7" fmla="*/ 88900 w 650240"/>
              <a:gd name="connsiteY7" fmla="*/ 96520 h 299720"/>
              <a:gd name="connsiteX8" fmla="*/ 0 w 650240"/>
              <a:gd name="connsiteY8" fmla="*/ 0 h 2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 h="299720">
                <a:moveTo>
                  <a:pt x="640080" y="116840"/>
                </a:moveTo>
                <a:lnTo>
                  <a:pt x="650240" y="180340"/>
                </a:lnTo>
                <a:lnTo>
                  <a:pt x="632460" y="248920"/>
                </a:lnTo>
                <a:lnTo>
                  <a:pt x="561340" y="299720"/>
                </a:lnTo>
                <a:lnTo>
                  <a:pt x="464820" y="299720"/>
                </a:lnTo>
                <a:lnTo>
                  <a:pt x="320040" y="266700"/>
                </a:lnTo>
                <a:lnTo>
                  <a:pt x="218440" y="208280"/>
                </a:lnTo>
                <a:lnTo>
                  <a:pt x="88900" y="96520"/>
                </a:lnTo>
                <a:lnTo>
                  <a:pt x="0" y="0"/>
                </a:ln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idx="12"/>
          </p:nvPr>
        </p:nvSpPr>
        <p:spPr>
          <a:xfrm>
            <a:off x="11499042" y="6492875"/>
            <a:ext cx="672354" cy="365125"/>
          </a:xfrm>
        </p:spPr>
        <p:txBody>
          <a:bodyPr/>
          <a:lstStyle/>
          <a:p>
            <a:pPr marL="0" lvl="0" indent="0" algn="r" rtl="0">
              <a:spcBef>
                <a:spcPts val="0"/>
              </a:spcBef>
              <a:spcAft>
                <a:spcPts val="0"/>
              </a:spcAft>
              <a:buNone/>
            </a:pPr>
            <a:fld id="{00000000-1234-1234-1234-123412341234}" type="slidenum">
              <a:rPr lang="fr-FR" sz="1600" smtClean="0">
                <a:solidFill>
                  <a:srgbClr val="5E9155"/>
                </a:solidFill>
                <a:latin typeface="Montserrat ExtraBold" pitchFamily="2" charset="0"/>
              </a:rPr>
              <a:t>5</a:t>
            </a:fld>
            <a:endParaRPr lang="fr-FR" sz="1600" dirty="0">
              <a:solidFill>
                <a:srgbClr val="5E9155"/>
              </a:solidFill>
              <a:latin typeface="Montserrat ExtraBold" pitchFamily="2" charset="0"/>
            </a:endParaRPr>
          </a:p>
        </p:txBody>
      </p:sp>
      <p:pic>
        <p:nvPicPr>
          <p:cNvPr id="38" name="Imagem 4">
            <a:extLst>
              <a:ext uri="{FF2B5EF4-FFF2-40B4-BE49-F238E27FC236}">
                <a16:creationId xmlns:a16="http://schemas.microsoft.com/office/drawing/2014/main" id="{A0B0C006-42D6-96BF-A44E-7AA2747C1201}"/>
              </a:ext>
            </a:extLst>
          </p:cNvPr>
          <p:cNvPicPr>
            <a:picLocks noChangeAspect="1"/>
          </p:cNvPicPr>
          <p:nvPr/>
        </p:nvPicPr>
        <p:blipFill>
          <a:blip r:embed="rId4"/>
          <a:stretch>
            <a:fillRect/>
          </a:stretch>
        </p:blipFill>
        <p:spPr>
          <a:xfrm>
            <a:off x="151710" y="6319208"/>
            <a:ext cx="8817429" cy="499943"/>
          </a:xfrm>
          <a:prstGeom prst="rect">
            <a:avLst/>
          </a:prstGeom>
        </p:spPr>
      </p:pic>
      <p:sp>
        <p:nvSpPr>
          <p:cNvPr id="44" name="Google Shape;79;p3"/>
          <p:cNvSpPr/>
          <p:nvPr/>
        </p:nvSpPr>
        <p:spPr>
          <a:xfrm>
            <a:off x="9789705" y="684276"/>
            <a:ext cx="903517" cy="143183"/>
          </a:xfrm>
          <a:prstGeom prst="rect">
            <a:avLst/>
          </a:prstGeom>
          <a:solidFill>
            <a:schemeClr val="bg1"/>
          </a:solidFill>
          <a:ln>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45" name="Google Shape;108;p5"/>
          <p:cNvSpPr txBox="1"/>
          <p:nvPr/>
        </p:nvSpPr>
        <p:spPr>
          <a:xfrm>
            <a:off x="704088" y="768300"/>
            <a:ext cx="10140043" cy="769441"/>
          </a:xfrm>
          <a:prstGeom prst="rect">
            <a:avLst/>
          </a:prstGeom>
          <a:noFill/>
          <a:ln>
            <a:noFill/>
          </a:ln>
        </p:spPr>
        <p:txBody>
          <a:bodyPr spcFirstLastPara="1" wrap="square" lIns="91425" tIns="45700" rIns="91425" bIns="45700" anchor="t" anchorCtr="0">
            <a:spAutoFit/>
          </a:bodyPr>
          <a:lstStyle/>
          <a:p>
            <a:pPr lvl="0"/>
            <a:r>
              <a:rPr lang="fr-FR" sz="4400" b="1" dirty="0">
                <a:solidFill>
                  <a:schemeClr val="dk1"/>
                </a:solidFill>
                <a:latin typeface="Montserrat"/>
                <a:ea typeface="Montserrat"/>
                <a:cs typeface="Montserrat"/>
                <a:sym typeface="Montserrat"/>
              </a:rPr>
              <a:t>O </a:t>
            </a:r>
            <a:r>
              <a:rPr lang="fr-FR" sz="4400" b="1" dirty="0" err="1">
                <a:solidFill>
                  <a:schemeClr val="dk1"/>
                </a:solidFill>
                <a:latin typeface="Montserrat"/>
                <a:ea typeface="Montserrat"/>
                <a:cs typeface="Montserrat"/>
                <a:sym typeface="Montserrat"/>
              </a:rPr>
              <a:t>método</a:t>
            </a:r>
            <a:endParaRPr sz="4400" b="1" dirty="0">
              <a:solidFill>
                <a:schemeClr val="dk1"/>
              </a:solidFill>
              <a:latin typeface="Montserrat"/>
              <a:ea typeface="Montserrat"/>
              <a:cs typeface="Montserrat"/>
              <a:sym typeface="Montserrat"/>
            </a:endParaRPr>
          </a:p>
        </p:txBody>
      </p:sp>
      <p:sp>
        <p:nvSpPr>
          <p:cNvPr id="46" name="Google Shape;109;p5"/>
          <p:cNvSpPr txBox="1"/>
          <p:nvPr/>
        </p:nvSpPr>
        <p:spPr>
          <a:xfrm>
            <a:off x="687674" y="1672973"/>
            <a:ext cx="6529328" cy="2140500"/>
          </a:xfrm>
          <a:prstGeom prst="rect">
            <a:avLst/>
          </a:prstGeom>
          <a:noFill/>
          <a:ln>
            <a:noFill/>
          </a:ln>
        </p:spPr>
        <p:txBody>
          <a:bodyPr spcFirstLastPara="1" wrap="square" lIns="91425" tIns="45700" rIns="91425" bIns="45700" anchor="t" anchorCtr="0">
            <a:noAutofit/>
          </a:bodyPr>
          <a:lstStyle/>
          <a:p>
            <a:pPr lvl="0">
              <a:lnSpc>
                <a:spcPct val="133333"/>
              </a:lnSpc>
              <a:buClr>
                <a:schemeClr val="dk1"/>
              </a:buClr>
              <a:buSzPts val="1800"/>
            </a:pPr>
            <a:r>
              <a:rPr lang="pt-BR" sz="1800" dirty="0">
                <a:solidFill>
                  <a:schemeClr val="dk1"/>
                </a:solidFill>
                <a:latin typeface="Montserrat"/>
                <a:sym typeface="Montserrat"/>
              </a:rPr>
              <a:t>Uma </a:t>
            </a:r>
            <a:r>
              <a:rPr lang="pt-BR" sz="1800" b="1" dirty="0">
                <a:solidFill>
                  <a:schemeClr val="dk1"/>
                </a:solidFill>
                <a:latin typeface="Montserrat"/>
                <a:sym typeface="Montserrat"/>
              </a:rPr>
              <a:t>pesquisa etnográfica sobre o Alto Maroni </a:t>
            </a:r>
            <a:r>
              <a:rPr lang="pt-BR" sz="1800" dirty="0">
                <a:solidFill>
                  <a:schemeClr val="dk1"/>
                </a:solidFill>
                <a:latin typeface="Montserrat"/>
                <a:sym typeface="Montserrat"/>
              </a:rPr>
              <a:t>(habitantes, associações, chefes tradicionais, representantes eleitos) e junto a </a:t>
            </a:r>
            <a:r>
              <a:rPr lang="pt-BR" sz="1800" b="1" dirty="0">
                <a:solidFill>
                  <a:schemeClr val="dk1"/>
                </a:solidFill>
                <a:latin typeface="Montserrat"/>
                <a:sym typeface="Montserrat"/>
              </a:rPr>
              <a:t>atores institucionais </a:t>
            </a:r>
            <a:r>
              <a:rPr lang="pt-BR" sz="1800" dirty="0">
                <a:solidFill>
                  <a:schemeClr val="dk1"/>
                </a:solidFill>
                <a:latin typeface="Montserrat"/>
                <a:sym typeface="Montserrat"/>
              </a:rPr>
              <a:t>responsáveis por projetos de adaptação às mudanças </a:t>
            </a:r>
            <a:r>
              <a:rPr lang="pt-BR" sz="1800" dirty="0" smtClean="0">
                <a:solidFill>
                  <a:schemeClr val="dk1"/>
                </a:solidFill>
                <a:latin typeface="Montserrat"/>
                <a:sym typeface="Montserrat"/>
              </a:rPr>
              <a:t>climáticas</a:t>
            </a:r>
          </a:p>
          <a:p>
            <a:pPr lvl="0">
              <a:lnSpc>
                <a:spcPct val="133333"/>
              </a:lnSpc>
              <a:buClr>
                <a:schemeClr val="dk1"/>
              </a:buClr>
              <a:buSzPts val="1800"/>
            </a:pPr>
            <a:endParaRPr lang="pt-BR" sz="1800" dirty="0">
              <a:solidFill>
                <a:schemeClr val="dk1"/>
              </a:solidFill>
              <a:latin typeface="Montserrat"/>
              <a:sym typeface="Montserrat"/>
            </a:endParaRPr>
          </a:p>
          <a:p>
            <a:pPr marL="342900" lvl="0" indent="-342900">
              <a:lnSpc>
                <a:spcPct val="133333"/>
              </a:lnSpc>
              <a:buClr>
                <a:schemeClr val="dk1"/>
              </a:buClr>
              <a:buSzPts val="2000"/>
              <a:buFont typeface="Montserrat" pitchFamily="2" charset="0"/>
              <a:buChar char="→"/>
            </a:pPr>
            <a:r>
              <a:rPr lang="pt-BR" sz="1800" dirty="0" smtClean="0">
                <a:solidFill>
                  <a:schemeClr val="dk1"/>
                </a:solidFill>
                <a:latin typeface="Montserrat"/>
                <a:sym typeface="Montserrat"/>
              </a:rPr>
              <a:t>Entrevistas </a:t>
            </a:r>
            <a:r>
              <a:rPr lang="pt-BR" sz="1800" dirty="0">
                <a:solidFill>
                  <a:schemeClr val="dk1"/>
                </a:solidFill>
                <a:latin typeface="Montserrat"/>
                <a:sym typeface="Montserrat"/>
              </a:rPr>
              <a:t>e observações etnográficas e </a:t>
            </a:r>
            <a:r>
              <a:rPr lang="pt-BR" sz="1800" dirty="0" smtClean="0">
                <a:solidFill>
                  <a:schemeClr val="dk1"/>
                </a:solidFill>
                <a:latin typeface="Montserrat"/>
                <a:sym typeface="Montserrat"/>
              </a:rPr>
              <a:t>participativas</a:t>
            </a:r>
          </a:p>
          <a:p>
            <a:pPr lvl="0">
              <a:lnSpc>
                <a:spcPct val="133333"/>
              </a:lnSpc>
              <a:buClr>
                <a:schemeClr val="dk1"/>
              </a:buClr>
              <a:buSzPts val="2000"/>
            </a:pPr>
            <a:endParaRPr lang="pt-BR" sz="1800" dirty="0">
              <a:solidFill>
                <a:schemeClr val="dk1"/>
              </a:solidFill>
              <a:latin typeface="Montserrat"/>
              <a:sym typeface="Montserrat"/>
            </a:endParaRPr>
          </a:p>
          <a:p>
            <a:pPr lvl="0">
              <a:lnSpc>
                <a:spcPct val="133333"/>
              </a:lnSpc>
              <a:buClr>
                <a:schemeClr val="dk1"/>
              </a:buClr>
              <a:buSzPts val="2000"/>
            </a:pPr>
            <a:r>
              <a:rPr lang="pt-BR" sz="1800" dirty="0" smtClean="0">
                <a:solidFill>
                  <a:schemeClr val="dk1"/>
                </a:solidFill>
                <a:latin typeface="Montserrat"/>
                <a:sym typeface="Montserrat"/>
              </a:rPr>
              <a:t>Uma </a:t>
            </a:r>
            <a:r>
              <a:rPr lang="pt-BR" sz="1800" b="1" dirty="0" smtClean="0">
                <a:solidFill>
                  <a:schemeClr val="dk1"/>
                </a:solidFill>
                <a:latin typeface="Montserrat"/>
                <a:sym typeface="Montserrat"/>
              </a:rPr>
              <a:t>análise </a:t>
            </a:r>
            <a:r>
              <a:rPr lang="pt-BR" sz="1800" b="1" dirty="0">
                <a:solidFill>
                  <a:schemeClr val="dk1"/>
                </a:solidFill>
                <a:latin typeface="Montserrat"/>
                <a:sym typeface="Montserrat"/>
              </a:rPr>
              <a:t>textual </a:t>
            </a:r>
            <a:r>
              <a:rPr lang="pt-BR" sz="1800" dirty="0">
                <a:solidFill>
                  <a:schemeClr val="dk1"/>
                </a:solidFill>
                <a:latin typeface="Montserrat"/>
                <a:sym typeface="Montserrat"/>
              </a:rPr>
              <a:t>das políticas nacionais e </a:t>
            </a:r>
            <a:r>
              <a:rPr lang="pt-BR" sz="1800" dirty="0" smtClean="0">
                <a:solidFill>
                  <a:schemeClr val="dk1"/>
                </a:solidFill>
                <a:latin typeface="Montserrat"/>
                <a:sym typeface="Montserrat"/>
              </a:rPr>
              <a:t>regionais</a:t>
            </a:r>
          </a:p>
          <a:p>
            <a:pPr lvl="0">
              <a:lnSpc>
                <a:spcPct val="133333"/>
              </a:lnSpc>
              <a:buClr>
                <a:schemeClr val="dk1"/>
              </a:buClr>
              <a:buSzPts val="2000"/>
            </a:pPr>
            <a:r>
              <a:rPr lang="pt-BR" sz="1800" dirty="0" smtClean="0">
                <a:solidFill>
                  <a:schemeClr val="dk1"/>
                </a:solidFill>
                <a:latin typeface="Montserrat"/>
                <a:sym typeface="Montserrat"/>
              </a:rPr>
              <a:t>de </a:t>
            </a:r>
            <a:r>
              <a:rPr lang="pt-BR" sz="1800" dirty="0">
                <a:solidFill>
                  <a:schemeClr val="dk1"/>
                </a:solidFill>
                <a:latin typeface="Montserrat"/>
                <a:sym typeface="Montserrat"/>
              </a:rPr>
              <a:t>adaptação às mudanças climáticas</a:t>
            </a:r>
            <a:endParaRPr lang="pt-BR" sz="1800" dirty="0">
              <a:solidFill>
                <a:schemeClr val="dk1"/>
              </a:solidFill>
              <a:latin typeface="Montserrat"/>
              <a:ea typeface="Montserrat"/>
              <a:cs typeface="Montserrat"/>
              <a:sym typeface="Montserrat"/>
            </a:endParaRPr>
          </a:p>
        </p:txBody>
      </p:sp>
      <p:pic>
        <p:nvPicPr>
          <p:cNvPr id="47" name="Google Shape;94;p2"/>
          <p:cNvPicPr preferRelativeResize="0"/>
          <p:nvPr/>
        </p:nvPicPr>
        <p:blipFill rotWithShape="1">
          <a:blip r:embed="rId5">
            <a:alphaModFix/>
          </a:blip>
          <a:srcRect l="14922" t="24025" r="20312" b="18682"/>
          <a:stretch/>
        </p:blipFill>
        <p:spPr>
          <a:xfrm>
            <a:off x="10689336" y="146188"/>
            <a:ext cx="1389888" cy="86868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p:nvPr/>
        </p:nvSpPr>
        <p:spPr>
          <a:xfrm>
            <a:off x="-1" y="1"/>
            <a:ext cx="12192001" cy="687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121" name="Google Shape;121;p6"/>
          <p:cNvSpPr/>
          <p:nvPr/>
        </p:nvSpPr>
        <p:spPr>
          <a:xfrm>
            <a:off x="800100" y="533396"/>
            <a:ext cx="1638300" cy="94264"/>
          </a:xfrm>
          <a:prstGeom prst="rect">
            <a:avLst/>
          </a:prstGeom>
          <a:solidFill>
            <a:srgbClr val="F2B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122" name="Google Shape;122;p6"/>
          <p:cNvSpPr/>
          <p:nvPr/>
        </p:nvSpPr>
        <p:spPr>
          <a:xfrm>
            <a:off x="800100" y="684802"/>
            <a:ext cx="10695214" cy="2105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124" name="Google Shape;124;p6"/>
          <p:cNvSpPr/>
          <p:nvPr/>
        </p:nvSpPr>
        <p:spPr>
          <a:xfrm>
            <a:off x="647109" y="957548"/>
            <a:ext cx="11055948" cy="1622995"/>
          </a:xfrm>
          <a:prstGeom prst="roundRect">
            <a:avLst>
              <a:gd name="adj" fmla="val 13707"/>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125" name="Google Shape;125;p6" descr="Cercle avec flèche gauche avec un remplissage uni"/>
          <p:cNvPicPr preferRelativeResize="0"/>
          <p:nvPr/>
        </p:nvPicPr>
        <p:blipFill rotWithShape="1">
          <a:blip r:embed="rId3">
            <a:alphaModFix/>
            <a:duotone>
              <a:prstClr val="black"/>
              <a:srgbClr val="349062">
                <a:tint val="45000"/>
                <a:satMod val="400000"/>
              </a:srgbClr>
            </a:duotone>
          </a:blip>
          <a:srcRect/>
          <a:stretch/>
        </p:blipFill>
        <p:spPr>
          <a:xfrm rot="10800000">
            <a:off x="1049429" y="1412233"/>
            <a:ext cx="569817" cy="569817"/>
          </a:xfrm>
          <a:prstGeom prst="rect">
            <a:avLst/>
          </a:prstGeom>
          <a:noFill/>
          <a:ln>
            <a:noFill/>
          </a:ln>
        </p:spPr>
      </p:pic>
      <p:sp>
        <p:nvSpPr>
          <p:cNvPr id="126" name="Google Shape;126;p6"/>
          <p:cNvSpPr txBox="1">
            <a:spLocks noGrp="1"/>
          </p:cNvSpPr>
          <p:nvPr>
            <p:ph type="ctrTitle"/>
          </p:nvPr>
        </p:nvSpPr>
        <p:spPr>
          <a:xfrm>
            <a:off x="1619247" y="1102658"/>
            <a:ext cx="10083807" cy="1543516"/>
          </a:xfrm>
          <a:prstGeom prst="rect">
            <a:avLst/>
          </a:prstGeom>
          <a:noFill/>
          <a:ln>
            <a:noFill/>
          </a:ln>
        </p:spPr>
        <p:txBody>
          <a:bodyPr spcFirstLastPara="1" wrap="square" lIns="91425" tIns="45700" rIns="91425" bIns="45700" anchor="t" anchorCtr="0">
            <a:noAutofit/>
          </a:bodyPr>
          <a:lstStyle/>
          <a:p>
            <a:pPr lvl="0">
              <a:buSzPts val="1800"/>
            </a:pPr>
            <a:r>
              <a:rPr lang="fr-FR" sz="1400" b="1" cap="none" dirty="0">
                <a:latin typeface="Montserrat"/>
                <a:ea typeface="Montserrat"/>
                <a:cs typeface="Montserrat"/>
                <a:sym typeface="Montserrat"/>
              </a:rPr>
              <a:t/>
            </a:r>
            <a:br>
              <a:rPr lang="fr-FR" sz="1400" b="1" cap="none" dirty="0">
                <a:latin typeface="Montserrat"/>
                <a:ea typeface="Montserrat"/>
                <a:cs typeface="Montserrat"/>
                <a:sym typeface="Montserrat"/>
              </a:rPr>
            </a:br>
            <a:r>
              <a:rPr lang="fr-FR" sz="1400" b="1" dirty="0">
                <a:latin typeface="Montserrat"/>
                <a:ea typeface="Montserrat"/>
                <a:cs typeface="Montserrat"/>
                <a:sym typeface="Montserrat"/>
              </a:rPr>
              <a:t/>
            </a:r>
            <a:br>
              <a:rPr lang="fr-FR" sz="1400" b="1" dirty="0">
                <a:latin typeface="Montserrat"/>
                <a:ea typeface="Montserrat"/>
                <a:cs typeface="Montserrat"/>
                <a:sym typeface="Montserrat"/>
              </a:rPr>
            </a:br>
            <a:r>
              <a:rPr lang="fr-FR" sz="1400" b="1" dirty="0">
                <a:latin typeface="Montserrat"/>
                <a:ea typeface="Montserrat"/>
                <a:cs typeface="Montserrat"/>
                <a:sym typeface="Montserrat"/>
              </a:rPr>
              <a:t>A “</a:t>
            </a:r>
            <a:r>
              <a:rPr lang="fr-FR" sz="1400" b="1" dirty="0" err="1">
                <a:latin typeface="Montserrat"/>
                <a:ea typeface="Montserrat"/>
                <a:cs typeface="Montserrat"/>
                <a:sym typeface="Montserrat"/>
              </a:rPr>
              <a:t>Dupla</a:t>
            </a:r>
            <a:r>
              <a:rPr lang="fr-FR" sz="1400" b="1" dirty="0">
                <a:latin typeface="Montserrat"/>
                <a:ea typeface="Montserrat"/>
                <a:cs typeface="Montserrat"/>
                <a:sym typeface="Montserrat"/>
              </a:rPr>
              <a:t> </a:t>
            </a:r>
            <a:r>
              <a:rPr lang="fr-FR" sz="1400" b="1" dirty="0" err="1">
                <a:latin typeface="Montserrat"/>
                <a:ea typeface="Montserrat"/>
                <a:cs typeface="Montserrat"/>
                <a:sym typeface="Montserrat"/>
              </a:rPr>
              <a:t>Exposição</a:t>
            </a:r>
            <a:r>
              <a:rPr lang="fr-FR" sz="1400" b="1" dirty="0">
                <a:latin typeface="Montserrat"/>
                <a:ea typeface="Montserrat"/>
                <a:cs typeface="Montserrat"/>
                <a:sym typeface="Montserrat"/>
              </a:rPr>
              <a:t>” </a:t>
            </a:r>
            <a:r>
              <a:rPr lang="fr-FR" sz="1200" dirty="0" smtClean="0">
                <a:solidFill>
                  <a:srgbClr val="349062"/>
                </a:solidFill>
                <a:latin typeface="Montserrat"/>
                <a:ea typeface="Montserrat"/>
                <a:cs typeface="Montserrat"/>
                <a:sym typeface="Montserrat"/>
              </a:rPr>
              <a:t>(O’Brien, </a:t>
            </a:r>
            <a:r>
              <a:rPr lang="fr-FR" sz="1200" dirty="0" err="1" smtClean="0">
                <a:solidFill>
                  <a:srgbClr val="349062"/>
                </a:solidFill>
                <a:latin typeface="Montserrat"/>
                <a:ea typeface="Montserrat"/>
                <a:cs typeface="Montserrat"/>
                <a:sym typeface="Montserrat"/>
              </a:rPr>
              <a:t>Leichenko</a:t>
            </a:r>
            <a:r>
              <a:rPr lang="fr-FR" sz="1200" dirty="0" smtClean="0">
                <a:solidFill>
                  <a:srgbClr val="349062"/>
                </a:solidFill>
                <a:latin typeface="Montserrat"/>
                <a:ea typeface="Montserrat"/>
                <a:cs typeface="Montserrat"/>
                <a:sym typeface="Montserrat"/>
              </a:rPr>
              <a:t>, 2000)</a:t>
            </a:r>
            <a:r>
              <a:rPr lang="pt-BR" sz="1400" b="1" dirty="0" smtClean="0">
                <a:solidFill>
                  <a:schemeClr val="tx1"/>
                </a:solidFill>
                <a:latin typeface="Montserrat"/>
                <a:ea typeface="Montserrat"/>
                <a:cs typeface="Montserrat"/>
                <a:sym typeface="Montserrat"/>
              </a:rPr>
              <a:t>: </a:t>
            </a:r>
            <a:r>
              <a:rPr lang="pt-BR" sz="1400" b="1" dirty="0">
                <a:solidFill>
                  <a:schemeClr val="tx1"/>
                </a:solidFill>
                <a:latin typeface="Montserrat"/>
                <a:ea typeface="Montserrat"/>
                <a:cs typeface="Montserrat"/>
                <a:sym typeface="Montserrat"/>
              </a:rPr>
              <a:t>Percepções e interpretações locais das mudanças observadas</a:t>
            </a:r>
            <a:r>
              <a:rPr lang="fr-FR" sz="1400" b="1" cap="none" dirty="0">
                <a:latin typeface="Montserrat"/>
                <a:ea typeface="Montserrat"/>
                <a:cs typeface="Montserrat"/>
                <a:sym typeface="Montserrat"/>
              </a:rPr>
              <a:t/>
            </a:r>
            <a:br>
              <a:rPr lang="fr-FR" sz="1400" b="1" cap="none" dirty="0">
                <a:latin typeface="Montserrat"/>
                <a:ea typeface="Montserrat"/>
                <a:cs typeface="Montserrat"/>
                <a:sym typeface="Montserrat"/>
              </a:rPr>
            </a:br>
            <a:r>
              <a:rPr lang="fr-FR" sz="700" b="1" cap="none" dirty="0" smtClean="0">
                <a:latin typeface="Montserrat"/>
                <a:ea typeface="Montserrat"/>
                <a:cs typeface="Montserrat"/>
                <a:sym typeface="Montserrat"/>
              </a:rPr>
              <a:t> </a:t>
            </a:r>
            <a:r>
              <a:rPr lang="fr-FR" sz="1400" b="1" cap="none" dirty="0" smtClean="0">
                <a:latin typeface="Montserrat"/>
                <a:ea typeface="Montserrat"/>
                <a:cs typeface="Montserrat"/>
                <a:sym typeface="Montserrat"/>
              </a:rPr>
              <a:t/>
            </a:r>
            <a:br>
              <a:rPr lang="fr-FR" sz="1400" b="1" cap="none" dirty="0" smtClean="0">
                <a:latin typeface="Montserrat"/>
                <a:ea typeface="Montserrat"/>
                <a:cs typeface="Montserrat"/>
                <a:sym typeface="Montserrat"/>
              </a:rPr>
            </a:br>
            <a:r>
              <a:rPr lang="fr-FR" sz="300" b="1" dirty="0">
                <a:latin typeface="Montserrat"/>
                <a:ea typeface="Montserrat"/>
                <a:cs typeface="Montserrat"/>
                <a:sym typeface="Montserrat"/>
              </a:rPr>
              <a:t> </a:t>
            </a:r>
            <a:r>
              <a:rPr lang="fr-FR" sz="800" b="1" dirty="0" smtClean="0">
                <a:latin typeface="Montserrat"/>
                <a:ea typeface="Montserrat"/>
                <a:cs typeface="Montserrat"/>
                <a:sym typeface="Montserrat"/>
              </a:rPr>
              <a:t/>
            </a:r>
            <a:br>
              <a:rPr lang="fr-FR" sz="800" b="1" dirty="0" smtClean="0">
                <a:latin typeface="Montserrat"/>
                <a:ea typeface="Montserrat"/>
                <a:cs typeface="Montserrat"/>
                <a:sym typeface="Montserrat"/>
              </a:rPr>
            </a:br>
            <a:endParaRPr sz="800" dirty="0">
              <a:latin typeface="Montserrat"/>
              <a:ea typeface="Montserrat"/>
              <a:cs typeface="Montserrat"/>
              <a:sym typeface="Montserrat"/>
            </a:endParaRPr>
          </a:p>
          <a:p>
            <a:pPr lvl="0">
              <a:buSzPts val="1800"/>
            </a:pPr>
            <a:r>
              <a:rPr lang="pt-BR" sz="1400" b="1" dirty="0" smtClean="0">
                <a:latin typeface="Montserrat"/>
                <a:ea typeface="Montserrat"/>
                <a:cs typeface="Montserrat"/>
                <a:sym typeface="Montserrat"/>
              </a:rPr>
              <a:t>Uma </a:t>
            </a:r>
            <a:r>
              <a:rPr lang="pt-BR" sz="1400" b="1" dirty="0">
                <a:latin typeface="Montserrat"/>
                <a:ea typeface="Montserrat"/>
                <a:cs typeface="Montserrat"/>
                <a:sym typeface="Montserrat"/>
              </a:rPr>
              <a:t>adaptação implícita: populações com um modo de vida adaptável</a:t>
            </a:r>
            <a:r>
              <a:rPr lang="fr-FR" sz="1400" cap="none" dirty="0">
                <a:latin typeface="Montserrat"/>
                <a:ea typeface="Montserrat"/>
                <a:cs typeface="Montserrat"/>
                <a:sym typeface="Montserrat"/>
              </a:rPr>
              <a:t/>
            </a:r>
            <a:br>
              <a:rPr lang="fr-FR" sz="1400" cap="none" dirty="0">
                <a:latin typeface="Montserrat"/>
                <a:ea typeface="Montserrat"/>
                <a:cs typeface="Montserrat"/>
                <a:sym typeface="Montserrat"/>
              </a:rPr>
            </a:br>
            <a:endParaRPr sz="1400" b="1" i="1" cap="none" dirty="0">
              <a:latin typeface="Montserrat"/>
              <a:ea typeface="Montserrat"/>
              <a:cs typeface="Montserrat"/>
              <a:sym typeface="Montserrat"/>
            </a:endParaRPr>
          </a:p>
        </p:txBody>
      </p:sp>
      <p:sp>
        <p:nvSpPr>
          <p:cNvPr id="127" name="Google Shape;127;p6"/>
          <p:cNvSpPr/>
          <p:nvPr/>
        </p:nvSpPr>
        <p:spPr>
          <a:xfrm>
            <a:off x="837844" y="1101634"/>
            <a:ext cx="10600565" cy="338514"/>
          </a:xfrm>
          <a:prstGeom prst="rect">
            <a:avLst/>
          </a:prstGeom>
          <a:noFill/>
          <a:ln>
            <a:noFill/>
          </a:ln>
        </p:spPr>
        <p:txBody>
          <a:bodyPr spcFirstLastPara="1" wrap="square" lIns="91425" tIns="45700" rIns="91425" bIns="45700" anchor="t" anchorCtr="0">
            <a:spAutoFit/>
          </a:bodyPr>
          <a:lstStyle/>
          <a:p>
            <a:pPr lvl="0"/>
            <a:r>
              <a:rPr lang="pt-BR" sz="1600" dirty="0">
                <a:solidFill>
                  <a:schemeClr val="dk1"/>
                </a:solidFill>
                <a:latin typeface="Montserrat Medium"/>
                <a:ea typeface="Montserrat Medium"/>
                <a:cs typeface="Montserrat Medium"/>
                <a:sym typeface="Montserrat Medium"/>
              </a:rPr>
              <a:t>QUAIS SÃO AS REALIDADES DAS MUDANÇAS CLIMÁTICAS NO ALTO MARONI?</a:t>
            </a:r>
            <a:endParaRPr lang="fr-FR" sz="1600" dirty="0">
              <a:solidFill>
                <a:schemeClr val="dk1"/>
              </a:solidFill>
              <a:latin typeface="Montserrat Medium"/>
              <a:ea typeface="Montserrat Medium"/>
              <a:cs typeface="Montserrat Medium"/>
              <a:sym typeface="Montserrat Medium"/>
            </a:endParaRPr>
          </a:p>
        </p:txBody>
      </p:sp>
      <p:sp>
        <p:nvSpPr>
          <p:cNvPr id="3" name="Espace réservé du numéro de diapositive 2"/>
          <p:cNvSpPr>
            <a:spLocks noGrp="1"/>
          </p:cNvSpPr>
          <p:nvPr>
            <p:ph type="sldNum" idx="12"/>
          </p:nvPr>
        </p:nvSpPr>
        <p:spPr>
          <a:xfrm>
            <a:off x="11491675" y="6504433"/>
            <a:ext cx="672354" cy="365125"/>
          </a:xfrm>
        </p:spPr>
        <p:txBody>
          <a:bodyPr/>
          <a:lstStyle/>
          <a:p>
            <a:pPr marL="0" lvl="0" indent="0" algn="r" rtl="0">
              <a:spcBef>
                <a:spcPts val="0"/>
              </a:spcBef>
              <a:spcAft>
                <a:spcPts val="0"/>
              </a:spcAft>
              <a:buNone/>
            </a:pPr>
            <a:fld id="{00000000-1234-1234-1234-123412341234}" type="slidenum">
              <a:rPr lang="fr-FR" sz="1600" b="1" smtClean="0">
                <a:solidFill>
                  <a:srgbClr val="5E9155"/>
                </a:solidFill>
                <a:latin typeface="Montserrat ExtraBold" pitchFamily="2" charset="0"/>
              </a:rPr>
              <a:t>6</a:t>
            </a:fld>
            <a:endParaRPr lang="fr-FR" sz="1600" b="1" dirty="0">
              <a:solidFill>
                <a:srgbClr val="5E9155"/>
              </a:solidFill>
              <a:latin typeface="Montserrat ExtraBold" pitchFamily="2" charset="0"/>
            </a:endParaRPr>
          </a:p>
        </p:txBody>
      </p:sp>
      <p:pic>
        <p:nvPicPr>
          <p:cNvPr id="15" name="Google Shape;125;p6" descr="Cercle avec flèche gauche avec un remplissage uni"/>
          <p:cNvPicPr preferRelativeResize="0"/>
          <p:nvPr/>
        </p:nvPicPr>
        <p:blipFill rotWithShape="1">
          <a:blip r:embed="rId3">
            <a:alphaModFix/>
            <a:duotone>
              <a:prstClr val="black"/>
              <a:srgbClr val="349062">
                <a:tint val="45000"/>
                <a:satMod val="400000"/>
              </a:srgbClr>
            </a:duotone>
          </a:blip>
          <a:srcRect/>
          <a:stretch/>
        </p:blipFill>
        <p:spPr>
          <a:xfrm rot="10800000">
            <a:off x="1055338" y="1918618"/>
            <a:ext cx="569817" cy="569817"/>
          </a:xfrm>
          <a:prstGeom prst="rect">
            <a:avLst/>
          </a:prstGeom>
          <a:noFill/>
          <a:ln>
            <a:noFill/>
          </a:ln>
        </p:spPr>
      </p:pic>
      <p:sp>
        <p:nvSpPr>
          <p:cNvPr id="16" name="Google Shape;124;p6"/>
          <p:cNvSpPr/>
          <p:nvPr/>
        </p:nvSpPr>
        <p:spPr>
          <a:xfrm>
            <a:off x="647107" y="2724129"/>
            <a:ext cx="11055948" cy="1910138"/>
          </a:xfrm>
          <a:prstGeom prst="roundRect">
            <a:avLst>
              <a:gd name="adj" fmla="val 13707"/>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17" name="Google Shape;125;p6" descr="Cercle avec flèche gauche avec un remplissage uni"/>
          <p:cNvPicPr preferRelativeResize="0"/>
          <p:nvPr/>
        </p:nvPicPr>
        <p:blipFill rotWithShape="1">
          <a:blip r:embed="rId3">
            <a:alphaModFix/>
            <a:duotone>
              <a:prstClr val="black"/>
              <a:srgbClr val="349062">
                <a:tint val="45000"/>
                <a:satMod val="400000"/>
              </a:srgbClr>
            </a:duotone>
          </a:blip>
          <a:srcRect/>
          <a:stretch/>
        </p:blipFill>
        <p:spPr>
          <a:xfrm rot="10800000">
            <a:off x="1049430" y="3392982"/>
            <a:ext cx="569817" cy="569817"/>
          </a:xfrm>
          <a:prstGeom prst="rect">
            <a:avLst/>
          </a:prstGeom>
          <a:noFill/>
          <a:ln>
            <a:noFill/>
          </a:ln>
        </p:spPr>
      </p:pic>
      <p:sp>
        <p:nvSpPr>
          <p:cNvPr id="18" name="Google Shape;126;p6"/>
          <p:cNvSpPr txBox="1">
            <a:spLocks/>
          </p:cNvSpPr>
          <p:nvPr/>
        </p:nvSpPr>
        <p:spPr>
          <a:xfrm>
            <a:off x="1619246" y="3090751"/>
            <a:ext cx="10083807" cy="15435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400"/>
              <a:buFont typeface="Open Sans"/>
              <a:buNone/>
              <a:defRPr sz="5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pt-BR" sz="1400" b="1" dirty="0" smtClean="0">
                <a:latin typeface="Montserrat"/>
                <a:ea typeface="Montserrat"/>
                <a:cs typeface="Montserrat"/>
                <a:sym typeface="Montserrat"/>
              </a:rPr>
              <a:t/>
            </a:r>
            <a:br>
              <a:rPr lang="pt-BR" sz="1400" b="1" dirty="0" smtClean="0">
                <a:latin typeface="Montserrat"/>
                <a:ea typeface="Montserrat"/>
                <a:cs typeface="Montserrat"/>
                <a:sym typeface="Montserrat"/>
              </a:rPr>
            </a:br>
            <a:r>
              <a:rPr lang="pt-BR" sz="1400" b="1" dirty="0" smtClean="0">
                <a:latin typeface="Montserrat"/>
                <a:ea typeface="Montserrat"/>
                <a:cs typeface="Montserrat"/>
                <a:sym typeface="Montserrat"/>
              </a:rPr>
              <a:t/>
            </a:r>
            <a:br>
              <a:rPr lang="pt-BR" sz="1400" b="1" dirty="0" smtClean="0">
                <a:latin typeface="Montserrat"/>
                <a:ea typeface="Montserrat"/>
                <a:cs typeface="Montserrat"/>
                <a:sym typeface="Montserrat"/>
              </a:rPr>
            </a:br>
            <a:r>
              <a:rPr lang="pt-BR" sz="1400" b="1" dirty="0">
                <a:latin typeface="Montserrat"/>
                <a:ea typeface="Montserrat"/>
                <a:cs typeface="Montserrat"/>
                <a:sym typeface="Montserrat"/>
              </a:rPr>
              <a:t>Instituições e abordagem tecnicista: rumo à despolitização e à desresponsabilização</a:t>
            </a:r>
            <a:br>
              <a:rPr lang="pt-BR" sz="1400" b="1" dirty="0">
                <a:latin typeface="Montserrat"/>
                <a:ea typeface="Montserrat"/>
                <a:cs typeface="Montserrat"/>
                <a:sym typeface="Montserrat"/>
              </a:rPr>
            </a:br>
            <a:r>
              <a:rPr lang="pt-BR" sz="1000" b="1" dirty="0" smtClean="0">
                <a:latin typeface="Montserrat"/>
                <a:ea typeface="Montserrat"/>
                <a:cs typeface="Montserrat"/>
                <a:sym typeface="Montserrat"/>
              </a:rPr>
              <a:t> </a:t>
            </a:r>
          </a:p>
          <a:p>
            <a:pPr>
              <a:buSzPts val="1800"/>
            </a:pPr>
            <a:r>
              <a:rPr lang="pt-BR" sz="800" b="1" dirty="0" smtClean="0">
                <a:latin typeface="Montserrat"/>
                <a:ea typeface="Montserrat"/>
                <a:cs typeface="Montserrat"/>
                <a:sym typeface="Montserrat"/>
              </a:rPr>
              <a:t> </a:t>
            </a:r>
            <a:endParaRPr lang="pt-BR" sz="800" dirty="0" smtClean="0">
              <a:latin typeface="Montserrat"/>
              <a:ea typeface="Montserrat"/>
              <a:cs typeface="Montserrat"/>
              <a:sym typeface="Montserrat"/>
            </a:endParaRPr>
          </a:p>
          <a:p>
            <a:pPr lvl="0">
              <a:buSzPts val="1100"/>
            </a:pPr>
            <a:r>
              <a:rPr lang="pt-BR" sz="1400" b="1" dirty="0">
                <a:latin typeface="Montserrat"/>
                <a:ea typeface="Montserrat"/>
                <a:cs typeface="Montserrat"/>
                <a:sym typeface="Montserrat"/>
              </a:rPr>
              <a:t>Entre apropriações e tensões: </a:t>
            </a:r>
            <a:r>
              <a:rPr lang="pt-BR" sz="1400" b="1" dirty="0" smtClean="0">
                <a:latin typeface="Montserrat"/>
                <a:ea typeface="Montserrat"/>
                <a:cs typeface="Montserrat"/>
                <a:sym typeface="Montserrat"/>
              </a:rPr>
              <a:t>as </a:t>
            </a:r>
            <a:r>
              <a:rPr lang="pt-BR" sz="1400" b="1" dirty="0">
                <a:latin typeface="Montserrat"/>
                <a:ea typeface="Montserrat"/>
                <a:cs typeface="Montserrat"/>
                <a:sym typeface="Montserrat"/>
              </a:rPr>
              <a:t>mudanças climáticas entre </a:t>
            </a:r>
            <a:r>
              <a:rPr lang="pt-BR" sz="1400" b="1" dirty="0" smtClean="0">
                <a:latin typeface="Montserrat"/>
                <a:ea typeface="Montserrat"/>
                <a:cs typeface="Montserrat"/>
                <a:sym typeface="Montserrat"/>
              </a:rPr>
              <a:t>oportunidades </a:t>
            </a:r>
            <a:r>
              <a:rPr lang="pt-BR" sz="1400" b="1" dirty="0">
                <a:latin typeface="Montserrat"/>
                <a:ea typeface="Montserrat"/>
                <a:cs typeface="Montserrat"/>
                <a:sym typeface="Montserrat"/>
              </a:rPr>
              <a:t>e outras </a:t>
            </a:r>
            <a:r>
              <a:rPr lang="pt-BR" sz="1400" b="1" dirty="0" smtClean="0">
                <a:latin typeface="Montserrat"/>
                <a:ea typeface="Montserrat"/>
                <a:cs typeface="Montserrat"/>
                <a:sym typeface="Montserrat"/>
              </a:rPr>
              <a:t>prioridades </a:t>
            </a:r>
          </a:p>
          <a:p>
            <a:pPr lvl="0">
              <a:buSzPts val="1100"/>
            </a:pPr>
            <a:r>
              <a:rPr lang="pt-BR" sz="1200" dirty="0" smtClean="0">
                <a:solidFill>
                  <a:srgbClr val="349062"/>
                </a:solidFill>
                <a:latin typeface="Montserrat"/>
                <a:ea typeface="Montserrat"/>
                <a:cs typeface="Montserrat"/>
                <a:sym typeface="Montserrat"/>
              </a:rPr>
              <a:t>(Jean </a:t>
            </a:r>
            <a:r>
              <a:rPr lang="pt-BR" sz="1200" dirty="0">
                <a:solidFill>
                  <a:srgbClr val="349062"/>
                </a:solidFill>
                <a:latin typeface="Montserrat"/>
                <a:ea typeface="Montserrat"/>
                <a:cs typeface="Montserrat"/>
                <a:sym typeface="Montserrat"/>
              </a:rPr>
              <a:t>Jacques et al., 2023)</a:t>
            </a:r>
          </a:p>
          <a:p>
            <a:pPr lvl="0">
              <a:buSzPts val="1800"/>
            </a:pPr>
            <a:r>
              <a:rPr lang="pt-BR" sz="1400" dirty="0">
                <a:latin typeface="Montserrat"/>
                <a:ea typeface="Montserrat"/>
                <a:cs typeface="Montserrat"/>
                <a:sym typeface="Montserrat"/>
              </a:rPr>
              <a:t/>
            </a:r>
            <a:br>
              <a:rPr lang="pt-BR" sz="1400" dirty="0">
                <a:latin typeface="Montserrat"/>
                <a:ea typeface="Montserrat"/>
                <a:cs typeface="Montserrat"/>
                <a:sym typeface="Montserrat"/>
              </a:rPr>
            </a:br>
            <a:r>
              <a:rPr lang="pt-BR" sz="1400" dirty="0" smtClean="0">
                <a:latin typeface="Montserrat"/>
                <a:ea typeface="Montserrat"/>
                <a:cs typeface="Montserrat"/>
                <a:sym typeface="Montserrat"/>
              </a:rPr>
              <a:t/>
            </a:r>
            <a:br>
              <a:rPr lang="pt-BR" sz="1400" dirty="0" smtClean="0">
                <a:latin typeface="Montserrat"/>
                <a:ea typeface="Montserrat"/>
                <a:cs typeface="Montserrat"/>
                <a:sym typeface="Montserrat"/>
              </a:rPr>
            </a:br>
            <a:endParaRPr lang="pt-BR" sz="1400" b="1" i="1" dirty="0">
              <a:latin typeface="Montserrat"/>
              <a:ea typeface="Montserrat"/>
              <a:cs typeface="Montserrat"/>
              <a:sym typeface="Montserrat"/>
            </a:endParaRPr>
          </a:p>
        </p:txBody>
      </p:sp>
      <p:sp>
        <p:nvSpPr>
          <p:cNvPr id="19" name="Google Shape;127;p6"/>
          <p:cNvSpPr/>
          <p:nvPr/>
        </p:nvSpPr>
        <p:spPr>
          <a:xfrm>
            <a:off x="837842" y="2827400"/>
            <a:ext cx="10865213" cy="584735"/>
          </a:xfrm>
          <a:prstGeom prst="rect">
            <a:avLst/>
          </a:prstGeom>
          <a:noFill/>
          <a:ln>
            <a:noFill/>
          </a:ln>
        </p:spPr>
        <p:txBody>
          <a:bodyPr spcFirstLastPara="1" wrap="square" lIns="91425" tIns="45700" rIns="91425" bIns="45700" anchor="t" anchorCtr="0">
            <a:spAutoFit/>
          </a:bodyPr>
          <a:lstStyle/>
          <a:p>
            <a:pPr lvl="0"/>
            <a:r>
              <a:rPr lang="pt-BR" sz="1600" dirty="0">
                <a:solidFill>
                  <a:schemeClr val="dk1"/>
                </a:solidFill>
                <a:latin typeface="Montserrat Medium"/>
                <a:ea typeface="Montserrat Medium"/>
                <a:cs typeface="Montserrat Medium"/>
                <a:sym typeface="Montserrat Medium"/>
              </a:rPr>
              <a:t>O QUADRO INSTITUCIONAL DAS MUDANÇAS CLIMÁTICAS À PROVA NO TERRENO: QUAL É A REALIDADE NUM CONTEXTO MULTICULTURAL?</a:t>
            </a:r>
            <a:endParaRPr lang="pt-BR" sz="1600" dirty="0">
              <a:solidFill>
                <a:schemeClr val="dk1"/>
              </a:solidFill>
              <a:latin typeface="Montserrat Medium"/>
              <a:ea typeface="Montserrat Medium"/>
              <a:cs typeface="Montserrat Medium"/>
              <a:sym typeface="Montserrat Medium"/>
            </a:endParaRPr>
          </a:p>
        </p:txBody>
      </p:sp>
      <p:pic>
        <p:nvPicPr>
          <p:cNvPr id="20" name="Google Shape;125;p6" descr="Cercle avec flèche gauche avec un remplissage uni"/>
          <p:cNvPicPr preferRelativeResize="0"/>
          <p:nvPr/>
        </p:nvPicPr>
        <p:blipFill rotWithShape="1">
          <a:blip r:embed="rId3">
            <a:alphaModFix/>
            <a:duotone>
              <a:prstClr val="black"/>
              <a:srgbClr val="349062">
                <a:tint val="45000"/>
                <a:satMod val="400000"/>
              </a:srgbClr>
            </a:duotone>
          </a:blip>
          <a:srcRect/>
          <a:stretch/>
        </p:blipFill>
        <p:spPr>
          <a:xfrm rot="10800000">
            <a:off x="1049429" y="3916113"/>
            <a:ext cx="569817" cy="569817"/>
          </a:xfrm>
          <a:prstGeom prst="rect">
            <a:avLst/>
          </a:prstGeom>
          <a:noFill/>
          <a:ln>
            <a:noFill/>
          </a:ln>
        </p:spPr>
      </p:pic>
      <p:sp>
        <p:nvSpPr>
          <p:cNvPr id="21" name="Google Shape;124;p6"/>
          <p:cNvSpPr/>
          <p:nvPr/>
        </p:nvSpPr>
        <p:spPr>
          <a:xfrm>
            <a:off x="647107" y="4785374"/>
            <a:ext cx="11055948" cy="1520609"/>
          </a:xfrm>
          <a:prstGeom prst="roundRect">
            <a:avLst>
              <a:gd name="adj" fmla="val 13707"/>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22" name="Google Shape;125;p6" descr="Cercle avec flèche gauche avec un remplissage uni"/>
          <p:cNvPicPr preferRelativeResize="0"/>
          <p:nvPr/>
        </p:nvPicPr>
        <p:blipFill rotWithShape="1">
          <a:blip r:embed="rId3">
            <a:alphaModFix/>
            <a:duotone>
              <a:prstClr val="black"/>
              <a:srgbClr val="349062">
                <a:tint val="45000"/>
                <a:satMod val="400000"/>
              </a:srgbClr>
            </a:duotone>
          </a:blip>
          <a:srcRect/>
          <a:stretch/>
        </p:blipFill>
        <p:spPr>
          <a:xfrm rot="10800000">
            <a:off x="1049428" y="5179430"/>
            <a:ext cx="569817" cy="569817"/>
          </a:xfrm>
          <a:prstGeom prst="rect">
            <a:avLst/>
          </a:prstGeom>
          <a:noFill/>
          <a:ln>
            <a:noFill/>
          </a:ln>
        </p:spPr>
      </p:pic>
      <p:sp>
        <p:nvSpPr>
          <p:cNvPr id="23" name="Google Shape;126;p6"/>
          <p:cNvSpPr txBox="1">
            <a:spLocks/>
          </p:cNvSpPr>
          <p:nvPr/>
        </p:nvSpPr>
        <p:spPr>
          <a:xfrm>
            <a:off x="1609416" y="5299674"/>
            <a:ext cx="10083807" cy="15435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400"/>
              <a:buFont typeface="Open Sans"/>
              <a:buNone/>
              <a:defRPr sz="5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pt-BR" sz="1400" b="1" dirty="0">
                <a:latin typeface="Montserrat"/>
                <a:ea typeface="Montserrat"/>
                <a:cs typeface="Montserrat"/>
                <a:sym typeface="Montserrat"/>
              </a:rPr>
              <a:t>O que os quadros normativos das mudanças climáticas </a:t>
            </a:r>
            <a:r>
              <a:rPr lang="pt-BR" sz="1400" b="1" dirty="0" smtClean="0">
                <a:latin typeface="Montserrat"/>
                <a:ea typeface="Montserrat"/>
                <a:cs typeface="Montserrat"/>
                <a:sym typeface="Montserrat"/>
              </a:rPr>
              <a:t>produzem como </a:t>
            </a:r>
            <a:r>
              <a:rPr lang="pt-BR" sz="1400" b="1" dirty="0">
                <a:latin typeface="Montserrat"/>
                <a:ea typeface="Montserrat"/>
                <a:cs typeface="Montserrat"/>
                <a:sym typeface="Montserrat"/>
              </a:rPr>
              <a:t>visão de </a:t>
            </a:r>
            <a:r>
              <a:rPr lang="pt-BR" sz="1400" b="1" dirty="0" smtClean="0">
                <a:latin typeface="Montserrat"/>
                <a:ea typeface="Montserrat"/>
                <a:cs typeface="Montserrat"/>
                <a:sym typeface="Montserrat"/>
              </a:rPr>
              <a:t>mundo</a:t>
            </a:r>
          </a:p>
          <a:p>
            <a:r>
              <a:rPr lang="pt-BR" sz="1800" b="1" dirty="0" smtClean="0">
                <a:latin typeface="Montserrat"/>
                <a:sym typeface="Montserrat"/>
              </a:rPr>
              <a:t> </a:t>
            </a:r>
            <a:endParaRPr lang="pt-BR" sz="1800" b="1" dirty="0">
              <a:latin typeface="Montserrat"/>
              <a:sym typeface="Montserrat"/>
            </a:endParaRPr>
          </a:p>
          <a:p>
            <a:r>
              <a:rPr lang="pt-BR" sz="1400" b="1" dirty="0">
                <a:latin typeface="Montserrat"/>
                <a:ea typeface="Montserrat"/>
                <a:cs typeface="Montserrat"/>
                <a:sym typeface="Montserrat"/>
              </a:rPr>
              <a:t>Integrar heranças, identidades e territórios para uma abordagem </a:t>
            </a:r>
            <a:r>
              <a:rPr lang="pt-BR" sz="1400" b="1" dirty="0" smtClean="0">
                <a:latin typeface="Montserrat"/>
                <a:ea typeface="Montserrat"/>
                <a:cs typeface="Montserrat"/>
                <a:sym typeface="Montserrat"/>
              </a:rPr>
              <a:t>pluriversal </a:t>
            </a:r>
            <a:r>
              <a:rPr lang="pt-BR" sz="1400" b="1" dirty="0">
                <a:latin typeface="Montserrat"/>
                <a:ea typeface="Montserrat"/>
                <a:cs typeface="Montserrat"/>
                <a:sym typeface="Montserrat"/>
              </a:rPr>
              <a:t>das mudanças climáticas</a:t>
            </a:r>
            <a:endParaRPr lang="fr-FR" sz="1400" dirty="0"/>
          </a:p>
        </p:txBody>
      </p:sp>
      <p:sp>
        <p:nvSpPr>
          <p:cNvPr id="24" name="Google Shape;127;p6"/>
          <p:cNvSpPr/>
          <p:nvPr/>
        </p:nvSpPr>
        <p:spPr>
          <a:xfrm>
            <a:off x="837842" y="4799953"/>
            <a:ext cx="10865213" cy="451365"/>
          </a:xfrm>
          <a:prstGeom prst="rect">
            <a:avLst/>
          </a:prstGeom>
          <a:noFill/>
          <a:ln>
            <a:noFill/>
          </a:ln>
        </p:spPr>
        <p:txBody>
          <a:bodyPr spcFirstLastPara="1" wrap="square" lIns="91425" tIns="45700" rIns="91425" bIns="45700" anchor="t" anchorCtr="0">
            <a:spAutoFit/>
          </a:bodyPr>
          <a:lstStyle/>
          <a:p>
            <a:pPr lvl="0">
              <a:lnSpc>
                <a:spcPts val="2800"/>
              </a:lnSpc>
            </a:pPr>
            <a:r>
              <a:rPr lang="pt-BR" sz="1600" dirty="0">
                <a:solidFill>
                  <a:schemeClr val="dk1"/>
                </a:solidFill>
                <a:latin typeface="Montserrat Medium"/>
                <a:ea typeface="Montserrat Medium"/>
                <a:cs typeface="Montserrat Medium"/>
                <a:sym typeface="Montserrat Medium"/>
              </a:rPr>
              <a:t>PENSAR A PLURIVERSALIDADE DA MUDANÇA </a:t>
            </a:r>
            <a:r>
              <a:rPr lang="pt-BR" sz="1200" dirty="0">
                <a:solidFill>
                  <a:srgbClr val="349062"/>
                </a:solidFill>
                <a:latin typeface="Montserrat" pitchFamily="2" charset="0"/>
                <a:ea typeface="Montserrat Medium"/>
                <a:cs typeface="Montserrat Medium"/>
                <a:sym typeface="Montserrat Medium"/>
              </a:rPr>
              <a:t>(Escobar, 2018) </a:t>
            </a:r>
            <a:endParaRPr lang="pt-BR" dirty="0">
              <a:solidFill>
                <a:srgbClr val="349062"/>
              </a:solidFill>
              <a:latin typeface="Montserrat" pitchFamily="2" charset="0"/>
              <a:ea typeface="Montserrat Medium"/>
              <a:cs typeface="Montserrat Medium"/>
              <a:sym typeface="Montserrat Medium"/>
            </a:endParaRPr>
          </a:p>
        </p:txBody>
      </p:sp>
      <p:pic>
        <p:nvPicPr>
          <p:cNvPr id="25" name="Google Shape;125;p6" descr="Cercle avec flèche gauche avec un remplissage uni"/>
          <p:cNvPicPr preferRelativeResize="0"/>
          <p:nvPr/>
        </p:nvPicPr>
        <p:blipFill rotWithShape="1">
          <a:blip r:embed="rId3">
            <a:alphaModFix/>
            <a:duotone>
              <a:prstClr val="black"/>
              <a:srgbClr val="349062">
                <a:tint val="45000"/>
                <a:satMod val="400000"/>
              </a:srgbClr>
            </a:duotone>
          </a:blip>
          <a:srcRect/>
          <a:stretch/>
        </p:blipFill>
        <p:spPr>
          <a:xfrm rot="10800000">
            <a:off x="1039599" y="5698269"/>
            <a:ext cx="569817" cy="569817"/>
          </a:xfrm>
          <a:prstGeom prst="rect">
            <a:avLst/>
          </a:prstGeom>
          <a:noFill/>
          <a:ln>
            <a:noFill/>
          </a:ln>
        </p:spPr>
      </p:pic>
      <p:pic>
        <p:nvPicPr>
          <p:cNvPr id="26" name="Google Shape;94;p2"/>
          <p:cNvPicPr preferRelativeResize="0"/>
          <p:nvPr/>
        </p:nvPicPr>
        <p:blipFill rotWithShape="1">
          <a:blip r:embed="rId4">
            <a:alphaModFix/>
          </a:blip>
          <a:srcRect l="14922" t="24025" r="20312" b="18682"/>
          <a:stretch/>
        </p:blipFill>
        <p:spPr>
          <a:xfrm>
            <a:off x="10851702" y="47993"/>
            <a:ext cx="1389888" cy="868680"/>
          </a:xfrm>
          <a:prstGeom prst="rect">
            <a:avLst/>
          </a:prstGeom>
          <a:noFill/>
          <a:ln>
            <a:noFill/>
          </a:ln>
        </p:spPr>
      </p:pic>
      <p:pic>
        <p:nvPicPr>
          <p:cNvPr id="27" name="Google Shape;149;p6"/>
          <p:cNvPicPr preferRelativeResize="0"/>
          <p:nvPr/>
        </p:nvPicPr>
        <p:blipFill rotWithShape="1">
          <a:blip r:embed="rId5">
            <a:alphaModFix/>
          </a:blip>
          <a:srcRect/>
          <a:stretch/>
        </p:blipFill>
        <p:spPr>
          <a:xfrm>
            <a:off x="123662" y="6391023"/>
            <a:ext cx="8817429" cy="499943"/>
          </a:xfrm>
          <a:prstGeom prst="rect">
            <a:avLst/>
          </a:prstGeom>
          <a:noFill/>
          <a:ln>
            <a:noFill/>
          </a:ln>
        </p:spPr>
      </p:pic>
      <p:sp>
        <p:nvSpPr>
          <p:cNvPr id="6" name="Rectangle 5"/>
          <p:cNvSpPr/>
          <p:nvPr/>
        </p:nvSpPr>
        <p:spPr>
          <a:xfrm>
            <a:off x="2537579" y="237851"/>
            <a:ext cx="8544327" cy="677108"/>
          </a:xfrm>
          <a:prstGeom prst="rect">
            <a:avLst/>
          </a:prstGeom>
        </p:spPr>
        <p:txBody>
          <a:bodyPr wrap="none">
            <a:spAutoFit/>
          </a:bodyPr>
          <a:lstStyle/>
          <a:p>
            <a:pPr lvl="0" eaLnBrk="0" fontAlgn="base" hangingPunct="0">
              <a:spcBef>
                <a:spcPct val="0"/>
              </a:spcBef>
              <a:spcAft>
                <a:spcPct val="0"/>
              </a:spcAft>
              <a:buClrTx/>
            </a:pPr>
            <a:r>
              <a:rPr lang="fr-FR" altLang="fr-FR" sz="3800" b="1" dirty="0" err="1">
                <a:solidFill>
                  <a:schemeClr val="tx1"/>
                </a:solidFill>
                <a:latin typeface="Montserrat" pitchFamily="2" charset="0"/>
              </a:rPr>
              <a:t>Linhas</a:t>
            </a:r>
            <a:r>
              <a:rPr lang="fr-FR" altLang="fr-FR" sz="3800" b="1" dirty="0">
                <a:solidFill>
                  <a:schemeClr val="tx1"/>
                </a:solidFill>
                <a:latin typeface="Montserrat" pitchFamily="2" charset="0"/>
              </a:rPr>
              <a:t> de </a:t>
            </a:r>
            <a:r>
              <a:rPr lang="fr-FR" altLang="fr-FR" sz="3800" b="1" dirty="0" err="1">
                <a:solidFill>
                  <a:schemeClr val="tx1"/>
                </a:solidFill>
                <a:latin typeface="Montserrat" pitchFamily="2" charset="0"/>
              </a:rPr>
              <a:t>reflexão</a:t>
            </a:r>
            <a:r>
              <a:rPr lang="fr-FR" altLang="fr-FR" sz="3800" b="1" dirty="0">
                <a:solidFill>
                  <a:schemeClr val="tx1"/>
                </a:solidFill>
                <a:latin typeface="Montserrat" pitchFamily="2" charset="0"/>
              </a:rPr>
              <a:t> a </a:t>
            </a:r>
            <a:r>
              <a:rPr lang="fr-FR" altLang="fr-FR" sz="3800" b="1" dirty="0" err="1">
                <a:solidFill>
                  <a:schemeClr val="tx1"/>
                </a:solidFill>
                <a:latin typeface="Montserrat" pitchFamily="2" charset="0"/>
              </a:rPr>
              <a:t>desenvolver</a:t>
            </a:r>
            <a:endParaRPr lang="fr-FR" altLang="fr-FR" sz="3800" b="1" dirty="0">
              <a:solidFill>
                <a:schemeClr val="tx1"/>
              </a:solidFill>
              <a:latin typeface="Montserra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2;p8"/>
          <p:cNvSpPr/>
          <p:nvPr/>
        </p:nvSpPr>
        <p:spPr>
          <a:xfrm>
            <a:off x="-1" y="1"/>
            <a:ext cx="12192001" cy="687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2" name="Titre 1"/>
          <p:cNvSpPr>
            <a:spLocks noGrp="1"/>
          </p:cNvSpPr>
          <p:nvPr>
            <p:ph type="ctrTitle"/>
          </p:nvPr>
        </p:nvSpPr>
        <p:spPr>
          <a:xfrm>
            <a:off x="725423" y="630740"/>
            <a:ext cx="11194057" cy="3598500"/>
          </a:xfrm>
        </p:spPr>
        <p:txBody>
          <a:bodyPr>
            <a:normAutofit fontScale="90000"/>
          </a:bodyPr>
          <a:lstStyle/>
          <a:p>
            <a:r>
              <a:rPr lang="fr-FR" sz="4900" b="1" dirty="0" err="1" smtClean="0">
                <a:latin typeface="Montserrat" pitchFamily="2" charset="0"/>
              </a:rPr>
              <a:t>Referências</a:t>
            </a:r>
            <a:r>
              <a:rPr lang="fr-FR" sz="1000" dirty="0" smtClean="0">
                <a:latin typeface="Montserrat" pitchFamily="2" charset="0"/>
              </a:rPr>
              <a:t/>
            </a:r>
            <a:br>
              <a:rPr lang="fr-FR" sz="1000" dirty="0" smtClean="0">
                <a:latin typeface="Montserrat" pitchFamily="2" charset="0"/>
              </a:rPr>
            </a:br>
            <a:r>
              <a:rPr lang="fr-FR" sz="1000" dirty="0">
                <a:latin typeface="Montserrat" pitchFamily="2" charset="0"/>
              </a:rPr>
              <a:t/>
            </a:r>
            <a:br>
              <a:rPr lang="fr-FR" sz="1000" dirty="0">
                <a:latin typeface="Montserrat" pitchFamily="2" charset="0"/>
              </a:rPr>
            </a:br>
            <a:r>
              <a:rPr lang="fr-FR" sz="1000" dirty="0" smtClean="0">
                <a:latin typeface="Montserrat" pitchFamily="2" charset="0"/>
              </a:rPr>
              <a:t/>
            </a:r>
            <a:br>
              <a:rPr lang="fr-FR" sz="1000" dirty="0" smtClean="0">
                <a:latin typeface="Montserrat" pitchFamily="2" charset="0"/>
              </a:rPr>
            </a:br>
            <a:r>
              <a:rPr lang="fr-FR" sz="1600" dirty="0" smtClean="0">
                <a:latin typeface="Montserrat" pitchFamily="2" charset="0"/>
              </a:rPr>
              <a:t>Dumas</a:t>
            </a:r>
            <a:r>
              <a:rPr lang="fr-FR" sz="1600" dirty="0">
                <a:latin typeface="Montserrat" pitchFamily="2" charset="0"/>
              </a:rPr>
              <a:t>, B., Raymond, C., &amp; Vaillancourt, J.-G. (</a:t>
            </a:r>
            <a:r>
              <a:rPr lang="fr-FR" sz="1600" dirty="0" err="1">
                <a:latin typeface="Montserrat" pitchFamily="2" charset="0"/>
              </a:rPr>
              <a:t>éds</a:t>
            </a:r>
            <a:r>
              <a:rPr lang="fr-FR" sz="1600" dirty="0">
                <a:latin typeface="Montserrat" pitchFamily="2" charset="0"/>
              </a:rPr>
              <a:t>.). (1999). Les sciences sociales de l’environnement. Montréal: Presses de l’Université de Montréal. </a:t>
            </a:r>
            <a:r>
              <a:rPr lang="fr-FR" sz="1600" dirty="0">
                <a:latin typeface="Montserrat" pitchFamily="2" charset="0"/>
                <a:hlinkClick r:id="rId2"/>
              </a:rPr>
              <a:t>https://</a:t>
            </a:r>
            <a:r>
              <a:rPr lang="fr-FR" sz="1600" dirty="0" smtClean="0">
                <a:latin typeface="Montserrat" pitchFamily="2" charset="0"/>
                <a:hlinkClick r:id="rId2"/>
              </a:rPr>
              <a:t>doi.org/10.4000/books.pum.14732</a:t>
            </a:r>
            <a:r>
              <a:rPr lang="fr-FR" sz="1600" dirty="0" smtClean="0">
                <a:latin typeface="Montserrat" pitchFamily="2" charset="0"/>
              </a:rPr>
              <a:t> </a:t>
            </a:r>
            <a:br>
              <a:rPr lang="fr-FR" sz="1600" dirty="0" smtClean="0">
                <a:latin typeface="Montserrat" pitchFamily="2" charset="0"/>
              </a:rPr>
            </a:br>
            <a:r>
              <a:rPr lang="fr-FR" sz="1600" dirty="0">
                <a:latin typeface="Montserrat" pitchFamily="2" charset="0"/>
              </a:rPr>
              <a:t/>
            </a:r>
            <a:br>
              <a:rPr lang="fr-FR" sz="1600" dirty="0">
                <a:latin typeface="Montserrat" pitchFamily="2" charset="0"/>
              </a:rPr>
            </a:br>
            <a:r>
              <a:rPr lang="fr-FR" sz="1600" dirty="0" smtClean="0">
                <a:latin typeface="Montserrat" pitchFamily="2" charset="0"/>
              </a:rPr>
              <a:t>Escobar</a:t>
            </a:r>
            <a:r>
              <a:rPr lang="fr-FR" sz="1600" dirty="0">
                <a:latin typeface="Montserrat" pitchFamily="2" charset="0"/>
              </a:rPr>
              <a:t>, A., </a:t>
            </a:r>
            <a:r>
              <a:rPr lang="fr-FR" sz="1600" dirty="0" smtClean="0">
                <a:latin typeface="Montserrat" pitchFamily="2" charset="0"/>
              </a:rPr>
              <a:t>(2018). </a:t>
            </a:r>
            <a:r>
              <a:rPr lang="fr-FR" sz="1600" dirty="0">
                <a:latin typeface="Montserrat" pitchFamily="2" charset="0"/>
              </a:rPr>
              <a:t>Sentir-Penser avec la Terre. Une écologie au-delà de l’Occident. Paris : Seuil, 227 pages.</a:t>
            </a:r>
            <a:br>
              <a:rPr lang="fr-FR" sz="1600" dirty="0">
                <a:latin typeface="Montserrat" pitchFamily="2" charset="0"/>
              </a:rPr>
            </a:br>
            <a:r>
              <a:rPr lang="fr-FR" sz="1600" dirty="0">
                <a:latin typeface="Montserrat" pitchFamily="2" charset="0"/>
              </a:rPr>
              <a:t/>
            </a:r>
            <a:br>
              <a:rPr lang="fr-FR" sz="1600" dirty="0">
                <a:latin typeface="Montserrat" pitchFamily="2" charset="0"/>
              </a:rPr>
            </a:br>
            <a:r>
              <a:rPr lang="fr-FR" sz="1600" dirty="0">
                <a:latin typeface="Montserrat" pitchFamily="2" charset="0"/>
              </a:rPr>
              <a:t>Ferdinand, M., (2025). Justice climatique pour les outre-mer : pour une décolonisation du changement climatique depuis la France, in Décoloniser le Changement Climatique, </a:t>
            </a:r>
            <a:r>
              <a:rPr lang="fr-FR" sz="1600" dirty="0" err="1">
                <a:latin typeface="Montserrat" pitchFamily="2" charset="0"/>
              </a:rPr>
              <a:t>Plurivers</a:t>
            </a:r>
            <a:r>
              <a:rPr lang="fr-FR" sz="1600" dirty="0">
                <a:latin typeface="Montserrat" pitchFamily="2" charset="0"/>
              </a:rPr>
              <a:t>.</a:t>
            </a:r>
            <a:br>
              <a:rPr lang="fr-FR" sz="1600" dirty="0">
                <a:latin typeface="Montserrat" pitchFamily="2" charset="0"/>
              </a:rPr>
            </a:br>
            <a:r>
              <a:rPr lang="fr-FR" sz="1600" dirty="0">
                <a:latin typeface="Montserrat" pitchFamily="2" charset="0"/>
              </a:rPr>
              <a:t/>
            </a:r>
            <a:br>
              <a:rPr lang="fr-FR" sz="1600" dirty="0">
                <a:latin typeface="Montserrat" pitchFamily="2" charset="0"/>
              </a:rPr>
            </a:br>
            <a:r>
              <a:rPr lang="en-US" sz="1600" dirty="0" smtClean="0">
                <a:latin typeface="Montserrat" pitchFamily="2" charset="0"/>
              </a:rPr>
              <a:t>Foster</a:t>
            </a:r>
            <a:r>
              <a:rPr lang="en-US" sz="1600" dirty="0">
                <a:latin typeface="Montserrat" pitchFamily="2" charset="0"/>
              </a:rPr>
              <a:t>, J. B., (2020). The Return of Nature: Socialism and Ecology. New York: Monthly Review Press</a:t>
            </a:r>
            <a:r>
              <a:rPr lang="en-US" sz="1600" dirty="0" smtClean="0">
                <a:latin typeface="Montserrat" pitchFamily="2" charset="0"/>
              </a:rPr>
              <a:t>.</a:t>
            </a:r>
            <a:br>
              <a:rPr lang="en-US" sz="1600" dirty="0" smtClean="0">
                <a:latin typeface="Montserrat" pitchFamily="2" charset="0"/>
              </a:rPr>
            </a:br>
            <a:r>
              <a:rPr lang="en-US" sz="1600" dirty="0">
                <a:latin typeface="Montserrat" pitchFamily="2" charset="0"/>
              </a:rPr>
              <a:t/>
            </a:r>
            <a:br>
              <a:rPr lang="en-US" sz="1600" dirty="0">
                <a:latin typeface="Montserrat" pitchFamily="2" charset="0"/>
              </a:rPr>
            </a:br>
            <a:r>
              <a:rPr lang="en-US" sz="1600" dirty="0">
                <a:latin typeface="Montserrat" pitchFamily="2" charset="0"/>
              </a:rPr>
              <a:t>Jean-Jacques, M., </a:t>
            </a:r>
            <a:r>
              <a:rPr lang="en-US" sz="1600" dirty="0" err="1">
                <a:latin typeface="Montserrat" pitchFamily="2" charset="0"/>
              </a:rPr>
              <a:t>Palisse</a:t>
            </a:r>
            <a:r>
              <a:rPr lang="en-US" sz="1600" dirty="0">
                <a:latin typeface="Montserrat" pitchFamily="2" charset="0"/>
              </a:rPr>
              <a:t>, M., M van den Bel, M., et al., 2023. Whose Climate Change Is It? A Thousand-Year Example of </a:t>
            </a:r>
            <a:r>
              <a:rPr lang="en-US" sz="1600" dirty="0" err="1">
                <a:latin typeface="Montserrat" pitchFamily="2" charset="0"/>
              </a:rPr>
              <a:t>Kali'na</a:t>
            </a:r>
            <a:r>
              <a:rPr lang="en-US" sz="1600" dirty="0">
                <a:latin typeface="Montserrat" pitchFamily="2" charset="0"/>
              </a:rPr>
              <a:t> Responses to Shifting Coastal Landscapes in the Lower Maroni River, in Climatic and Ecological Change in the Americas</a:t>
            </a:r>
            <a:r>
              <a:rPr lang="en-US" sz="1600" dirty="0" smtClean="0">
                <a:latin typeface="Montserrat" pitchFamily="2" charset="0"/>
              </a:rPr>
              <a:t>.</a:t>
            </a:r>
            <a:br>
              <a:rPr lang="en-US" sz="1600" dirty="0" smtClean="0">
                <a:latin typeface="Montserrat" pitchFamily="2" charset="0"/>
              </a:rPr>
            </a:br>
            <a:r>
              <a:rPr lang="en-US" sz="1600" dirty="0">
                <a:latin typeface="Montserrat" pitchFamily="2" charset="0"/>
              </a:rPr>
              <a:t/>
            </a:r>
            <a:br>
              <a:rPr lang="en-US" sz="1600" dirty="0">
                <a:latin typeface="Montserrat" pitchFamily="2" charset="0"/>
              </a:rPr>
            </a:br>
            <a:r>
              <a:rPr lang="en-US" sz="1600" dirty="0" err="1" smtClean="0">
                <a:latin typeface="Montserrat" pitchFamily="2" charset="0"/>
              </a:rPr>
              <a:t>Leichenko</a:t>
            </a:r>
            <a:r>
              <a:rPr lang="en-US" sz="1600" dirty="0" smtClean="0">
                <a:latin typeface="Montserrat" pitchFamily="2" charset="0"/>
              </a:rPr>
              <a:t> R., O’Brien K. </a:t>
            </a:r>
            <a:r>
              <a:rPr lang="en-US" sz="1600" dirty="0">
                <a:latin typeface="Montserrat" pitchFamily="2" charset="0"/>
              </a:rPr>
              <a:t>(2008). Environmental Change and Globalization: Double Exposures, Oxford, Oxford University Press</a:t>
            </a:r>
            <a:r>
              <a:rPr lang="en-US" sz="1600" dirty="0" smtClean="0">
                <a:latin typeface="Montserrat" pitchFamily="2" charset="0"/>
              </a:rPr>
              <a:t>.</a:t>
            </a:r>
            <a:br>
              <a:rPr lang="en-US" sz="1600" dirty="0" smtClean="0">
                <a:latin typeface="Montserrat" pitchFamily="2" charset="0"/>
              </a:rPr>
            </a:br>
            <a:r>
              <a:rPr lang="en-US" sz="1600" dirty="0">
                <a:latin typeface="Montserrat" pitchFamily="2" charset="0"/>
              </a:rPr>
              <a:t/>
            </a:r>
            <a:br>
              <a:rPr lang="en-US" sz="1600" dirty="0">
                <a:latin typeface="Montserrat" pitchFamily="2" charset="0"/>
              </a:rPr>
            </a:br>
            <a:r>
              <a:rPr lang="fr-FR" sz="1600" dirty="0">
                <a:latin typeface="Montserrat" pitchFamily="2" charset="0"/>
              </a:rPr>
              <a:t>Niang, H., (2025). Environnement et changement climatique : repenser les liens entre la nature et l’humain depuis le Sud global. Communication présentée à la Conférence-Festival </a:t>
            </a:r>
            <a:r>
              <a:rPr lang="fr-FR" sz="1600" dirty="0" err="1">
                <a:latin typeface="Montserrat" pitchFamily="2" charset="0"/>
              </a:rPr>
              <a:t>Africa</a:t>
            </a:r>
            <a:r>
              <a:rPr lang="fr-FR" sz="1600" dirty="0">
                <a:latin typeface="Montserrat" pitchFamily="2" charset="0"/>
              </a:rPr>
              <a:t>-Asia 3 : Un nouvel axe de connaissance, Dakar-Sénégal, 11-14 juin 2025 ; au Colloque International de la Société Sénégalaise de Sociologie et d’Anthropologie–CISS 2025, Dakar-Sénégal, 17-18 juin 2025.</a:t>
            </a:r>
            <a:br>
              <a:rPr lang="fr-FR" sz="1600" dirty="0">
                <a:latin typeface="Montserrat" pitchFamily="2" charset="0"/>
              </a:rPr>
            </a:br>
            <a:r>
              <a:rPr lang="en-US" sz="1600" dirty="0" smtClean="0">
                <a:latin typeface="Montserrat" pitchFamily="2" charset="0"/>
              </a:rPr>
              <a:t/>
            </a:r>
            <a:br>
              <a:rPr lang="en-US" sz="1600" dirty="0" smtClean="0">
                <a:latin typeface="Montserrat" pitchFamily="2" charset="0"/>
              </a:rPr>
            </a:br>
            <a:r>
              <a:rPr lang="fr-FR" sz="1600" dirty="0" err="1">
                <a:latin typeface="Montserrat" pitchFamily="2" charset="0"/>
              </a:rPr>
              <a:t>Sultana</a:t>
            </a:r>
            <a:r>
              <a:rPr lang="fr-FR" sz="1600" dirty="0">
                <a:latin typeface="Montserrat" pitchFamily="2" charset="0"/>
              </a:rPr>
              <a:t>, F., (2022). The </a:t>
            </a:r>
            <a:r>
              <a:rPr lang="fr-FR" sz="1600" dirty="0" err="1">
                <a:latin typeface="Montserrat" pitchFamily="2" charset="0"/>
              </a:rPr>
              <a:t>unbearable</a:t>
            </a:r>
            <a:r>
              <a:rPr lang="fr-FR" sz="1600" dirty="0">
                <a:latin typeface="Montserrat" pitchFamily="2" charset="0"/>
              </a:rPr>
              <a:t> </a:t>
            </a:r>
            <a:r>
              <a:rPr lang="fr-FR" sz="1600" dirty="0" err="1">
                <a:latin typeface="Montserrat" pitchFamily="2" charset="0"/>
              </a:rPr>
              <a:t>heaviness</a:t>
            </a:r>
            <a:r>
              <a:rPr lang="fr-FR" sz="1600" dirty="0">
                <a:latin typeface="Montserrat" pitchFamily="2" charset="0"/>
              </a:rPr>
              <a:t> of </a:t>
            </a:r>
            <a:r>
              <a:rPr lang="fr-FR" sz="1600" dirty="0" err="1">
                <a:latin typeface="Montserrat" pitchFamily="2" charset="0"/>
              </a:rPr>
              <a:t>climate</a:t>
            </a:r>
            <a:r>
              <a:rPr lang="fr-FR" sz="1600" dirty="0">
                <a:latin typeface="Montserrat" pitchFamily="2" charset="0"/>
              </a:rPr>
              <a:t> </a:t>
            </a:r>
            <a:r>
              <a:rPr lang="fr-FR" sz="1600" dirty="0" err="1">
                <a:latin typeface="Montserrat" pitchFamily="2" charset="0"/>
              </a:rPr>
              <a:t>coloniality</a:t>
            </a:r>
            <a:r>
              <a:rPr lang="fr-FR" sz="1600" dirty="0">
                <a:latin typeface="Montserrat" pitchFamily="2" charset="0"/>
              </a:rPr>
              <a:t>, Elsevier, </a:t>
            </a:r>
            <a:r>
              <a:rPr lang="fr-FR" sz="1600" dirty="0" err="1">
                <a:latin typeface="Montserrat" pitchFamily="2" charset="0"/>
              </a:rPr>
              <a:t>Political</a:t>
            </a:r>
            <a:r>
              <a:rPr lang="fr-FR" sz="1600" dirty="0">
                <a:latin typeface="Montserrat" pitchFamily="2" charset="0"/>
              </a:rPr>
              <a:t> </a:t>
            </a:r>
            <a:r>
              <a:rPr lang="fr-FR" sz="1600" dirty="0" err="1">
                <a:latin typeface="Montserrat" pitchFamily="2" charset="0"/>
              </a:rPr>
              <a:t>Geography</a:t>
            </a:r>
            <a:r>
              <a:rPr lang="fr-FR" sz="1600" dirty="0">
                <a:latin typeface="Montserrat" pitchFamily="2" charset="0"/>
              </a:rPr>
              <a:t>.</a:t>
            </a:r>
            <a:br>
              <a:rPr lang="fr-FR" sz="1600" dirty="0">
                <a:latin typeface="Montserrat" pitchFamily="2" charset="0"/>
              </a:rPr>
            </a:br>
            <a:r>
              <a:rPr lang="fr-FR" sz="1600" dirty="0">
                <a:latin typeface="Montserrat" pitchFamily="2" charset="0"/>
              </a:rPr>
              <a:t/>
            </a:r>
            <a:br>
              <a:rPr lang="fr-FR" sz="1600" dirty="0">
                <a:latin typeface="Montserrat" pitchFamily="2" charset="0"/>
              </a:rPr>
            </a:br>
            <a:r>
              <a:rPr lang="en-US" sz="1600" dirty="0" smtClean="0">
                <a:latin typeface="Montserrat" pitchFamily="2" charset="0"/>
              </a:rPr>
              <a:t/>
            </a:r>
            <a:br>
              <a:rPr lang="en-US" sz="1600" dirty="0" smtClean="0">
                <a:latin typeface="Montserrat" pitchFamily="2" charset="0"/>
              </a:rPr>
            </a:br>
            <a:r>
              <a:rPr lang="fr-FR" sz="1600" dirty="0" smtClean="0">
                <a:latin typeface="Montserrat" pitchFamily="2" charset="0"/>
              </a:rPr>
              <a:t/>
            </a:r>
            <a:br>
              <a:rPr lang="fr-FR" sz="1600" dirty="0" smtClean="0">
                <a:latin typeface="Montserrat" pitchFamily="2" charset="0"/>
              </a:rPr>
            </a:br>
            <a:r>
              <a:rPr lang="fr-FR" sz="1600" dirty="0">
                <a:latin typeface="Montserrat" pitchFamily="2" charset="0"/>
              </a:rPr>
              <a:t/>
            </a:r>
            <a:br>
              <a:rPr lang="fr-FR" sz="1600" dirty="0">
                <a:latin typeface="Montserrat" pitchFamily="2" charset="0"/>
              </a:rPr>
            </a:br>
            <a:r>
              <a:rPr lang="fr-FR" sz="1600" dirty="0" smtClean="0">
                <a:latin typeface="Montserrat" pitchFamily="2" charset="0"/>
              </a:rPr>
              <a:t/>
            </a:r>
            <a:br>
              <a:rPr lang="fr-FR" sz="1600" dirty="0" smtClean="0">
                <a:latin typeface="Montserrat" pitchFamily="2" charset="0"/>
              </a:rPr>
            </a:br>
            <a:r>
              <a:rPr lang="fr-FR" sz="1000" dirty="0" smtClean="0">
                <a:latin typeface="Montserrat" pitchFamily="2" charset="0"/>
              </a:rPr>
              <a:t/>
            </a:r>
            <a:br>
              <a:rPr lang="fr-FR" sz="1000" dirty="0" smtClean="0">
                <a:latin typeface="Montserrat" pitchFamily="2" charset="0"/>
              </a:rPr>
            </a:br>
            <a:r>
              <a:rPr lang="fr-FR" sz="1000" dirty="0">
                <a:latin typeface="Montserrat" pitchFamily="2" charset="0"/>
              </a:rPr>
              <a:t/>
            </a:r>
            <a:br>
              <a:rPr lang="fr-FR" sz="1000" dirty="0">
                <a:latin typeface="Montserrat" pitchFamily="2" charset="0"/>
              </a:rPr>
            </a:br>
            <a:endParaRPr lang="fr-FR" sz="1000" dirty="0">
              <a:latin typeface="Montserrat" pitchFamily="2" charset="0"/>
            </a:endParaRPr>
          </a:p>
        </p:txBody>
      </p:sp>
      <p:sp>
        <p:nvSpPr>
          <p:cNvPr id="5" name="Espace réservé du numéro de diapositive 4"/>
          <p:cNvSpPr>
            <a:spLocks noGrp="1"/>
          </p:cNvSpPr>
          <p:nvPr>
            <p:ph type="sldNum" idx="12"/>
          </p:nvPr>
        </p:nvSpPr>
        <p:spPr>
          <a:xfrm>
            <a:off x="11519646" y="6492875"/>
            <a:ext cx="672354" cy="365125"/>
          </a:xfrm>
        </p:spPr>
        <p:txBody>
          <a:bodyPr/>
          <a:lstStyle/>
          <a:p>
            <a:pPr marL="0" lvl="0" indent="0" algn="r" rtl="0">
              <a:spcBef>
                <a:spcPts val="0"/>
              </a:spcBef>
              <a:spcAft>
                <a:spcPts val="0"/>
              </a:spcAft>
              <a:buNone/>
            </a:pPr>
            <a:fld id="{00000000-1234-1234-1234-123412341234}" type="slidenum">
              <a:rPr lang="fr-FR" sz="1600" smtClean="0">
                <a:solidFill>
                  <a:srgbClr val="5E9155"/>
                </a:solidFill>
                <a:latin typeface="Montserrat ExtraBold" pitchFamily="2" charset="0"/>
              </a:rPr>
              <a:t>7</a:t>
            </a:fld>
            <a:endParaRPr lang="fr-FR" sz="1600" dirty="0">
              <a:solidFill>
                <a:srgbClr val="5E9155"/>
              </a:solidFill>
              <a:latin typeface="Montserrat ExtraBold" pitchFamily="2" charset="0"/>
            </a:endParaRPr>
          </a:p>
        </p:txBody>
      </p:sp>
      <p:sp>
        <p:nvSpPr>
          <p:cNvPr id="7" name="Google Shape;158;p8"/>
          <p:cNvSpPr/>
          <p:nvPr/>
        </p:nvSpPr>
        <p:spPr>
          <a:xfrm>
            <a:off x="800100" y="533396"/>
            <a:ext cx="1638300" cy="94264"/>
          </a:xfrm>
          <a:prstGeom prst="rect">
            <a:avLst/>
          </a:prstGeom>
          <a:solidFill>
            <a:srgbClr val="F2B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10" name="Google Shape;94;p2"/>
          <p:cNvPicPr preferRelativeResize="0"/>
          <p:nvPr/>
        </p:nvPicPr>
        <p:blipFill rotWithShape="1">
          <a:blip r:embed="rId3">
            <a:alphaModFix/>
          </a:blip>
          <a:srcRect l="14922" t="24025" r="20312" b="18682"/>
          <a:stretch/>
        </p:blipFill>
        <p:spPr>
          <a:xfrm>
            <a:off x="10689336" y="146188"/>
            <a:ext cx="1389888" cy="868680"/>
          </a:xfrm>
          <a:prstGeom prst="rect">
            <a:avLst/>
          </a:prstGeom>
          <a:noFill/>
          <a:ln>
            <a:noFill/>
          </a:ln>
        </p:spPr>
      </p:pic>
    </p:spTree>
    <p:extLst>
      <p:ext uri="{BB962C8B-B14F-4D97-AF65-F5344CB8AC3E}">
        <p14:creationId xmlns:p14="http://schemas.microsoft.com/office/powerpoint/2010/main" val="47674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a762a54427_0_39"/>
          <p:cNvSpPr/>
          <p:nvPr/>
        </p:nvSpPr>
        <p:spPr>
          <a:xfrm>
            <a:off x="-1" y="1"/>
            <a:ext cx="12192000" cy="687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169" name="Google Shape;169;g3a762a54427_0_39"/>
          <p:cNvPicPr preferRelativeResize="0"/>
          <p:nvPr/>
        </p:nvPicPr>
        <p:blipFill>
          <a:blip r:embed="rId3">
            <a:alphaModFix/>
          </a:blip>
          <a:stretch>
            <a:fillRect/>
          </a:stretch>
        </p:blipFill>
        <p:spPr>
          <a:xfrm>
            <a:off x="0" y="17801"/>
            <a:ext cx="12192001" cy="6854600"/>
          </a:xfrm>
          <a:prstGeom prst="rect">
            <a:avLst/>
          </a:prstGeom>
          <a:noFill/>
          <a:ln>
            <a:noFill/>
          </a:ln>
        </p:spPr>
      </p:pic>
      <p:sp>
        <p:nvSpPr>
          <p:cNvPr id="170" name="Google Shape;170;g3a762a54427_0_39"/>
          <p:cNvSpPr/>
          <p:nvPr/>
        </p:nvSpPr>
        <p:spPr>
          <a:xfrm>
            <a:off x="800100" y="533396"/>
            <a:ext cx="1638300" cy="94200"/>
          </a:xfrm>
          <a:prstGeom prst="rect">
            <a:avLst/>
          </a:prstGeom>
          <a:solidFill>
            <a:srgbClr val="F2B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171" name="Google Shape;171;g3a762a54427_0_39"/>
          <p:cNvSpPr txBox="1"/>
          <p:nvPr/>
        </p:nvSpPr>
        <p:spPr>
          <a:xfrm>
            <a:off x="673738" y="753125"/>
            <a:ext cx="10140000" cy="815700"/>
          </a:xfrm>
          <a:prstGeom prst="rect">
            <a:avLst/>
          </a:prstGeom>
          <a:noFill/>
          <a:ln>
            <a:noFill/>
          </a:ln>
        </p:spPr>
        <p:txBody>
          <a:bodyPr spcFirstLastPara="1" wrap="square" lIns="91425" tIns="45700" rIns="91425" bIns="45700" anchor="t" anchorCtr="0">
            <a:spAutoFit/>
          </a:bodyPr>
          <a:lstStyle/>
          <a:p>
            <a:pPr lvl="0"/>
            <a:r>
              <a:rPr lang="fr-FR" sz="4700" b="1" dirty="0" err="1">
                <a:solidFill>
                  <a:schemeClr val="dk1"/>
                </a:solidFill>
                <a:latin typeface="Montserrat"/>
                <a:ea typeface="Montserrat"/>
                <a:cs typeface="Montserrat"/>
                <a:sym typeface="Montserrat"/>
              </a:rPr>
              <a:t>Obrigado</a:t>
            </a:r>
            <a:r>
              <a:rPr lang="fr-FR" sz="4700" b="1" dirty="0">
                <a:solidFill>
                  <a:schemeClr val="dk1"/>
                </a:solidFill>
                <a:latin typeface="Montserrat"/>
                <a:ea typeface="Montserrat"/>
                <a:cs typeface="Montserrat"/>
                <a:sym typeface="Montserrat"/>
              </a:rPr>
              <a:t> pela sua </a:t>
            </a:r>
            <a:r>
              <a:rPr lang="fr-FR" sz="4700" b="1" dirty="0" err="1" smtClean="0">
                <a:solidFill>
                  <a:schemeClr val="dk1"/>
                </a:solidFill>
                <a:latin typeface="Montserrat"/>
                <a:ea typeface="Montserrat"/>
                <a:cs typeface="Montserrat"/>
                <a:sym typeface="Montserrat"/>
              </a:rPr>
              <a:t>atenção</a:t>
            </a:r>
            <a:endParaRPr sz="4700" b="1" dirty="0">
              <a:solidFill>
                <a:schemeClr val="dk1"/>
              </a:solidFill>
              <a:latin typeface="Montserrat"/>
              <a:ea typeface="Montserrat"/>
              <a:cs typeface="Montserrat"/>
              <a:sym typeface="Montserrat"/>
            </a:endParaRPr>
          </a:p>
        </p:txBody>
      </p:sp>
      <p:sp>
        <p:nvSpPr>
          <p:cNvPr id="172" name="Google Shape;172;g3a762a54427_0_39"/>
          <p:cNvSpPr txBox="1"/>
          <p:nvPr/>
        </p:nvSpPr>
        <p:spPr>
          <a:xfrm>
            <a:off x="7830335" y="6538200"/>
            <a:ext cx="4285800" cy="319800"/>
          </a:xfrm>
          <a:prstGeom prst="rect">
            <a:avLst/>
          </a:prstGeom>
          <a:noFill/>
          <a:ln>
            <a:noFill/>
          </a:ln>
        </p:spPr>
        <p:txBody>
          <a:bodyPr spcFirstLastPara="1" wrap="square" lIns="66400" tIns="33200" rIns="66400" bIns="33200" anchor="t" anchorCtr="0">
            <a:normAutofit/>
          </a:bodyPr>
          <a:lstStyle/>
          <a:p>
            <a:pPr lvl="0" algn="r">
              <a:lnSpc>
                <a:spcPct val="110000"/>
              </a:lnSpc>
              <a:buClr>
                <a:schemeClr val="lt1"/>
              </a:buClr>
              <a:buSzPts val="654"/>
            </a:pPr>
            <a:r>
              <a:rPr lang="fr-FR" sz="853" dirty="0">
                <a:solidFill>
                  <a:schemeClr val="lt1"/>
                </a:solidFill>
              </a:rPr>
              <a:t>Vista </a:t>
            </a:r>
            <a:r>
              <a:rPr lang="fr-FR" sz="853" dirty="0" err="1">
                <a:solidFill>
                  <a:schemeClr val="lt1"/>
                </a:solidFill>
              </a:rPr>
              <a:t>aérea</a:t>
            </a:r>
            <a:r>
              <a:rPr lang="fr-FR" sz="853" dirty="0">
                <a:solidFill>
                  <a:schemeClr val="lt1"/>
                </a:solidFill>
              </a:rPr>
              <a:t> </a:t>
            </a:r>
            <a:r>
              <a:rPr lang="fr-FR" sz="853" dirty="0" smtClean="0">
                <a:solidFill>
                  <a:schemeClr val="lt1"/>
                </a:solidFill>
              </a:rPr>
              <a:t>de </a:t>
            </a:r>
            <a:r>
              <a:rPr lang="fr-FR" sz="853" dirty="0" err="1" smtClean="0">
                <a:solidFill>
                  <a:schemeClr val="lt1"/>
                </a:solidFill>
              </a:rPr>
              <a:t>Papaïcthon</a:t>
            </a:r>
            <a:r>
              <a:rPr lang="fr-FR" sz="853" dirty="0" smtClean="0">
                <a:solidFill>
                  <a:schemeClr val="lt1"/>
                </a:solidFill>
              </a:rPr>
              <a:t> </a:t>
            </a:r>
            <a:r>
              <a:rPr lang="fr-FR" sz="853" dirty="0">
                <a:solidFill>
                  <a:schemeClr val="lt1"/>
                </a:solidFill>
                <a:latin typeface="Arial"/>
                <a:ea typeface="Arial"/>
                <a:cs typeface="Arial"/>
                <a:sym typeface="Arial"/>
              </a:rPr>
              <a:t>©</a:t>
            </a:r>
            <a:r>
              <a:rPr lang="fr-FR" sz="853" dirty="0">
                <a:solidFill>
                  <a:schemeClr val="lt1"/>
                </a:solidFill>
              </a:rPr>
              <a:t> Aurélien Borie</a:t>
            </a:r>
            <a:endParaRPr sz="853" dirty="0">
              <a:solidFill>
                <a:schemeClr val="lt1"/>
              </a:solidFill>
              <a:latin typeface="Arial"/>
              <a:ea typeface="Arial"/>
              <a:cs typeface="Arial"/>
              <a:sym typeface="Aria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529</Words>
  <Application>Microsoft Office PowerPoint</Application>
  <PresentationFormat>Grand écran</PresentationFormat>
  <Paragraphs>69</Paragraphs>
  <Slides>8</Slides>
  <Notes>7</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8</vt:i4>
      </vt:variant>
    </vt:vector>
  </HeadingPairs>
  <TitlesOfParts>
    <vt:vector size="18" baseType="lpstr">
      <vt:lpstr>Arial</vt:lpstr>
      <vt:lpstr>Open Sans</vt:lpstr>
      <vt:lpstr>Montserrat Black</vt:lpstr>
      <vt:lpstr>Montserrat</vt:lpstr>
      <vt:lpstr>Montserrat ExtraBold</vt:lpstr>
      <vt:lpstr>Montserrat Medium</vt:lpstr>
      <vt:lpstr>Calibri</vt:lpstr>
      <vt:lpstr>Lustria</vt:lpstr>
      <vt:lpstr>ChronicleVTI</vt:lpstr>
      <vt:lpstr>ChronicleVTI</vt:lpstr>
      <vt:lpstr>PENSAR A “MUDANÇA CLIMÁTICA”  A PARTIR DO ALTO MARONI:  DISCURSO, PRÁTICAS E ENCONTROS ENTRE  EXPERIÊNCIAS LOCAIS E QUADROS NORMATIVOS</vt:lpstr>
      <vt:lpstr>Um tema de pesquisa relacionado à minha atividade profissional no Parque Amazônico da Guiana, onde sou responsável pela implementação de um Plano de Adaptação às Mudanças Climáticas. Esse trabalho levantou perguntas sobre a própria adaptação dessa abordagem em um contexto cultural e político singular, que é o do sul da Guiana. Essas reflexões alimentaram a orientação do meu projeto de pesquisa</vt:lpstr>
      <vt:lpstr>Présentation PowerPoint</vt:lpstr>
      <vt:lpstr>Présentation PowerPoint</vt:lpstr>
      <vt:lpstr>Présentation PowerPoint</vt:lpstr>
      <vt:lpstr>  A “Dupla Exposição” (O’Brien, Leichenko, 2000): Percepções e interpretações locais das mudanças observadas      Uma adaptação implícita: populações com um modo de vida adaptável </vt:lpstr>
      <vt:lpstr>Referências   Dumas, B., Raymond, C., &amp; Vaillancourt, J.-G. (éds.). (1999). Les sciences sociales de l’environnement. Montréal: Presses de l’Université de Montréal. https://doi.org/10.4000/books.pum.14732   Escobar, A., (2018). Sentir-Penser avec la Terre. Une écologie au-delà de l’Occident. Paris : Seuil, 227 pages.  Ferdinand, M., (2025). Justice climatique pour les outre-mer : pour une décolonisation du changement climatique depuis la France, in Décoloniser le Changement Climatique, Plurivers.  Foster, J. B., (2020). The Return of Nature: Socialism and Ecology. New York: Monthly Review Press.  Jean-Jacques, M., Palisse, M., M van den Bel, M., et al., 2023. Whose Climate Change Is It? A Thousand-Year Example of Kali'na Responses to Shifting Coastal Landscapes in the Lower Maroni River, in Climatic and Ecological Change in the Americas.  Leichenko R., O’Brien K. (2008). Environmental Change and Globalization: Double Exposures, Oxford, Oxford University Press.  Niang, H., (2025). Environnement et changement climatique : repenser les liens entre la nature et l’humain depuis le Sud global. Communication présentée à la Conférence-Festival Africa-Asia 3 : Un nouvel axe de connaissance, Dakar-Sénégal, 11-14 juin 2025 ; au Colloque International de la Société Sénégalaise de Sociologie et d’Anthropologie–CISS 2025, Dakar-Sénégal, 17-18 juin 2025.  Sultana, F., (2022). The unbearable heaviness of climate coloniality, Elsevier, Political Geography.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CHANGEMENT CLIMATIQUE » ENTRE RÉALITÉS LOCALES ET VISIONS DOMINANTES : DISCOURS, PRATIQUES ET RAPPORTS DE POUVOIR AU CŒUR DES DYNAMIQUES SOCIO-ENVIRONNEMENTALES DU HAUT-MARONI</dc:title>
  <dc:creator>Mathilde Landemard</dc:creator>
  <cp:lastModifiedBy>Mathilde Landemard</cp:lastModifiedBy>
  <cp:revision>58</cp:revision>
  <dcterms:created xsi:type="dcterms:W3CDTF">2025-09-08T19:11:40Z</dcterms:created>
  <dcterms:modified xsi:type="dcterms:W3CDTF">2025-11-25T21:24:53Z</dcterms:modified>
</cp:coreProperties>
</file>