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9"/>
  </p:notesMasterIdLst>
  <p:sldIdLst>
    <p:sldId id="256" r:id="rId2"/>
    <p:sldId id="300" r:id="rId3"/>
    <p:sldId id="322" r:id="rId4"/>
    <p:sldId id="323" r:id="rId5"/>
    <p:sldId id="324" r:id="rId6"/>
    <p:sldId id="325" r:id="rId7"/>
    <p:sldId id="326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53" autoAdjust="0"/>
  </p:normalViewPr>
  <p:slideViewPr>
    <p:cSldViewPr snapToGrid="0">
      <p:cViewPr>
        <p:scale>
          <a:sx n="66" d="100"/>
          <a:sy n="66" d="100"/>
        </p:scale>
        <p:origin x="-88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61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F5F18-F4D6-4CAF-B325-13CA02E10D6D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CA803F-544E-4576-AFEF-2483B9533318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400" dirty="0" err="1" smtClean="0">
              <a:latin typeface="Calibri" pitchFamily="34" charset="0"/>
            </a:rPr>
            <a:t>Mudanças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Climáticas</a:t>
          </a:r>
          <a:r>
            <a:rPr lang="en-US" sz="2400" dirty="0" smtClean="0">
              <a:latin typeface="Calibri" pitchFamily="34" charset="0"/>
            </a:rPr>
            <a:t> + </a:t>
          </a:r>
          <a:r>
            <a:rPr lang="en-US" sz="2400" dirty="0" err="1" smtClean="0">
              <a:latin typeface="Calibri" pitchFamily="34" charset="0"/>
            </a:rPr>
            <a:t>Aquecimento</a:t>
          </a:r>
          <a:r>
            <a:rPr lang="en-US" sz="2400" dirty="0" smtClean="0">
              <a:latin typeface="Calibri" pitchFamily="34" charset="0"/>
            </a:rPr>
            <a:t> Global </a:t>
          </a:r>
          <a:endParaRPr lang="pt-BR" sz="2400" dirty="0">
            <a:latin typeface="Calibri" pitchFamily="34" charset="0"/>
          </a:endParaRPr>
        </a:p>
      </dgm:t>
    </dgm:pt>
    <dgm:pt modelId="{71849915-FB12-492A-801E-8BF2D8A2CC41}" type="parTrans" cxnId="{2D265B99-F126-48F8-BDF8-037ACC16AB81}">
      <dgm:prSet/>
      <dgm:spPr/>
      <dgm:t>
        <a:bodyPr/>
        <a:lstStyle/>
        <a:p>
          <a:endParaRPr lang="pt-BR"/>
        </a:p>
      </dgm:t>
    </dgm:pt>
    <dgm:pt modelId="{B86A6218-81AD-4627-98DB-9F7942461AF3}" type="sibTrans" cxnId="{2D265B99-F126-48F8-BDF8-037ACC16AB81}">
      <dgm:prSet/>
      <dgm:spPr/>
      <dgm:t>
        <a:bodyPr/>
        <a:lstStyle/>
        <a:p>
          <a:endParaRPr lang="pt-BR"/>
        </a:p>
      </dgm:t>
    </dgm:pt>
    <dgm:pt modelId="{2DF88AF2-F9E1-4E8B-A01D-CCDB91FDE902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Calibri" pitchFamily="34" charset="0"/>
            </a:rPr>
            <a:t>TI’s/AP</a:t>
          </a:r>
          <a:endParaRPr lang="pt-BR" sz="2000" dirty="0">
            <a:latin typeface="Calibri" pitchFamily="34" charset="0"/>
          </a:endParaRPr>
        </a:p>
      </dgm:t>
    </dgm:pt>
    <dgm:pt modelId="{21130885-7D1C-490E-97B9-9D60FB9F94F4}" type="parTrans" cxnId="{6B089795-2EF5-446B-AF23-23BBE9EA5EE7}">
      <dgm:prSet/>
      <dgm:spPr/>
      <dgm:t>
        <a:bodyPr/>
        <a:lstStyle/>
        <a:p>
          <a:endParaRPr lang="pt-BR"/>
        </a:p>
      </dgm:t>
    </dgm:pt>
    <dgm:pt modelId="{F2920396-FC6A-442B-A4BE-FBF48A3E1FB7}" type="sibTrans" cxnId="{6B089795-2EF5-446B-AF23-23BBE9EA5EE7}">
      <dgm:prSet/>
      <dgm:spPr/>
      <dgm:t>
        <a:bodyPr/>
        <a:lstStyle/>
        <a:p>
          <a:endParaRPr lang="pt-BR"/>
        </a:p>
      </dgm:t>
    </dgm:pt>
    <dgm:pt modelId="{9094FD12-3EC8-44F5-B147-CE2540A4ECB7}">
      <dgm:prSet phldrT="[Texto]" custT="1"/>
      <dgm:spPr>
        <a:solidFill>
          <a:schemeClr val="bg2"/>
        </a:solidFill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en-US" sz="2800" dirty="0" err="1" smtClean="0">
              <a:latin typeface="Calibri" pitchFamily="34" charset="0"/>
            </a:rPr>
            <a:t>Desmatamentos</a:t>
          </a:r>
          <a:endParaRPr lang="pt-BR" sz="2800" dirty="0">
            <a:latin typeface="Calibri" pitchFamily="34" charset="0"/>
          </a:endParaRPr>
        </a:p>
      </dgm:t>
    </dgm:pt>
    <dgm:pt modelId="{6FD53393-48B2-4771-BD2B-1F0800C7A1EC}" type="sibTrans" cxnId="{BA177BD0-281E-4AA0-A36A-B9A64A5D104B}">
      <dgm:prSet/>
      <dgm:spPr/>
      <dgm:t>
        <a:bodyPr/>
        <a:lstStyle/>
        <a:p>
          <a:endParaRPr lang="pt-BR"/>
        </a:p>
      </dgm:t>
    </dgm:pt>
    <dgm:pt modelId="{B3CFF501-F1B1-498F-B809-DBA9CB39D9B0}" type="parTrans" cxnId="{BA177BD0-281E-4AA0-A36A-B9A64A5D104B}">
      <dgm:prSet/>
      <dgm:spPr/>
      <dgm:t>
        <a:bodyPr/>
        <a:lstStyle/>
        <a:p>
          <a:endParaRPr lang="pt-BR"/>
        </a:p>
      </dgm:t>
    </dgm:pt>
    <dgm:pt modelId="{EA847E0E-10E8-4818-AB54-4B6E2957847F}" type="pres">
      <dgm:prSet presAssocID="{D70F5F18-F4D6-4CAF-B325-13CA02E10D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6FE8E62-2BBA-463D-9A04-688B15E5FD48}" type="pres">
      <dgm:prSet presAssocID="{9094FD12-3EC8-44F5-B147-CE2540A4ECB7}" presName="Name8" presStyleCnt="0"/>
      <dgm:spPr/>
    </dgm:pt>
    <dgm:pt modelId="{7BBFCAC3-9370-4EAA-ACE8-6583DAB4A9FC}" type="pres">
      <dgm:prSet presAssocID="{9094FD12-3EC8-44F5-B147-CE2540A4ECB7}" presName="level" presStyleLbl="node1" presStyleIdx="0" presStyleCnt="3" custScaleY="64911" custLinFactNeighborX="358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38F050-9D53-48C0-9542-10983BD2020E}" type="pres">
      <dgm:prSet presAssocID="{9094FD12-3EC8-44F5-B147-CE2540A4EC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EBEF72-9640-4E54-9C0C-9DB1998C9193}" type="pres">
      <dgm:prSet presAssocID="{A1CA803F-544E-4576-AFEF-2483B9533318}" presName="Name8" presStyleCnt="0"/>
      <dgm:spPr/>
    </dgm:pt>
    <dgm:pt modelId="{56F379E6-BA36-442D-9ECD-AD344AF986D4}" type="pres">
      <dgm:prSet presAssocID="{A1CA803F-544E-4576-AFEF-2483B9533318}" presName="level" presStyleLbl="node1" presStyleIdx="1" presStyleCnt="3" custScaleX="100868" custScaleY="1090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6F8403-E64B-4A9F-8C2E-0AF5897D247B}" type="pres">
      <dgm:prSet presAssocID="{A1CA803F-544E-4576-AFEF-2483B95333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008AA1-CFEE-4F1D-BC6F-CC41AE52E4E2}" type="pres">
      <dgm:prSet presAssocID="{2DF88AF2-F9E1-4E8B-A01D-CCDB91FDE902}" presName="Name8" presStyleCnt="0"/>
      <dgm:spPr/>
    </dgm:pt>
    <dgm:pt modelId="{9F0D7172-A9B9-4A53-9A23-E2B0C1BAD3C3}" type="pres">
      <dgm:prSet presAssocID="{2DF88AF2-F9E1-4E8B-A01D-CCDB91FDE902}" presName="level" presStyleLbl="node1" presStyleIdx="2" presStyleCnt="3" custScaleY="10954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8644B8-6DC1-4C27-BA30-A65373794124}" type="pres">
      <dgm:prSet presAssocID="{2DF88AF2-F9E1-4E8B-A01D-CCDB91FDE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244BC8-9E28-44F9-9E84-AB1D2C0E2680}" type="presOf" srcId="{D70F5F18-F4D6-4CAF-B325-13CA02E10D6D}" destId="{EA847E0E-10E8-4818-AB54-4B6E2957847F}" srcOrd="0" destOrd="0" presId="urn:microsoft.com/office/officeart/2005/8/layout/pyramid3"/>
    <dgm:cxn modelId="{2D265B99-F126-48F8-BDF8-037ACC16AB81}" srcId="{D70F5F18-F4D6-4CAF-B325-13CA02E10D6D}" destId="{A1CA803F-544E-4576-AFEF-2483B9533318}" srcOrd="1" destOrd="0" parTransId="{71849915-FB12-492A-801E-8BF2D8A2CC41}" sibTransId="{B86A6218-81AD-4627-98DB-9F7942461AF3}"/>
    <dgm:cxn modelId="{AA9C5552-E33A-4484-98AC-6921581C2B13}" type="presOf" srcId="{9094FD12-3EC8-44F5-B147-CE2540A4ECB7}" destId="{7BBFCAC3-9370-4EAA-ACE8-6583DAB4A9FC}" srcOrd="0" destOrd="0" presId="urn:microsoft.com/office/officeart/2005/8/layout/pyramid3"/>
    <dgm:cxn modelId="{BA177BD0-281E-4AA0-A36A-B9A64A5D104B}" srcId="{D70F5F18-F4D6-4CAF-B325-13CA02E10D6D}" destId="{9094FD12-3EC8-44F5-B147-CE2540A4ECB7}" srcOrd="0" destOrd="0" parTransId="{B3CFF501-F1B1-498F-B809-DBA9CB39D9B0}" sibTransId="{6FD53393-48B2-4771-BD2B-1F0800C7A1EC}"/>
    <dgm:cxn modelId="{BA2CF1AC-0649-44C0-A5D1-CF77A7B66004}" type="presOf" srcId="{2DF88AF2-F9E1-4E8B-A01D-CCDB91FDE902}" destId="{9F0D7172-A9B9-4A53-9A23-E2B0C1BAD3C3}" srcOrd="0" destOrd="0" presId="urn:microsoft.com/office/officeart/2005/8/layout/pyramid3"/>
    <dgm:cxn modelId="{57F5A156-DFE1-49DD-AE4E-83751CBA7EE4}" type="presOf" srcId="{9094FD12-3EC8-44F5-B147-CE2540A4ECB7}" destId="{6D38F050-9D53-48C0-9542-10983BD2020E}" srcOrd="1" destOrd="0" presId="urn:microsoft.com/office/officeart/2005/8/layout/pyramid3"/>
    <dgm:cxn modelId="{85D0510F-1A9D-4D7B-A3CE-230CCD3D4FB6}" type="presOf" srcId="{2DF88AF2-F9E1-4E8B-A01D-CCDB91FDE902}" destId="{598644B8-6DC1-4C27-BA30-A65373794124}" srcOrd="1" destOrd="0" presId="urn:microsoft.com/office/officeart/2005/8/layout/pyramid3"/>
    <dgm:cxn modelId="{41F7AC21-30AC-4A8C-A68C-D660EFB5BFBC}" type="presOf" srcId="{A1CA803F-544E-4576-AFEF-2483B9533318}" destId="{326F8403-E64B-4A9F-8C2E-0AF5897D247B}" srcOrd="1" destOrd="0" presId="urn:microsoft.com/office/officeart/2005/8/layout/pyramid3"/>
    <dgm:cxn modelId="{6B089795-2EF5-446B-AF23-23BBE9EA5EE7}" srcId="{D70F5F18-F4D6-4CAF-B325-13CA02E10D6D}" destId="{2DF88AF2-F9E1-4E8B-A01D-CCDB91FDE902}" srcOrd="2" destOrd="0" parTransId="{21130885-7D1C-490E-97B9-9D60FB9F94F4}" sibTransId="{F2920396-FC6A-442B-A4BE-FBF48A3E1FB7}"/>
    <dgm:cxn modelId="{FD63D8FD-3759-4F4C-951C-1BD690A54557}" type="presOf" srcId="{A1CA803F-544E-4576-AFEF-2483B9533318}" destId="{56F379E6-BA36-442D-9ECD-AD344AF986D4}" srcOrd="0" destOrd="0" presId="urn:microsoft.com/office/officeart/2005/8/layout/pyramid3"/>
    <dgm:cxn modelId="{9EEEEEB5-C435-44C0-B162-C01644284989}" type="presParOf" srcId="{EA847E0E-10E8-4818-AB54-4B6E2957847F}" destId="{76FE8E62-2BBA-463D-9A04-688B15E5FD48}" srcOrd="0" destOrd="0" presId="urn:microsoft.com/office/officeart/2005/8/layout/pyramid3"/>
    <dgm:cxn modelId="{6AA5E0E6-E73A-4108-A953-4EC77EE837D7}" type="presParOf" srcId="{76FE8E62-2BBA-463D-9A04-688B15E5FD48}" destId="{7BBFCAC3-9370-4EAA-ACE8-6583DAB4A9FC}" srcOrd="0" destOrd="0" presId="urn:microsoft.com/office/officeart/2005/8/layout/pyramid3"/>
    <dgm:cxn modelId="{9AE8A976-A7F3-4851-B7CA-917C22EF7D3D}" type="presParOf" srcId="{76FE8E62-2BBA-463D-9A04-688B15E5FD48}" destId="{6D38F050-9D53-48C0-9542-10983BD2020E}" srcOrd="1" destOrd="0" presId="urn:microsoft.com/office/officeart/2005/8/layout/pyramid3"/>
    <dgm:cxn modelId="{9AE285D9-0D4B-41A5-A264-06C1AA980F32}" type="presParOf" srcId="{EA847E0E-10E8-4818-AB54-4B6E2957847F}" destId="{C8EBEF72-9640-4E54-9C0C-9DB1998C9193}" srcOrd="1" destOrd="0" presId="urn:microsoft.com/office/officeart/2005/8/layout/pyramid3"/>
    <dgm:cxn modelId="{01C3209B-0944-44FA-8A37-BF2A353BD686}" type="presParOf" srcId="{C8EBEF72-9640-4E54-9C0C-9DB1998C9193}" destId="{56F379E6-BA36-442D-9ECD-AD344AF986D4}" srcOrd="0" destOrd="0" presId="urn:microsoft.com/office/officeart/2005/8/layout/pyramid3"/>
    <dgm:cxn modelId="{8DBD7D7C-C682-438E-B918-CAB057918458}" type="presParOf" srcId="{C8EBEF72-9640-4E54-9C0C-9DB1998C9193}" destId="{326F8403-E64B-4A9F-8C2E-0AF5897D247B}" srcOrd="1" destOrd="0" presId="urn:microsoft.com/office/officeart/2005/8/layout/pyramid3"/>
    <dgm:cxn modelId="{FA22B8F3-DAA0-4066-B6DB-C8927B3469E7}" type="presParOf" srcId="{EA847E0E-10E8-4818-AB54-4B6E2957847F}" destId="{9D008AA1-CFEE-4F1D-BC6F-CC41AE52E4E2}" srcOrd="2" destOrd="0" presId="urn:microsoft.com/office/officeart/2005/8/layout/pyramid3"/>
    <dgm:cxn modelId="{C9E0B7AE-26F3-4D9F-A428-92A6647BEA90}" type="presParOf" srcId="{9D008AA1-CFEE-4F1D-BC6F-CC41AE52E4E2}" destId="{9F0D7172-A9B9-4A53-9A23-E2B0C1BAD3C3}" srcOrd="0" destOrd="0" presId="urn:microsoft.com/office/officeart/2005/8/layout/pyramid3"/>
    <dgm:cxn modelId="{E70D8CF1-8AF5-47AC-9A5E-51E917523888}" type="presParOf" srcId="{9D008AA1-CFEE-4F1D-BC6F-CC41AE52E4E2}" destId="{598644B8-6DC1-4C27-BA30-A6537379412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BFCAC3-9370-4EAA-ACE8-6583DAB4A9FC}">
      <dsp:nvSpPr>
        <dsp:cNvPr id="0" name=""/>
        <dsp:cNvSpPr/>
      </dsp:nvSpPr>
      <dsp:spPr>
        <a:xfrm rot="10800000">
          <a:off x="0" y="0"/>
          <a:ext cx="4049488" cy="1179523"/>
        </a:xfrm>
        <a:prstGeom prst="trapezoid">
          <a:avLst>
            <a:gd name="adj" fmla="val 39296"/>
          </a:avLst>
        </a:prstGeom>
        <a:solidFill>
          <a:schemeClr val="bg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err="1" smtClean="0">
              <a:latin typeface="Calibri" pitchFamily="34" charset="0"/>
            </a:rPr>
            <a:t>Desmatamentos</a:t>
          </a:r>
          <a:endParaRPr lang="pt-BR" sz="2800" kern="1200" dirty="0">
            <a:latin typeface="Calibri" pitchFamily="34" charset="0"/>
          </a:endParaRPr>
        </a:p>
      </dsp:txBody>
      <dsp:txXfrm>
        <a:off x="708660" y="0"/>
        <a:ext cx="2632167" cy="1179523"/>
      </dsp:txXfrm>
    </dsp:sp>
    <dsp:sp modelId="{56F379E6-BA36-442D-9ECD-AD344AF986D4}">
      <dsp:nvSpPr>
        <dsp:cNvPr id="0" name=""/>
        <dsp:cNvSpPr/>
      </dsp:nvSpPr>
      <dsp:spPr>
        <a:xfrm rot="10800000">
          <a:off x="449951" y="1179523"/>
          <a:ext cx="3149585" cy="1982389"/>
        </a:xfrm>
        <a:prstGeom prst="trapezoid">
          <a:avLst>
            <a:gd name="adj" fmla="val 39296"/>
          </a:avLst>
        </a:prstGeom>
        <a:solidFill>
          <a:schemeClr val="bg2">
            <a:lumMod val="9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libri" pitchFamily="34" charset="0"/>
            </a:rPr>
            <a:t>Mudanças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Climáticas</a:t>
          </a:r>
          <a:r>
            <a:rPr lang="en-US" sz="2400" kern="1200" dirty="0" smtClean="0">
              <a:latin typeface="Calibri" pitchFamily="34" charset="0"/>
            </a:rPr>
            <a:t> + </a:t>
          </a:r>
          <a:r>
            <a:rPr lang="en-US" sz="2400" kern="1200" dirty="0" err="1" smtClean="0">
              <a:latin typeface="Calibri" pitchFamily="34" charset="0"/>
            </a:rPr>
            <a:t>Aquecimento</a:t>
          </a:r>
          <a:r>
            <a:rPr lang="en-US" sz="2400" kern="1200" dirty="0" smtClean="0">
              <a:latin typeface="Calibri" pitchFamily="34" charset="0"/>
            </a:rPr>
            <a:t> Global </a:t>
          </a:r>
          <a:endParaRPr lang="pt-BR" sz="2400" kern="1200" dirty="0">
            <a:latin typeface="Calibri" pitchFamily="34" charset="0"/>
          </a:endParaRPr>
        </a:p>
      </dsp:txBody>
      <dsp:txXfrm>
        <a:off x="1001129" y="1179523"/>
        <a:ext cx="2047230" cy="1982389"/>
      </dsp:txXfrm>
    </dsp:sp>
    <dsp:sp modelId="{9F0D7172-A9B9-4A53-9A23-E2B0C1BAD3C3}">
      <dsp:nvSpPr>
        <dsp:cNvPr id="0" name=""/>
        <dsp:cNvSpPr/>
      </dsp:nvSpPr>
      <dsp:spPr>
        <a:xfrm rot="10800000">
          <a:off x="1242499" y="3161913"/>
          <a:ext cx="1564490" cy="1990657"/>
        </a:xfrm>
        <a:prstGeom prst="trapezoid">
          <a:avLst>
            <a:gd name="adj" fmla="val 50000"/>
          </a:avLst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</a:rPr>
            <a:t>TI’s/AP</a:t>
          </a:r>
          <a:endParaRPr lang="pt-BR" sz="2000" kern="1200" dirty="0">
            <a:latin typeface="Calibri" pitchFamily="34" charset="0"/>
          </a:endParaRPr>
        </a:p>
      </dsp:txBody>
      <dsp:txXfrm>
        <a:off x="1242499" y="3161913"/>
        <a:ext cx="1564490" cy="1990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9C8F2-98A9-452A-AFDF-2CE753E25587}" type="datetimeFigureOut">
              <a:rPr lang="pt-BR" smtClean="0"/>
              <a:pPr/>
              <a:t>25/11/2025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54973-6248-4492-B13A-A7FC91CED3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4973-6248-4492-B13A-A7FC91CED317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4973-6248-4492-B13A-A7FC91CED317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4973-6248-4492-B13A-A7FC91CED317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4973-6248-4492-B13A-A7FC91CED317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4973-6248-4492-B13A-A7FC91CED317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4973-6248-4492-B13A-A7FC91CED317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4973-6248-4492-B13A-A7FC91CED31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4969-9A14-4B24-84F1-C319D699FB77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730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F36-69A8-46A9-9DD1-730C65732308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41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6DE3-3A21-476A-9EEA-0AD45517063E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8868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969-2093-4DAB-BC77-8B84D90EAFE9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212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56D-72CE-47B7-AD06-D4840324083B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6404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6C51-6390-479E-97A8-939F26D324FE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6614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DED0-53DD-4784-B096-949DCBE6F63A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1392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DC9A-15CE-4358-8044-228C31A415B5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168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7AF9-28B4-41BE-860D-7742FCFE9549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135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D3A1-1688-4F76-9A83-437BFED98BC5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427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396F-DD16-4060-9935-E83743740338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45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0EEB-579C-4C47-BAD7-DF2B826CE2D8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00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B35-037B-4EA5-9371-1D527B22F9D7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720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6B0-2071-4D91-BEDF-7FB4B94BD056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70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D2FB-68D3-4EEB-AD35-C9358EA536DF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664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00DC-D393-4235-AA91-B33D4E3B33FF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02</a:t>
            </a:r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944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8042-6852-407A-A494-287D02801487}" type="datetime1">
              <a:rPr lang="pt-BR" smtClean="0"/>
              <a:pPr/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02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79118E-E83B-4420-B51F-844BA3AD5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54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7546" y="2949822"/>
            <a:ext cx="115323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Desmatamento em terras indígenas no extremo norte do </a:t>
            </a:r>
            <a:r>
              <a:rPr lang="pt-BR" sz="3200" b="1" cap="all" dirty="0" smtClean="0"/>
              <a:t>A</a:t>
            </a:r>
            <a:r>
              <a:rPr lang="pt-BR" sz="3200" b="1" dirty="0" smtClean="0"/>
              <a:t>mapá: uma análise geoespacial (2020 a 2023)</a:t>
            </a:r>
            <a:endParaRPr lang="pt-BR" sz="3200" b="1" dirty="0" smtClean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1886" y="4068583"/>
            <a:ext cx="1141997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Calibri" pitchFamily="34" charset="0"/>
              </a:rPr>
              <a:t>Ronaldo Benedito de Souza</a:t>
            </a:r>
            <a:r>
              <a:rPr lang="pt-BR" sz="2400" dirty="0" smtClean="0">
                <a:latin typeface="Calibri" pitchFamily="34" charset="0"/>
              </a:rPr>
              <a:t> - Doutorando do PPGEF/UNIFAP; </a:t>
            </a:r>
          </a:p>
          <a:p>
            <a:pPr algn="just"/>
            <a:r>
              <a:rPr lang="pt-BR" sz="2400" b="1" dirty="0" err="1" smtClean="0">
                <a:latin typeface="Calibri" pitchFamily="34" charset="0"/>
              </a:rPr>
              <a:t>Jodival</a:t>
            </a:r>
            <a:r>
              <a:rPr lang="pt-BR" sz="2400" b="1" dirty="0" smtClean="0">
                <a:latin typeface="Calibri" pitchFamily="34" charset="0"/>
              </a:rPr>
              <a:t> Mauricio da Costa</a:t>
            </a:r>
            <a:r>
              <a:rPr lang="pt-BR" sz="2400" dirty="0" smtClean="0">
                <a:latin typeface="Calibri" pitchFamily="34" charset="0"/>
              </a:rPr>
              <a:t> - Docente da UNIFAP; </a:t>
            </a:r>
          </a:p>
          <a:p>
            <a:pPr algn="just"/>
            <a:r>
              <a:rPr lang="pt-BR" sz="2400" b="1" dirty="0" err="1" smtClean="0">
                <a:latin typeface="Calibri" pitchFamily="34" charset="0"/>
              </a:rPr>
              <a:t>Pedror</a:t>
            </a:r>
            <a:r>
              <a:rPr lang="pt-BR" sz="2400" b="1" dirty="0" smtClean="0">
                <a:latin typeface="Calibri" pitchFamily="34" charset="0"/>
              </a:rPr>
              <a:t> </a:t>
            </a:r>
            <a:r>
              <a:rPr lang="pt-BR" sz="2400" b="1" dirty="0" err="1" smtClean="0">
                <a:latin typeface="Calibri" pitchFamily="34" charset="0"/>
              </a:rPr>
              <a:t>Victtor</a:t>
            </a:r>
            <a:r>
              <a:rPr lang="pt-BR" sz="2400" b="1" dirty="0" smtClean="0">
                <a:latin typeface="Calibri" pitchFamily="34" charset="0"/>
              </a:rPr>
              <a:t> C. de Souza</a:t>
            </a:r>
            <a:r>
              <a:rPr lang="pt-BR" sz="2400" dirty="0" smtClean="0">
                <a:latin typeface="Calibri" pitchFamily="34" charset="0"/>
              </a:rPr>
              <a:t> - Graduando Eng. da Informática  LUSÓFONA – Lisboa/Portugal</a:t>
            </a:r>
          </a:p>
          <a:p>
            <a:pPr algn="ctr"/>
            <a:endParaRPr lang="pt-BR" sz="800" b="1" dirty="0" smtClean="0">
              <a:latin typeface="Calibri" pitchFamily="34" charset="0"/>
            </a:endParaRPr>
          </a:p>
          <a:p>
            <a:pPr algn="ctr"/>
            <a:r>
              <a:rPr lang="pt-BR" sz="2400" b="1" dirty="0" smtClean="0">
                <a:latin typeface="Calibri" pitchFamily="34" charset="0"/>
              </a:rPr>
              <a:t>Área Temática: </a:t>
            </a:r>
            <a:r>
              <a:rPr lang="pt-BR" sz="2400" dirty="0" smtClean="0">
                <a:latin typeface="Calibri" pitchFamily="34" charset="0"/>
              </a:rPr>
              <a:t>Biodiversidade e Conservação Transfronteiriça</a:t>
            </a:r>
          </a:p>
          <a:p>
            <a:pPr algn="ctr"/>
            <a:endParaRPr lang="pt-BR" sz="800" b="1" dirty="0" smtClean="0">
              <a:latin typeface="Calibri" pitchFamily="34" charset="0"/>
            </a:endParaRPr>
          </a:p>
          <a:p>
            <a:pPr algn="ctr"/>
            <a:r>
              <a:rPr lang="pt-BR" b="1" dirty="0" smtClean="0">
                <a:latin typeface="Calibri" pitchFamily="34" charset="0"/>
              </a:rPr>
              <a:t>OIAPOQUE - 2025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4386" t="24658" r="25636" b="22896"/>
          <a:stretch/>
        </p:blipFill>
        <p:spPr>
          <a:xfrm>
            <a:off x="4039867" y="6042"/>
            <a:ext cx="4054149" cy="300682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910" y="6308473"/>
            <a:ext cx="11578771" cy="4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4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6" y="6308473"/>
            <a:ext cx="12028716" cy="49994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288" y="9660"/>
            <a:ext cx="5216856" cy="77411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Introdução / Contexto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9313" y="841830"/>
            <a:ext cx="11538857" cy="4484914"/>
          </a:xfrm>
          <a:prstGeom prst="rect">
            <a:avLst/>
          </a:prstGeom>
        </p:spPr>
        <p:txBody>
          <a:bodyPr/>
          <a:lstStyle/>
          <a:p>
            <a:pPr lvl="0" algn="just" defTabSz="457200">
              <a:spcBef>
                <a:spcPts val="1000"/>
              </a:spcBef>
              <a:buClr>
                <a:schemeClr val="accent1"/>
              </a:buClr>
              <a:defRPr/>
            </a:pP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 aquecimento global e as mudanças climáticas têm intensificado eventos extremos e alterado ecossistemas, afetando diretamente os povos indígenas, cuja segurança territorial, cultural e modos de subsistência dependem do equilíbrio ambiental. Diante disso, o estudo busca compreender como o desmatamento evoluiu nas terras indígenas do extremo norte do Amapá entre 2020 e 2023 e quais fatores espaciais condicionam sua distribuição. Justifica-se, assim, o uso do geoprocessamento como ferramenta essencial para monitorar e analisar as áreas antropizadas nesses territórios.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6500" y="97061"/>
            <a:ext cx="1225868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7052" y="5200612"/>
            <a:ext cx="2581656" cy="108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oogle Shape;2432;p75"/>
          <p:cNvGrpSpPr>
            <a:grpSpLocks noChangeAspect="1"/>
          </p:cNvGrpSpPr>
          <p:nvPr/>
        </p:nvGrpSpPr>
        <p:grpSpPr>
          <a:xfrm>
            <a:off x="6649999" y="5393454"/>
            <a:ext cx="3106763" cy="853760"/>
            <a:chOff x="3404588" y="1789225"/>
            <a:chExt cx="2334825" cy="641925"/>
          </a:xfrm>
          <a:solidFill>
            <a:schemeClr val="accent4">
              <a:lumMod val="75000"/>
            </a:schemeClr>
          </a:solidFill>
        </p:grpSpPr>
        <p:sp>
          <p:nvSpPr>
            <p:cNvPr id="15" name="Google Shape;2433;p75"/>
            <p:cNvSpPr/>
            <p:nvPr/>
          </p:nvSpPr>
          <p:spPr>
            <a:xfrm>
              <a:off x="3800163" y="1789225"/>
              <a:ext cx="181450" cy="162300"/>
            </a:xfrm>
            <a:custGeom>
              <a:avLst/>
              <a:gdLst/>
              <a:ahLst/>
              <a:cxnLst/>
              <a:rect l="l" t="t" r="r" b="b"/>
              <a:pathLst>
                <a:path w="7258" h="6492" extrusionOk="0">
                  <a:moveTo>
                    <a:pt x="1965" y="1"/>
                  </a:moveTo>
                  <a:cubicBezTo>
                    <a:pt x="1882" y="3894"/>
                    <a:pt x="679" y="5239"/>
                    <a:pt x="441" y="5501"/>
                  </a:cubicBezTo>
                  <a:cubicBezTo>
                    <a:pt x="358" y="5608"/>
                    <a:pt x="0" y="5989"/>
                    <a:pt x="286" y="6061"/>
                  </a:cubicBezTo>
                  <a:cubicBezTo>
                    <a:pt x="368" y="6073"/>
                    <a:pt x="452" y="6080"/>
                    <a:pt x="536" y="6080"/>
                  </a:cubicBezTo>
                  <a:cubicBezTo>
                    <a:pt x="694" y="6080"/>
                    <a:pt x="852" y="6056"/>
                    <a:pt x="1001" y="6001"/>
                  </a:cubicBezTo>
                  <a:cubicBezTo>
                    <a:pt x="1178" y="5944"/>
                    <a:pt x="1331" y="5909"/>
                    <a:pt x="1480" y="5909"/>
                  </a:cubicBezTo>
                  <a:cubicBezTo>
                    <a:pt x="1641" y="5909"/>
                    <a:pt x="1798" y="5950"/>
                    <a:pt x="1977" y="6049"/>
                  </a:cubicBezTo>
                  <a:cubicBezTo>
                    <a:pt x="2108" y="6144"/>
                    <a:pt x="2275" y="6192"/>
                    <a:pt x="2441" y="6192"/>
                  </a:cubicBezTo>
                  <a:cubicBezTo>
                    <a:pt x="2608" y="6168"/>
                    <a:pt x="2775" y="6132"/>
                    <a:pt x="2929" y="6061"/>
                  </a:cubicBezTo>
                  <a:cubicBezTo>
                    <a:pt x="3046" y="6022"/>
                    <a:pt x="3169" y="6003"/>
                    <a:pt x="3292" y="6003"/>
                  </a:cubicBezTo>
                  <a:cubicBezTo>
                    <a:pt x="3470" y="6003"/>
                    <a:pt x="3648" y="6043"/>
                    <a:pt x="3810" y="6120"/>
                  </a:cubicBezTo>
                  <a:cubicBezTo>
                    <a:pt x="4072" y="6239"/>
                    <a:pt x="4311" y="6466"/>
                    <a:pt x="4596" y="6490"/>
                  </a:cubicBezTo>
                  <a:cubicBezTo>
                    <a:pt x="4613" y="6491"/>
                    <a:pt x="4630" y="6492"/>
                    <a:pt x="4646" y="6492"/>
                  </a:cubicBezTo>
                  <a:cubicBezTo>
                    <a:pt x="4973" y="6492"/>
                    <a:pt x="5171" y="6164"/>
                    <a:pt x="5477" y="6085"/>
                  </a:cubicBezTo>
                  <a:cubicBezTo>
                    <a:pt x="5543" y="6065"/>
                    <a:pt x="5616" y="6056"/>
                    <a:pt x="5690" y="6056"/>
                  </a:cubicBezTo>
                  <a:cubicBezTo>
                    <a:pt x="5750" y="6056"/>
                    <a:pt x="5811" y="6062"/>
                    <a:pt x="5870" y="6073"/>
                  </a:cubicBezTo>
                  <a:cubicBezTo>
                    <a:pt x="6192" y="6120"/>
                    <a:pt x="6656" y="6370"/>
                    <a:pt x="7061" y="6442"/>
                  </a:cubicBezTo>
                  <a:cubicBezTo>
                    <a:pt x="7070" y="6444"/>
                    <a:pt x="7079" y="6445"/>
                    <a:pt x="7087" y="6445"/>
                  </a:cubicBezTo>
                  <a:cubicBezTo>
                    <a:pt x="7192" y="6445"/>
                    <a:pt x="7258" y="6316"/>
                    <a:pt x="7192" y="6228"/>
                  </a:cubicBezTo>
                  <a:cubicBezTo>
                    <a:pt x="6954" y="5930"/>
                    <a:pt x="6775" y="5585"/>
                    <a:pt x="6644" y="5227"/>
                  </a:cubicBezTo>
                  <a:cubicBezTo>
                    <a:pt x="6466" y="4704"/>
                    <a:pt x="6299" y="4168"/>
                    <a:pt x="6156" y="3632"/>
                  </a:cubicBezTo>
                  <a:cubicBezTo>
                    <a:pt x="5870" y="2572"/>
                    <a:pt x="5727" y="1489"/>
                    <a:pt x="5715" y="394"/>
                  </a:cubicBezTo>
                  <a:cubicBezTo>
                    <a:pt x="5715" y="251"/>
                    <a:pt x="5715" y="120"/>
                    <a:pt x="5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4;p75"/>
            <p:cNvSpPr/>
            <p:nvPr/>
          </p:nvSpPr>
          <p:spPr>
            <a:xfrm>
              <a:off x="3840938" y="1803225"/>
              <a:ext cx="24150" cy="119375"/>
            </a:xfrm>
            <a:custGeom>
              <a:avLst/>
              <a:gdLst/>
              <a:ahLst/>
              <a:cxnLst/>
              <a:rect l="l" t="t" r="r" b="b"/>
              <a:pathLst>
                <a:path w="966" h="4775" extrusionOk="0">
                  <a:moveTo>
                    <a:pt x="763" y="0"/>
                  </a:moveTo>
                  <a:lnTo>
                    <a:pt x="763" y="703"/>
                  </a:lnTo>
                  <a:cubicBezTo>
                    <a:pt x="763" y="2096"/>
                    <a:pt x="703" y="3453"/>
                    <a:pt x="1" y="4667"/>
                  </a:cubicBezTo>
                  <a:lnTo>
                    <a:pt x="179" y="4775"/>
                  </a:lnTo>
                  <a:cubicBezTo>
                    <a:pt x="906" y="3513"/>
                    <a:pt x="965" y="2131"/>
                    <a:pt x="965" y="703"/>
                  </a:cubicBezTo>
                  <a:lnTo>
                    <a:pt x="9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5;p75"/>
            <p:cNvSpPr/>
            <p:nvPr/>
          </p:nvSpPr>
          <p:spPr>
            <a:xfrm>
              <a:off x="3879638" y="1810075"/>
              <a:ext cx="11925" cy="114900"/>
            </a:xfrm>
            <a:custGeom>
              <a:avLst/>
              <a:gdLst/>
              <a:ahLst/>
              <a:cxnLst/>
              <a:rect l="l" t="t" r="r" b="b"/>
              <a:pathLst>
                <a:path w="477" h="4596" extrusionOk="0">
                  <a:moveTo>
                    <a:pt x="12" y="0"/>
                  </a:moveTo>
                  <a:cubicBezTo>
                    <a:pt x="24" y="262"/>
                    <a:pt x="24" y="512"/>
                    <a:pt x="24" y="774"/>
                  </a:cubicBezTo>
                  <a:lnTo>
                    <a:pt x="24" y="1441"/>
                  </a:lnTo>
                  <a:lnTo>
                    <a:pt x="24" y="2131"/>
                  </a:lnTo>
                  <a:cubicBezTo>
                    <a:pt x="0" y="2953"/>
                    <a:pt x="84" y="3786"/>
                    <a:pt x="274" y="4596"/>
                  </a:cubicBezTo>
                  <a:lnTo>
                    <a:pt x="477" y="4548"/>
                  </a:lnTo>
                  <a:cubicBezTo>
                    <a:pt x="286" y="3751"/>
                    <a:pt x="203" y="2941"/>
                    <a:pt x="227" y="2131"/>
                  </a:cubicBezTo>
                  <a:lnTo>
                    <a:pt x="227" y="1453"/>
                  </a:lnTo>
                  <a:lnTo>
                    <a:pt x="227" y="774"/>
                  </a:lnTo>
                  <a:cubicBezTo>
                    <a:pt x="227" y="512"/>
                    <a:pt x="227" y="25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6;p75"/>
            <p:cNvSpPr/>
            <p:nvPr/>
          </p:nvSpPr>
          <p:spPr>
            <a:xfrm>
              <a:off x="3898088" y="1811250"/>
              <a:ext cx="29200" cy="120575"/>
            </a:xfrm>
            <a:custGeom>
              <a:avLst/>
              <a:gdLst/>
              <a:ahLst/>
              <a:cxnLst/>
              <a:rect l="l" t="t" r="r" b="b"/>
              <a:pathLst>
                <a:path w="1168" h="4823" extrusionOk="0">
                  <a:moveTo>
                    <a:pt x="1" y="1"/>
                  </a:moveTo>
                  <a:cubicBezTo>
                    <a:pt x="13" y="1489"/>
                    <a:pt x="132" y="3394"/>
                    <a:pt x="989" y="4823"/>
                  </a:cubicBezTo>
                  <a:lnTo>
                    <a:pt x="1167" y="4727"/>
                  </a:lnTo>
                  <a:cubicBezTo>
                    <a:pt x="334" y="3334"/>
                    <a:pt x="215" y="1465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7;p75"/>
            <p:cNvSpPr/>
            <p:nvPr/>
          </p:nvSpPr>
          <p:spPr>
            <a:xfrm>
              <a:off x="3923388" y="1813350"/>
              <a:ext cx="28300" cy="108350"/>
            </a:xfrm>
            <a:custGeom>
              <a:avLst/>
              <a:gdLst/>
              <a:ahLst/>
              <a:cxnLst/>
              <a:rect l="l" t="t" r="r" b="b"/>
              <a:pathLst>
                <a:path w="1132" h="4334" extrusionOk="0">
                  <a:moveTo>
                    <a:pt x="1" y="0"/>
                  </a:moveTo>
                  <a:cubicBezTo>
                    <a:pt x="13" y="1024"/>
                    <a:pt x="358" y="3417"/>
                    <a:pt x="965" y="4334"/>
                  </a:cubicBezTo>
                  <a:lnTo>
                    <a:pt x="1132" y="4227"/>
                  </a:lnTo>
                  <a:cubicBezTo>
                    <a:pt x="548" y="3334"/>
                    <a:pt x="215" y="100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8;p75"/>
            <p:cNvSpPr/>
            <p:nvPr/>
          </p:nvSpPr>
          <p:spPr>
            <a:xfrm>
              <a:off x="4068363" y="1850550"/>
              <a:ext cx="181725" cy="162600"/>
            </a:xfrm>
            <a:custGeom>
              <a:avLst/>
              <a:gdLst/>
              <a:ahLst/>
              <a:cxnLst/>
              <a:rect l="l" t="t" r="r" b="b"/>
              <a:pathLst>
                <a:path w="7269" h="6504" extrusionOk="0">
                  <a:moveTo>
                    <a:pt x="1965" y="0"/>
                  </a:moveTo>
                  <a:cubicBezTo>
                    <a:pt x="1893" y="3894"/>
                    <a:pt x="679" y="5251"/>
                    <a:pt x="452" y="5513"/>
                  </a:cubicBezTo>
                  <a:cubicBezTo>
                    <a:pt x="369" y="5608"/>
                    <a:pt x="0" y="5989"/>
                    <a:pt x="286" y="6072"/>
                  </a:cubicBezTo>
                  <a:cubicBezTo>
                    <a:pt x="363" y="6084"/>
                    <a:pt x="439" y="6089"/>
                    <a:pt x="515" y="6089"/>
                  </a:cubicBezTo>
                  <a:cubicBezTo>
                    <a:pt x="683" y="6089"/>
                    <a:pt x="848" y="6062"/>
                    <a:pt x="1012" y="6013"/>
                  </a:cubicBezTo>
                  <a:cubicBezTo>
                    <a:pt x="1189" y="5950"/>
                    <a:pt x="1339" y="5915"/>
                    <a:pt x="1486" y="5915"/>
                  </a:cubicBezTo>
                  <a:cubicBezTo>
                    <a:pt x="1644" y="5915"/>
                    <a:pt x="1797" y="5956"/>
                    <a:pt x="1976" y="6049"/>
                  </a:cubicBezTo>
                  <a:cubicBezTo>
                    <a:pt x="2119" y="6144"/>
                    <a:pt x="2274" y="6203"/>
                    <a:pt x="2441" y="6215"/>
                  </a:cubicBezTo>
                  <a:cubicBezTo>
                    <a:pt x="2619" y="6180"/>
                    <a:pt x="2774" y="6144"/>
                    <a:pt x="2941" y="6072"/>
                  </a:cubicBezTo>
                  <a:cubicBezTo>
                    <a:pt x="3058" y="6034"/>
                    <a:pt x="3178" y="6015"/>
                    <a:pt x="3299" y="6015"/>
                  </a:cubicBezTo>
                  <a:cubicBezTo>
                    <a:pt x="3473" y="6015"/>
                    <a:pt x="3648" y="6055"/>
                    <a:pt x="3810" y="6132"/>
                  </a:cubicBezTo>
                  <a:cubicBezTo>
                    <a:pt x="4072" y="6251"/>
                    <a:pt x="4322" y="6465"/>
                    <a:pt x="4608" y="6501"/>
                  </a:cubicBezTo>
                  <a:cubicBezTo>
                    <a:pt x="4624" y="6503"/>
                    <a:pt x="4640" y="6504"/>
                    <a:pt x="4656" y="6504"/>
                  </a:cubicBezTo>
                  <a:cubicBezTo>
                    <a:pt x="4974" y="6504"/>
                    <a:pt x="5182" y="6176"/>
                    <a:pt x="5477" y="6096"/>
                  </a:cubicBezTo>
                  <a:cubicBezTo>
                    <a:pt x="5549" y="6077"/>
                    <a:pt x="5621" y="6068"/>
                    <a:pt x="5693" y="6068"/>
                  </a:cubicBezTo>
                  <a:cubicBezTo>
                    <a:pt x="5752" y="6068"/>
                    <a:pt x="5811" y="6074"/>
                    <a:pt x="5870" y="6084"/>
                  </a:cubicBezTo>
                  <a:cubicBezTo>
                    <a:pt x="6191" y="6132"/>
                    <a:pt x="6656" y="6382"/>
                    <a:pt x="7060" y="6453"/>
                  </a:cubicBezTo>
                  <a:cubicBezTo>
                    <a:pt x="7070" y="6455"/>
                    <a:pt x="7080" y="6456"/>
                    <a:pt x="7089" y="6456"/>
                  </a:cubicBezTo>
                  <a:cubicBezTo>
                    <a:pt x="7203" y="6456"/>
                    <a:pt x="7268" y="6326"/>
                    <a:pt x="7191" y="6227"/>
                  </a:cubicBezTo>
                  <a:cubicBezTo>
                    <a:pt x="6953" y="5930"/>
                    <a:pt x="6775" y="5596"/>
                    <a:pt x="6644" y="5227"/>
                  </a:cubicBezTo>
                  <a:cubicBezTo>
                    <a:pt x="6465" y="4703"/>
                    <a:pt x="6298" y="4179"/>
                    <a:pt x="6167" y="3644"/>
                  </a:cubicBezTo>
                  <a:cubicBezTo>
                    <a:pt x="5870" y="2584"/>
                    <a:pt x="5727" y="1489"/>
                    <a:pt x="5715" y="405"/>
                  </a:cubicBezTo>
                  <a:cubicBezTo>
                    <a:pt x="5715" y="262"/>
                    <a:pt x="5715" y="131"/>
                    <a:pt x="5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9;p75"/>
            <p:cNvSpPr/>
            <p:nvPr/>
          </p:nvSpPr>
          <p:spPr>
            <a:xfrm>
              <a:off x="4109138" y="1864825"/>
              <a:ext cx="24125" cy="119100"/>
            </a:xfrm>
            <a:custGeom>
              <a:avLst/>
              <a:gdLst/>
              <a:ahLst/>
              <a:cxnLst/>
              <a:rect l="l" t="t" r="r" b="b"/>
              <a:pathLst>
                <a:path w="965" h="4764" extrusionOk="0">
                  <a:moveTo>
                    <a:pt x="762" y="1"/>
                  </a:moveTo>
                  <a:lnTo>
                    <a:pt x="762" y="703"/>
                  </a:lnTo>
                  <a:cubicBezTo>
                    <a:pt x="762" y="2096"/>
                    <a:pt x="703" y="3442"/>
                    <a:pt x="0" y="4668"/>
                  </a:cubicBezTo>
                  <a:lnTo>
                    <a:pt x="179" y="4763"/>
                  </a:lnTo>
                  <a:cubicBezTo>
                    <a:pt x="917" y="3501"/>
                    <a:pt x="965" y="2120"/>
                    <a:pt x="965" y="703"/>
                  </a:cubicBezTo>
                  <a:lnTo>
                    <a:pt x="9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40;p75"/>
            <p:cNvSpPr/>
            <p:nvPr/>
          </p:nvSpPr>
          <p:spPr>
            <a:xfrm>
              <a:off x="4147813" y="1871375"/>
              <a:ext cx="11950" cy="115225"/>
            </a:xfrm>
            <a:custGeom>
              <a:avLst/>
              <a:gdLst/>
              <a:ahLst/>
              <a:cxnLst/>
              <a:rect l="l" t="t" r="r" b="b"/>
              <a:pathLst>
                <a:path w="478" h="4609" extrusionOk="0">
                  <a:moveTo>
                    <a:pt x="215" y="1"/>
                  </a:moveTo>
                  <a:lnTo>
                    <a:pt x="13" y="13"/>
                  </a:lnTo>
                  <a:cubicBezTo>
                    <a:pt x="25" y="263"/>
                    <a:pt x="25" y="525"/>
                    <a:pt x="25" y="775"/>
                  </a:cubicBezTo>
                  <a:lnTo>
                    <a:pt x="25" y="1453"/>
                  </a:lnTo>
                  <a:lnTo>
                    <a:pt x="25" y="2132"/>
                  </a:lnTo>
                  <a:cubicBezTo>
                    <a:pt x="1" y="2965"/>
                    <a:pt x="84" y="3799"/>
                    <a:pt x="275" y="4608"/>
                  </a:cubicBezTo>
                  <a:lnTo>
                    <a:pt x="477" y="4561"/>
                  </a:lnTo>
                  <a:cubicBezTo>
                    <a:pt x="299" y="3763"/>
                    <a:pt x="215" y="2942"/>
                    <a:pt x="239" y="2132"/>
                  </a:cubicBezTo>
                  <a:lnTo>
                    <a:pt x="239" y="1453"/>
                  </a:lnTo>
                  <a:lnTo>
                    <a:pt x="239" y="775"/>
                  </a:lnTo>
                  <a:cubicBezTo>
                    <a:pt x="239" y="513"/>
                    <a:pt x="227" y="263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41;p75"/>
            <p:cNvSpPr/>
            <p:nvPr/>
          </p:nvSpPr>
          <p:spPr>
            <a:xfrm>
              <a:off x="4166288" y="1872575"/>
              <a:ext cx="29175" cy="120875"/>
            </a:xfrm>
            <a:custGeom>
              <a:avLst/>
              <a:gdLst/>
              <a:ahLst/>
              <a:cxnLst/>
              <a:rect l="l" t="t" r="r" b="b"/>
              <a:pathLst>
                <a:path w="1167" h="4835" extrusionOk="0">
                  <a:moveTo>
                    <a:pt x="0" y="0"/>
                  </a:moveTo>
                  <a:cubicBezTo>
                    <a:pt x="12" y="1501"/>
                    <a:pt x="131" y="3406"/>
                    <a:pt x="988" y="4834"/>
                  </a:cubicBezTo>
                  <a:lnTo>
                    <a:pt x="1167" y="4727"/>
                  </a:lnTo>
                  <a:cubicBezTo>
                    <a:pt x="334" y="3334"/>
                    <a:pt x="214" y="1477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42;p75"/>
            <p:cNvSpPr/>
            <p:nvPr/>
          </p:nvSpPr>
          <p:spPr>
            <a:xfrm>
              <a:off x="4191888" y="1874650"/>
              <a:ext cx="28300" cy="108675"/>
            </a:xfrm>
            <a:custGeom>
              <a:avLst/>
              <a:gdLst/>
              <a:ahLst/>
              <a:cxnLst/>
              <a:rect l="l" t="t" r="r" b="b"/>
              <a:pathLst>
                <a:path w="1132" h="4347" extrusionOk="0">
                  <a:moveTo>
                    <a:pt x="0" y="1"/>
                  </a:moveTo>
                  <a:cubicBezTo>
                    <a:pt x="0" y="1025"/>
                    <a:pt x="345" y="3418"/>
                    <a:pt x="953" y="4346"/>
                  </a:cubicBezTo>
                  <a:lnTo>
                    <a:pt x="1131" y="4227"/>
                  </a:lnTo>
                  <a:cubicBezTo>
                    <a:pt x="536" y="3346"/>
                    <a:pt x="203" y="100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3;p75"/>
            <p:cNvSpPr/>
            <p:nvPr/>
          </p:nvSpPr>
          <p:spPr>
            <a:xfrm>
              <a:off x="4117463" y="1845475"/>
              <a:ext cx="94075" cy="10450"/>
            </a:xfrm>
            <a:custGeom>
              <a:avLst/>
              <a:gdLst/>
              <a:ahLst/>
              <a:cxnLst/>
              <a:rect l="l" t="t" r="r" b="b"/>
              <a:pathLst>
                <a:path w="3763" h="418" extrusionOk="0">
                  <a:moveTo>
                    <a:pt x="1882" y="1"/>
                  </a:moveTo>
                  <a:cubicBezTo>
                    <a:pt x="846" y="1"/>
                    <a:pt x="1" y="84"/>
                    <a:pt x="1" y="203"/>
                  </a:cubicBezTo>
                  <a:cubicBezTo>
                    <a:pt x="1" y="322"/>
                    <a:pt x="846" y="418"/>
                    <a:pt x="1882" y="418"/>
                  </a:cubicBezTo>
                  <a:cubicBezTo>
                    <a:pt x="2918" y="418"/>
                    <a:pt x="3763" y="322"/>
                    <a:pt x="3763" y="203"/>
                  </a:cubicBezTo>
                  <a:cubicBezTo>
                    <a:pt x="3763" y="84"/>
                    <a:pt x="2918" y="1"/>
                    <a:pt x="1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4;p75"/>
            <p:cNvSpPr/>
            <p:nvPr/>
          </p:nvSpPr>
          <p:spPr>
            <a:xfrm>
              <a:off x="4387738" y="1951450"/>
              <a:ext cx="181450" cy="162300"/>
            </a:xfrm>
            <a:custGeom>
              <a:avLst/>
              <a:gdLst/>
              <a:ahLst/>
              <a:cxnLst/>
              <a:rect l="l" t="t" r="r" b="b"/>
              <a:pathLst>
                <a:path w="7258" h="6492" extrusionOk="0">
                  <a:moveTo>
                    <a:pt x="1965" y="1"/>
                  </a:moveTo>
                  <a:cubicBezTo>
                    <a:pt x="1882" y="3894"/>
                    <a:pt x="679" y="5239"/>
                    <a:pt x="441" y="5501"/>
                  </a:cubicBezTo>
                  <a:cubicBezTo>
                    <a:pt x="358" y="5608"/>
                    <a:pt x="0" y="5989"/>
                    <a:pt x="286" y="6061"/>
                  </a:cubicBezTo>
                  <a:cubicBezTo>
                    <a:pt x="371" y="6078"/>
                    <a:pt x="456" y="6086"/>
                    <a:pt x="543" y="6086"/>
                  </a:cubicBezTo>
                  <a:cubicBezTo>
                    <a:pt x="700" y="6086"/>
                    <a:pt x="859" y="6059"/>
                    <a:pt x="1012" y="6013"/>
                  </a:cubicBezTo>
                  <a:cubicBezTo>
                    <a:pt x="1184" y="5950"/>
                    <a:pt x="1334" y="5915"/>
                    <a:pt x="1481" y="5915"/>
                  </a:cubicBezTo>
                  <a:cubicBezTo>
                    <a:pt x="1641" y="5915"/>
                    <a:pt x="1798" y="5956"/>
                    <a:pt x="1977" y="6049"/>
                  </a:cubicBezTo>
                  <a:cubicBezTo>
                    <a:pt x="2108" y="6144"/>
                    <a:pt x="2275" y="6192"/>
                    <a:pt x="2441" y="6204"/>
                  </a:cubicBezTo>
                  <a:cubicBezTo>
                    <a:pt x="2608" y="6168"/>
                    <a:pt x="2775" y="6132"/>
                    <a:pt x="2929" y="6061"/>
                  </a:cubicBezTo>
                  <a:cubicBezTo>
                    <a:pt x="3046" y="6022"/>
                    <a:pt x="3169" y="6003"/>
                    <a:pt x="3292" y="6003"/>
                  </a:cubicBezTo>
                  <a:cubicBezTo>
                    <a:pt x="3470" y="6003"/>
                    <a:pt x="3648" y="6043"/>
                    <a:pt x="3810" y="6120"/>
                  </a:cubicBezTo>
                  <a:cubicBezTo>
                    <a:pt x="4072" y="6239"/>
                    <a:pt x="4310" y="6466"/>
                    <a:pt x="4608" y="6489"/>
                  </a:cubicBezTo>
                  <a:cubicBezTo>
                    <a:pt x="4624" y="6491"/>
                    <a:pt x="4641" y="6492"/>
                    <a:pt x="4656" y="6492"/>
                  </a:cubicBezTo>
                  <a:cubicBezTo>
                    <a:pt x="4973" y="6492"/>
                    <a:pt x="5171" y="6164"/>
                    <a:pt x="5477" y="6085"/>
                  </a:cubicBezTo>
                  <a:cubicBezTo>
                    <a:pt x="5543" y="6065"/>
                    <a:pt x="5616" y="6056"/>
                    <a:pt x="5690" y="6056"/>
                  </a:cubicBezTo>
                  <a:cubicBezTo>
                    <a:pt x="5750" y="6056"/>
                    <a:pt x="5811" y="6062"/>
                    <a:pt x="5870" y="6073"/>
                  </a:cubicBezTo>
                  <a:cubicBezTo>
                    <a:pt x="6192" y="6120"/>
                    <a:pt x="6656" y="6370"/>
                    <a:pt x="7061" y="6442"/>
                  </a:cubicBezTo>
                  <a:cubicBezTo>
                    <a:pt x="7070" y="6444"/>
                    <a:pt x="7078" y="6444"/>
                    <a:pt x="7087" y="6444"/>
                  </a:cubicBezTo>
                  <a:cubicBezTo>
                    <a:pt x="7192" y="6444"/>
                    <a:pt x="7258" y="6316"/>
                    <a:pt x="7192" y="6227"/>
                  </a:cubicBezTo>
                  <a:cubicBezTo>
                    <a:pt x="6954" y="5930"/>
                    <a:pt x="6763" y="5585"/>
                    <a:pt x="6644" y="5227"/>
                  </a:cubicBezTo>
                  <a:cubicBezTo>
                    <a:pt x="6466" y="4703"/>
                    <a:pt x="6299" y="4168"/>
                    <a:pt x="6156" y="3632"/>
                  </a:cubicBezTo>
                  <a:cubicBezTo>
                    <a:pt x="5870" y="2572"/>
                    <a:pt x="5715" y="1489"/>
                    <a:pt x="5704" y="393"/>
                  </a:cubicBezTo>
                  <a:cubicBezTo>
                    <a:pt x="5704" y="251"/>
                    <a:pt x="5704" y="120"/>
                    <a:pt x="5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5;p75"/>
            <p:cNvSpPr/>
            <p:nvPr/>
          </p:nvSpPr>
          <p:spPr>
            <a:xfrm>
              <a:off x="4428513" y="1965450"/>
              <a:ext cx="24125" cy="119375"/>
            </a:xfrm>
            <a:custGeom>
              <a:avLst/>
              <a:gdLst/>
              <a:ahLst/>
              <a:cxnLst/>
              <a:rect l="l" t="t" r="r" b="b"/>
              <a:pathLst>
                <a:path w="965" h="4775" extrusionOk="0">
                  <a:moveTo>
                    <a:pt x="751" y="0"/>
                  </a:moveTo>
                  <a:lnTo>
                    <a:pt x="751" y="703"/>
                  </a:lnTo>
                  <a:cubicBezTo>
                    <a:pt x="751" y="2096"/>
                    <a:pt x="703" y="3453"/>
                    <a:pt x="1" y="4667"/>
                  </a:cubicBezTo>
                  <a:lnTo>
                    <a:pt x="179" y="4775"/>
                  </a:lnTo>
                  <a:cubicBezTo>
                    <a:pt x="905" y="3512"/>
                    <a:pt x="965" y="2131"/>
                    <a:pt x="965" y="714"/>
                  </a:cubicBezTo>
                  <a:lnTo>
                    <a:pt x="9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6;p75"/>
            <p:cNvSpPr/>
            <p:nvPr/>
          </p:nvSpPr>
          <p:spPr>
            <a:xfrm>
              <a:off x="4467213" y="1972275"/>
              <a:ext cx="11625" cy="115225"/>
            </a:xfrm>
            <a:custGeom>
              <a:avLst/>
              <a:gdLst/>
              <a:ahLst/>
              <a:cxnLst/>
              <a:rect l="l" t="t" r="r" b="b"/>
              <a:pathLst>
                <a:path w="465" h="4609" extrusionOk="0">
                  <a:moveTo>
                    <a:pt x="215" y="1"/>
                  </a:moveTo>
                  <a:lnTo>
                    <a:pt x="12" y="13"/>
                  </a:lnTo>
                  <a:cubicBezTo>
                    <a:pt x="24" y="263"/>
                    <a:pt x="24" y="513"/>
                    <a:pt x="24" y="775"/>
                  </a:cubicBezTo>
                  <a:lnTo>
                    <a:pt x="24" y="1454"/>
                  </a:lnTo>
                  <a:lnTo>
                    <a:pt x="24" y="2132"/>
                  </a:lnTo>
                  <a:cubicBezTo>
                    <a:pt x="0" y="2966"/>
                    <a:pt x="84" y="3787"/>
                    <a:pt x="274" y="4609"/>
                  </a:cubicBezTo>
                  <a:lnTo>
                    <a:pt x="465" y="4549"/>
                  </a:lnTo>
                  <a:cubicBezTo>
                    <a:pt x="286" y="3751"/>
                    <a:pt x="203" y="2942"/>
                    <a:pt x="227" y="2132"/>
                  </a:cubicBezTo>
                  <a:lnTo>
                    <a:pt x="227" y="1454"/>
                  </a:lnTo>
                  <a:lnTo>
                    <a:pt x="227" y="775"/>
                  </a:lnTo>
                  <a:cubicBezTo>
                    <a:pt x="227" y="513"/>
                    <a:pt x="227" y="25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7;p75"/>
            <p:cNvSpPr/>
            <p:nvPr/>
          </p:nvSpPr>
          <p:spPr>
            <a:xfrm>
              <a:off x="4485363" y="1973475"/>
              <a:ext cx="29200" cy="120575"/>
            </a:xfrm>
            <a:custGeom>
              <a:avLst/>
              <a:gdLst/>
              <a:ahLst/>
              <a:cxnLst/>
              <a:rect l="l" t="t" r="r" b="b"/>
              <a:pathLst>
                <a:path w="1168" h="4823" extrusionOk="0">
                  <a:moveTo>
                    <a:pt x="1" y="1"/>
                  </a:moveTo>
                  <a:cubicBezTo>
                    <a:pt x="13" y="1501"/>
                    <a:pt x="144" y="3394"/>
                    <a:pt x="1001" y="4823"/>
                  </a:cubicBezTo>
                  <a:lnTo>
                    <a:pt x="1167" y="4727"/>
                  </a:lnTo>
                  <a:cubicBezTo>
                    <a:pt x="346" y="3334"/>
                    <a:pt x="215" y="1465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8;p75"/>
            <p:cNvSpPr/>
            <p:nvPr/>
          </p:nvSpPr>
          <p:spPr>
            <a:xfrm>
              <a:off x="4510963" y="1975550"/>
              <a:ext cx="28300" cy="108375"/>
            </a:xfrm>
            <a:custGeom>
              <a:avLst/>
              <a:gdLst/>
              <a:ahLst/>
              <a:cxnLst/>
              <a:rect l="l" t="t" r="r" b="b"/>
              <a:pathLst>
                <a:path w="1132" h="4335" extrusionOk="0">
                  <a:moveTo>
                    <a:pt x="1" y="1"/>
                  </a:moveTo>
                  <a:cubicBezTo>
                    <a:pt x="13" y="1025"/>
                    <a:pt x="346" y="3418"/>
                    <a:pt x="965" y="4335"/>
                  </a:cubicBezTo>
                  <a:lnTo>
                    <a:pt x="1132" y="4228"/>
                  </a:lnTo>
                  <a:cubicBezTo>
                    <a:pt x="548" y="3335"/>
                    <a:pt x="215" y="100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9;p75"/>
            <p:cNvSpPr/>
            <p:nvPr/>
          </p:nvSpPr>
          <p:spPr>
            <a:xfrm>
              <a:off x="4436838" y="1946100"/>
              <a:ext cx="93800" cy="10725"/>
            </a:xfrm>
            <a:custGeom>
              <a:avLst/>
              <a:gdLst/>
              <a:ahLst/>
              <a:cxnLst/>
              <a:rect l="l" t="t" r="r" b="b"/>
              <a:pathLst>
                <a:path w="3752" h="429" extrusionOk="0">
                  <a:moveTo>
                    <a:pt x="1870" y="0"/>
                  </a:moveTo>
                  <a:cubicBezTo>
                    <a:pt x="834" y="0"/>
                    <a:pt x="1" y="95"/>
                    <a:pt x="1" y="215"/>
                  </a:cubicBezTo>
                  <a:cubicBezTo>
                    <a:pt x="1" y="334"/>
                    <a:pt x="834" y="429"/>
                    <a:pt x="1870" y="429"/>
                  </a:cubicBezTo>
                  <a:cubicBezTo>
                    <a:pt x="2918" y="429"/>
                    <a:pt x="3751" y="334"/>
                    <a:pt x="3751" y="215"/>
                  </a:cubicBezTo>
                  <a:cubicBezTo>
                    <a:pt x="3751" y="95"/>
                    <a:pt x="2918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50;p75"/>
            <p:cNvSpPr/>
            <p:nvPr/>
          </p:nvSpPr>
          <p:spPr>
            <a:xfrm>
              <a:off x="4625563" y="2000850"/>
              <a:ext cx="181450" cy="162325"/>
            </a:xfrm>
            <a:custGeom>
              <a:avLst/>
              <a:gdLst/>
              <a:ahLst/>
              <a:cxnLst/>
              <a:rect l="l" t="t" r="r" b="b"/>
              <a:pathLst>
                <a:path w="7258" h="6493" extrusionOk="0">
                  <a:moveTo>
                    <a:pt x="1965" y="1"/>
                  </a:moveTo>
                  <a:cubicBezTo>
                    <a:pt x="1882" y="3894"/>
                    <a:pt x="679" y="5240"/>
                    <a:pt x="453" y="5502"/>
                  </a:cubicBezTo>
                  <a:cubicBezTo>
                    <a:pt x="358" y="5609"/>
                    <a:pt x="1" y="5990"/>
                    <a:pt x="286" y="6061"/>
                  </a:cubicBezTo>
                  <a:cubicBezTo>
                    <a:pt x="372" y="6074"/>
                    <a:pt x="459" y="6081"/>
                    <a:pt x="546" y="6081"/>
                  </a:cubicBezTo>
                  <a:cubicBezTo>
                    <a:pt x="702" y="6081"/>
                    <a:pt x="860" y="6059"/>
                    <a:pt x="1013" y="6014"/>
                  </a:cubicBezTo>
                  <a:cubicBezTo>
                    <a:pt x="1188" y="5949"/>
                    <a:pt x="1340" y="5911"/>
                    <a:pt x="1491" y="5911"/>
                  </a:cubicBezTo>
                  <a:cubicBezTo>
                    <a:pt x="1647" y="5911"/>
                    <a:pt x="1801" y="5952"/>
                    <a:pt x="1977" y="6049"/>
                  </a:cubicBezTo>
                  <a:cubicBezTo>
                    <a:pt x="2120" y="6145"/>
                    <a:pt x="2275" y="6192"/>
                    <a:pt x="2441" y="6204"/>
                  </a:cubicBezTo>
                  <a:cubicBezTo>
                    <a:pt x="2608" y="6168"/>
                    <a:pt x="2775" y="6133"/>
                    <a:pt x="2929" y="6061"/>
                  </a:cubicBezTo>
                  <a:cubicBezTo>
                    <a:pt x="3051" y="6022"/>
                    <a:pt x="3175" y="6003"/>
                    <a:pt x="3297" y="6003"/>
                  </a:cubicBezTo>
                  <a:cubicBezTo>
                    <a:pt x="3474" y="6003"/>
                    <a:pt x="3648" y="6043"/>
                    <a:pt x="3811" y="6121"/>
                  </a:cubicBezTo>
                  <a:cubicBezTo>
                    <a:pt x="4072" y="6240"/>
                    <a:pt x="4311" y="6466"/>
                    <a:pt x="4608" y="6490"/>
                  </a:cubicBezTo>
                  <a:cubicBezTo>
                    <a:pt x="4625" y="6492"/>
                    <a:pt x="4642" y="6492"/>
                    <a:pt x="4658" y="6492"/>
                  </a:cubicBezTo>
                  <a:cubicBezTo>
                    <a:pt x="4974" y="6492"/>
                    <a:pt x="5172" y="6176"/>
                    <a:pt x="5477" y="6085"/>
                  </a:cubicBezTo>
                  <a:cubicBezTo>
                    <a:pt x="5549" y="6065"/>
                    <a:pt x="5622" y="6057"/>
                    <a:pt x="5694" y="6057"/>
                  </a:cubicBezTo>
                  <a:cubicBezTo>
                    <a:pt x="5753" y="6057"/>
                    <a:pt x="5811" y="6062"/>
                    <a:pt x="5870" y="6073"/>
                  </a:cubicBezTo>
                  <a:cubicBezTo>
                    <a:pt x="6192" y="6121"/>
                    <a:pt x="6656" y="6371"/>
                    <a:pt x="7061" y="6442"/>
                  </a:cubicBezTo>
                  <a:cubicBezTo>
                    <a:pt x="7070" y="6444"/>
                    <a:pt x="7079" y="6445"/>
                    <a:pt x="7087" y="6445"/>
                  </a:cubicBezTo>
                  <a:cubicBezTo>
                    <a:pt x="7192" y="6445"/>
                    <a:pt x="7258" y="6316"/>
                    <a:pt x="7192" y="6228"/>
                  </a:cubicBezTo>
                  <a:cubicBezTo>
                    <a:pt x="6954" y="5930"/>
                    <a:pt x="6775" y="5585"/>
                    <a:pt x="6644" y="5228"/>
                  </a:cubicBezTo>
                  <a:cubicBezTo>
                    <a:pt x="6466" y="4704"/>
                    <a:pt x="6299" y="4168"/>
                    <a:pt x="6156" y="3632"/>
                  </a:cubicBezTo>
                  <a:cubicBezTo>
                    <a:pt x="5870" y="2573"/>
                    <a:pt x="5716" y="1489"/>
                    <a:pt x="5704" y="394"/>
                  </a:cubicBezTo>
                  <a:cubicBezTo>
                    <a:pt x="5704" y="251"/>
                    <a:pt x="5704" y="120"/>
                    <a:pt x="57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51;p75"/>
            <p:cNvSpPr/>
            <p:nvPr/>
          </p:nvSpPr>
          <p:spPr>
            <a:xfrm>
              <a:off x="4666338" y="2014850"/>
              <a:ext cx="24150" cy="119375"/>
            </a:xfrm>
            <a:custGeom>
              <a:avLst/>
              <a:gdLst/>
              <a:ahLst/>
              <a:cxnLst/>
              <a:rect l="l" t="t" r="r" b="b"/>
              <a:pathLst>
                <a:path w="966" h="4775" extrusionOk="0">
                  <a:moveTo>
                    <a:pt x="763" y="1"/>
                  </a:moveTo>
                  <a:lnTo>
                    <a:pt x="763" y="703"/>
                  </a:lnTo>
                  <a:cubicBezTo>
                    <a:pt x="763" y="2096"/>
                    <a:pt x="703" y="3453"/>
                    <a:pt x="1" y="4668"/>
                  </a:cubicBezTo>
                  <a:lnTo>
                    <a:pt x="179" y="4775"/>
                  </a:lnTo>
                  <a:cubicBezTo>
                    <a:pt x="906" y="3513"/>
                    <a:pt x="965" y="2132"/>
                    <a:pt x="965" y="703"/>
                  </a:cubicBezTo>
                  <a:lnTo>
                    <a:pt x="9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52;p75"/>
            <p:cNvSpPr/>
            <p:nvPr/>
          </p:nvSpPr>
          <p:spPr>
            <a:xfrm>
              <a:off x="4705038" y="2021700"/>
              <a:ext cx="11625" cy="114925"/>
            </a:xfrm>
            <a:custGeom>
              <a:avLst/>
              <a:gdLst/>
              <a:ahLst/>
              <a:cxnLst/>
              <a:rect l="l" t="t" r="r" b="b"/>
              <a:pathLst>
                <a:path w="465" h="4597" extrusionOk="0">
                  <a:moveTo>
                    <a:pt x="12" y="0"/>
                  </a:moveTo>
                  <a:cubicBezTo>
                    <a:pt x="24" y="262"/>
                    <a:pt x="24" y="512"/>
                    <a:pt x="24" y="762"/>
                  </a:cubicBezTo>
                  <a:lnTo>
                    <a:pt x="24" y="1441"/>
                  </a:lnTo>
                  <a:lnTo>
                    <a:pt x="24" y="2132"/>
                  </a:lnTo>
                  <a:cubicBezTo>
                    <a:pt x="0" y="2953"/>
                    <a:pt x="84" y="3787"/>
                    <a:pt x="274" y="4596"/>
                  </a:cubicBezTo>
                  <a:lnTo>
                    <a:pt x="465" y="4549"/>
                  </a:lnTo>
                  <a:cubicBezTo>
                    <a:pt x="286" y="3751"/>
                    <a:pt x="203" y="2941"/>
                    <a:pt x="227" y="2132"/>
                  </a:cubicBezTo>
                  <a:lnTo>
                    <a:pt x="227" y="1453"/>
                  </a:lnTo>
                  <a:lnTo>
                    <a:pt x="227" y="762"/>
                  </a:lnTo>
                  <a:cubicBezTo>
                    <a:pt x="227" y="512"/>
                    <a:pt x="227" y="25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53;p75"/>
            <p:cNvSpPr/>
            <p:nvPr/>
          </p:nvSpPr>
          <p:spPr>
            <a:xfrm>
              <a:off x="4723188" y="2022900"/>
              <a:ext cx="29200" cy="120575"/>
            </a:xfrm>
            <a:custGeom>
              <a:avLst/>
              <a:gdLst/>
              <a:ahLst/>
              <a:cxnLst/>
              <a:rect l="l" t="t" r="r" b="b"/>
              <a:pathLst>
                <a:path w="1168" h="4823" extrusionOk="0">
                  <a:moveTo>
                    <a:pt x="1" y="0"/>
                  </a:moveTo>
                  <a:cubicBezTo>
                    <a:pt x="25" y="1488"/>
                    <a:pt x="144" y="3393"/>
                    <a:pt x="1001" y="4822"/>
                  </a:cubicBezTo>
                  <a:lnTo>
                    <a:pt x="1168" y="4727"/>
                  </a:lnTo>
                  <a:cubicBezTo>
                    <a:pt x="346" y="3334"/>
                    <a:pt x="227" y="1464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54;p75"/>
            <p:cNvSpPr/>
            <p:nvPr/>
          </p:nvSpPr>
          <p:spPr>
            <a:xfrm>
              <a:off x="4748788" y="2024975"/>
              <a:ext cx="28300" cy="108375"/>
            </a:xfrm>
            <a:custGeom>
              <a:avLst/>
              <a:gdLst/>
              <a:ahLst/>
              <a:cxnLst/>
              <a:rect l="l" t="t" r="r" b="b"/>
              <a:pathLst>
                <a:path w="1132" h="4335" extrusionOk="0">
                  <a:moveTo>
                    <a:pt x="1" y="0"/>
                  </a:moveTo>
                  <a:cubicBezTo>
                    <a:pt x="13" y="1024"/>
                    <a:pt x="358" y="3417"/>
                    <a:pt x="965" y="4334"/>
                  </a:cubicBezTo>
                  <a:lnTo>
                    <a:pt x="1132" y="4227"/>
                  </a:lnTo>
                  <a:cubicBezTo>
                    <a:pt x="548" y="3334"/>
                    <a:pt x="215" y="100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55;p75"/>
            <p:cNvSpPr/>
            <p:nvPr/>
          </p:nvSpPr>
          <p:spPr>
            <a:xfrm>
              <a:off x="4674688" y="1995500"/>
              <a:ext cx="93775" cy="10450"/>
            </a:xfrm>
            <a:custGeom>
              <a:avLst/>
              <a:gdLst/>
              <a:ahLst/>
              <a:cxnLst/>
              <a:rect l="l" t="t" r="r" b="b"/>
              <a:pathLst>
                <a:path w="3751" h="418" extrusionOk="0">
                  <a:moveTo>
                    <a:pt x="1881" y="1"/>
                  </a:moveTo>
                  <a:cubicBezTo>
                    <a:pt x="833" y="1"/>
                    <a:pt x="0" y="96"/>
                    <a:pt x="0" y="215"/>
                  </a:cubicBezTo>
                  <a:cubicBezTo>
                    <a:pt x="0" y="334"/>
                    <a:pt x="833" y="417"/>
                    <a:pt x="1881" y="417"/>
                  </a:cubicBezTo>
                  <a:cubicBezTo>
                    <a:pt x="2917" y="417"/>
                    <a:pt x="3751" y="334"/>
                    <a:pt x="3751" y="215"/>
                  </a:cubicBezTo>
                  <a:cubicBezTo>
                    <a:pt x="3751" y="96"/>
                    <a:pt x="2917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56;p75"/>
            <p:cNvSpPr/>
            <p:nvPr/>
          </p:nvSpPr>
          <p:spPr>
            <a:xfrm>
              <a:off x="4930063" y="2068425"/>
              <a:ext cx="181450" cy="162325"/>
            </a:xfrm>
            <a:custGeom>
              <a:avLst/>
              <a:gdLst/>
              <a:ahLst/>
              <a:cxnLst/>
              <a:rect l="l" t="t" r="r" b="b"/>
              <a:pathLst>
                <a:path w="7258" h="6493" extrusionOk="0">
                  <a:moveTo>
                    <a:pt x="1965" y="1"/>
                  </a:moveTo>
                  <a:cubicBezTo>
                    <a:pt x="1894" y="3894"/>
                    <a:pt x="679" y="5239"/>
                    <a:pt x="453" y="5513"/>
                  </a:cubicBezTo>
                  <a:cubicBezTo>
                    <a:pt x="358" y="5608"/>
                    <a:pt x="1" y="5989"/>
                    <a:pt x="286" y="6061"/>
                  </a:cubicBezTo>
                  <a:cubicBezTo>
                    <a:pt x="371" y="6078"/>
                    <a:pt x="457" y="6086"/>
                    <a:pt x="543" y="6086"/>
                  </a:cubicBezTo>
                  <a:cubicBezTo>
                    <a:pt x="700" y="6086"/>
                    <a:pt x="859" y="6059"/>
                    <a:pt x="1013" y="6013"/>
                  </a:cubicBezTo>
                  <a:cubicBezTo>
                    <a:pt x="1184" y="5950"/>
                    <a:pt x="1334" y="5915"/>
                    <a:pt x="1482" y="5915"/>
                  </a:cubicBezTo>
                  <a:cubicBezTo>
                    <a:pt x="1641" y="5915"/>
                    <a:pt x="1798" y="5956"/>
                    <a:pt x="1977" y="6049"/>
                  </a:cubicBezTo>
                  <a:cubicBezTo>
                    <a:pt x="2120" y="6144"/>
                    <a:pt x="2275" y="6192"/>
                    <a:pt x="2441" y="6204"/>
                  </a:cubicBezTo>
                  <a:cubicBezTo>
                    <a:pt x="2608" y="6180"/>
                    <a:pt x="2775" y="6132"/>
                    <a:pt x="2930" y="6061"/>
                  </a:cubicBezTo>
                  <a:cubicBezTo>
                    <a:pt x="3051" y="6022"/>
                    <a:pt x="3175" y="6003"/>
                    <a:pt x="3297" y="6003"/>
                  </a:cubicBezTo>
                  <a:cubicBezTo>
                    <a:pt x="3474" y="6003"/>
                    <a:pt x="3649" y="6043"/>
                    <a:pt x="3811" y="6120"/>
                  </a:cubicBezTo>
                  <a:cubicBezTo>
                    <a:pt x="4073" y="6240"/>
                    <a:pt x="4311" y="6466"/>
                    <a:pt x="4608" y="6490"/>
                  </a:cubicBezTo>
                  <a:cubicBezTo>
                    <a:pt x="4625" y="6491"/>
                    <a:pt x="4642" y="6492"/>
                    <a:pt x="4658" y="6492"/>
                  </a:cubicBezTo>
                  <a:cubicBezTo>
                    <a:pt x="4975" y="6492"/>
                    <a:pt x="5183" y="6175"/>
                    <a:pt x="5477" y="6085"/>
                  </a:cubicBezTo>
                  <a:cubicBezTo>
                    <a:pt x="5550" y="6065"/>
                    <a:pt x="5622" y="6056"/>
                    <a:pt x="5694" y="6056"/>
                  </a:cubicBezTo>
                  <a:cubicBezTo>
                    <a:pt x="5753" y="6056"/>
                    <a:pt x="5812" y="6062"/>
                    <a:pt x="5870" y="6073"/>
                  </a:cubicBezTo>
                  <a:cubicBezTo>
                    <a:pt x="6192" y="6120"/>
                    <a:pt x="6656" y="6370"/>
                    <a:pt x="7061" y="6442"/>
                  </a:cubicBezTo>
                  <a:cubicBezTo>
                    <a:pt x="7071" y="6444"/>
                    <a:pt x="7080" y="6445"/>
                    <a:pt x="7089" y="6445"/>
                  </a:cubicBezTo>
                  <a:cubicBezTo>
                    <a:pt x="7193" y="6445"/>
                    <a:pt x="7258" y="6326"/>
                    <a:pt x="7192" y="6228"/>
                  </a:cubicBezTo>
                  <a:cubicBezTo>
                    <a:pt x="6954" y="5930"/>
                    <a:pt x="6763" y="5597"/>
                    <a:pt x="6644" y="5227"/>
                  </a:cubicBezTo>
                  <a:cubicBezTo>
                    <a:pt x="6466" y="4704"/>
                    <a:pt x="6299" y="4168"/>
                    <a:pt x="6156" y="3632"/>
                  </a:cubicBezTo>
                  <a:cubicBezTo>
                    <a:pt x="5870" y="2584"/>
                    <a:pt x="5716" y="1489"/>
                    <a:pt x="5704" y="394"/>
                  </a:cubicBezTo>
                  <a:cubicBezTo>
                    <a:pt x="5704" y="251"/>
                    <a:pt x="5704" y="120"/>
                    <a:pt x="5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57;p75"/>
            <p:cNvSpPr/>
            <p:nvPr/>
          </p:nvSpPr>
          <p:spPr>
            <a:xfrm>
              <a:off x="4970838" y="2082725"/>
              <a:ext cx="24450" cy="119075"/>
            </a:xfrm>
            <a:custGeom>
              <a:avLst/>
              <a:gdLst/>
              <a:ahLst/>
              <a:cxnLst/>
              <a:rect l="l" t="t" r="r" b="b"/>
              <a:pathLst>
                <a:path w="978" h="4763" extrusionOk="0">
                  <a:moveTo>
                    <a:pt x="763" y="0"/>
                  </a:moveTo>
                  <a:lnTo>
                    <a:pt x="763" y="703"/>
                  </a:lnTo>
                  <a:cubicBezTo>
                    <a:pt x="763" y="2096"/>
                    <a:pt x="703" y="3441"/>
                    <a:pt x="1" y="4655"/>
                  </a:cubicBezTo>
                  <a:lnTo>
                    <a:pt x="179" y="4763"/>
                  </a:lnTo>
                  <a:cubicBezTo>
                    <a:pt x="906" y="3501"/>
                    <a:pt x="977" y="2119"/>
                    <a:pt x="965" y="703"/>
                  </a:cubicBezTo>
                  <a:lnTo>
                    <a:pt x="9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58;p75"/>
            <p:cNvSpPr/>
            <p:nvPr/>
          </p:nvSpPr>
          <p:spPr>
            <a:xfrm>
              <a:off x="5009538" y="2089275"/>
              <a:ext cx="11625" cy="115200"/>
            </a:xfrm>
            <a:custGeom>
              <a:avLst/>
              <a:gdLst/>
              <a:ahLst/>
              <a:cxnLst/>
              <a:rect l="l" t="t" r="r" b="b"/>
              <a:pathLst>
                <a:path w="465" h="4608" extrusionOk="0">
                  <a:moveTo>
                    <a:pt x="215" y="0"/>
                  </a:moveTo>
                  <a:lnTo>
                    <a:pt x="12" y="12"/>
                  </a:lnTo>
                  <a:cubicBezTo>
                    <a:pt x="24" y="262"/>
                    <a:pt x="24" y="524"/>
                    <a:pt x="24" y="774"/>
                  </a:cubicBezTo>
                  <a:lnTo>
                    <a:pt x="24" y="1453"/>
                  </a:lnTo>
                  <a:lnTo>
                    <a:pt x="24" y="2131"/>
                  </a:lnTo>
                  <a:cubicBezTo>
                    <a:pt x="1" y="2965"/>
                    <a:pt x="84" y="3798"/>
                    <a:pt x="274" y="4608"/>
                  </a:cubicBezTo>
                  <a:lnTo>
                    <a:pt x="465" y="4548"/>
                  </a:lnTo>
                  <a:cubicBezTo>
                    <a:pt x="286" y="3762"/>
                    <a:pt x="203" y="2941"/>
                    <a:pt x="227" y="2131"/>
                  </a:cubicBezTo>
                  <a:lnTo>
                    <a:pt x="227" y="1453"/>
                  </a:lnTo>
                  <a:lnTo>
                    <a:pt x="227" y="774"/>
                  </a:lnTo>
                  <a:cubicBezTo>
                    <a:pt x="227" y="512"/>
                    <a:pt x="227" y="262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59;p75"/>
            <p:cNvSpPr/>
            <p:nvPr/>
          </p:nvSpPr>
          <p:spPr>
            <a:xfrm>
              <a:off x="5027688" y="2090450"/>
              <a:ext cx="29500" cy="120875"/>
            </a:xfrm>
            <a:custGeom>
              <a:avLst/>
              <a:gdLst/>
              <a:ahLst/>
              <a:cxnLst/>
              <a:rect l="l" t="t" r="r" b="b"/>
              <a:pathLst>
                <a:path w="1180" h="4835" extrusionOk="0">
                  <a:moveTo>
                    <a:pt x="1" y="1"/>
                  </a:moveTo>
                  <a:cubicBezTo>
                    <a:pt x="25" y="1501"/>
                    <a:pt x="144" y="3394"/>
                    <a:pt x="1001" y="4835"/>
                  </a:cubicBezTo>
                  <a:lnTo>
                    <a:pt x="1180" y="4727"/>
                  </a:lnTo>
                  <a:cubicBezTo>
                    <a:pt x="346" y="3334"/>
                    <a:pt x="227" y="1465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60;p75"/>
            <p:cNvSpPr/>
            <p:nvPr/>
          </p:nvSpPr>
          <p:spPr>
            <a:xfrm>
              <a:off x="5053288" y="2092550"/>
              <a:ext cx="28300" cy="108650"/>
            </a:xfrm>
            <a:custGeom>
              <a:avLst/>
              <a:gdLst/>
              <a:ahLst/>
              <a:cxnLst/>
              <a:rect l="l" t="t" r="r" b="b"/>
              <a:pathLst>
                <a:path w="1132" h="4346" extrusionOk="0">
                  <a:moveTo>
                    <a:pt x="1" y="0"/>
                  </a:moveTo>
                  <a:cubicBezTo>
                    <a:pt x="13" y="1024"/>
                    <a:pt x="358" y="3417"/>
                    <a:pt x="965" y="4346"/>
                  </a:cubicBezTo>
                  <a:lnTo>
                    <a:pt x="1132" y="4227"/>
                  </a:lnTo>
                  <a:cubicBezTo>
                    <a:pt x="537" y="3346"/>
                    <a:pt x="215" y="100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61;p75"/>
            <p:cNvSpPr/>
            <p:nvPr/>
          </p:nvSpPr>
          <p:spPr>
            <a:xfrm>
              <a:off x="4979188" y="2063075"/>
              <a:ext cx="94075" cy="10725"/>
            </a:xfrm>
            <a:custGeom>
              <a:avLst/>
              <a:gdLst/>
              <a:ahLst/>
              <a:cxnLst/>
              <a:rect l="l" t="t" r="r" b="b"/>
              <a:pathLst>
                <a:path w="3763" h="429" extrusionOk="0">
                  <a:moveTo>
                    <a:pt x="1881" y="0"/>
                  </a:moveTo>
                  <a:cubicBezTo>
                    <a:pt x="845" y="0"/>
                    <a:pt x="0" y="96"/>
                    <a:pt x="0" y="215"/>
                  </a:cubicBezTo>
                  <a:cubicBezTo>
                    <a:pt x="0" y="334"/>
                    <a:pt x="845" y="429"/>
                    <a:pt x="1881" y="429"/>
                  </a:cubicBezTo>
                  <a:cubicBezTo>
                    <a:pt x="2917" y="429"/>
                    <a:pt x="3763" y="334"/>
                    <a:pt x="3763" y="215"/>
                  </a:cubicBezTo>
                  <a:cubicBezTo>
                    <a:pt x="3763" y="96"/>
                    <a:pt x="2917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62;p75"/>
            <p:cNvSpPr/>
            <p:nvPr/>
          </p:nvSpPr>
          <p:spPr>
            <a:xfrm>
              <a:off x="3537338" y="1851400"/>
              <a:ext cx="2202075" cy="437925"/>
            </a:xfrm>
            <a:custGeom>
              <a:avLst/>
              <a:gdLst/>
              <a:ahLst/>
              <a:cxnLst/>
              <a:rect l="l" t="t" r="r" b="b"/>
              <a:pathLst>
                <a:path w="88083" h="17517" extrusionOk="0">
                  <a:moveTo>
                    <a:pt x="911" y="1"/>
                  </a:moveTo>
                  <a:cubicBezTo>
                    <a:pt x="596" y="1"/>
                    <a:pt x="292" y="5"/>
                    <a:pt x="0" y="14"/>
                  </a:cubicBezTo>
                  <a:lnTo>
                    <a:pt x="0" y="17516"/>
                  </a:lnTo>
                  <a:lnTo>
                    <a:pt x="88083" y="17516"/>
                  </a:lnTo>
                  <a:cubicBezTo>
                    <a:pt x="81701" y="16433"/>
                    <a:pt x="75283" y="15409"/>
                    <a:pt x="68973" y="14051"/>
                  </a:cubicBezTo>
                  <a:cubicBezTo>
                    <a:pt x="56674" y="11384"/>
                    <a:pt x="44768" y="7551"/>
                    <a:pt x="32588" y="4574"/>
                  </a:cubicBezTo>
                  <a:cubicBezTo>
                    <a:pt x="29421" y="3791"/>
                    <a:pt x="10215" y="1"/>
                    <a:pt x="91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63;p75"/>
            <p:cNvSpPr/>
            <p:nvPr/>
          </p:nvSpPr>
          <p:spPr>
            <a:xfrm>
              <a:off x="3404588" y="1827325"/>
              <a:ext cx="653750" cy="584850"/>
            </a:xfrm>
            <a:custGeom>
              <a:avLst/>
              <a:gdLst/>
              <a:ahLst/>
              <a:cxnLst/>
              <a:rect l="l" t="t" r="r" b="b"/>
              <a:pathLst>
                <a:path w="26150" h="23394" extrusionOk="0">
                  <a:moveTo>
                    <a:pt x="7072" y="1"/>
                  </a:moveTo>
                  <a:cubicBezTo>
                    <a:pt x="6799" y="14014"/>
                    <a:pt x="2453" y="18872"/>
                    <a:pt x="1619" y="19824"/>
                  </a:cubicBezTo>
                  <a:cubicBezTo>
                    <a:pt x="1310" y="20182"/>
                    <a:pt x="0" y="21551"/>
                    <a:pt x="1036" y="21825"/>
                  </a:cubicBezTo>
                  <a:cubicBezTo>
                    <a:pt x="1261" y="21882"/>
                    <a:pt x="1538" y="21907"/>
                    <a:pt x="1834" y="21907"/>
                  </a:cubicBezTo>
                  <a:cubicBezTo>
                    <a:pt x="2462" y="21907"/>
                    <a:pt x="3174" y="21792"/>
                    <a:pt x="3643" y="21622"/>
                  </a:cubicBezTo>
                  <a:cubicBezTo>
                    <a:pt x="4261" y="21407"/>
                    <a:pt x="4797" y="21284"/>
                    <a:pt x="5322" y="21284"/>
                  </a:cubicBezTo>
                  <a:cubicBezTo>
                    <a:pt x="5901" y="21284"/>
                    <a:pt x="6465" y="21434"/>
                    <a:pt x="7108" y="21777"/>
                  </a:cubicBezTo>
                  <a:cubicBezTo>
                    <a:pt x="7615" y="22048"/>
                    <a:pt x="8123" y="22340"/>
                    <a:pt x="8701" y="22340"/>
                  </a:cubicBezTo>
                  <a:cubicBezTo>
                    <a:pt x="8733" y="22340"/>
                    <a:pt x="8766" y="22339"/>
                    <a:pt x="8799" y="22337"/>
                  </a:cubicBezTo>
                  <a:cubicBezTo>
                    <a:pt x="9418" y="22301"/>
                    <a:pt x="10001" y="22015"/>
                    <a:pt x="10561" y="21837"/>
                  </a:cubicBezTo>
                  <a:cubicBezTo>
                    <a:pt x="10988" y="21696"/>
                    <a:pt x="11428" y="21626"/>
                    <a:pt x="11868" y="21626"/>
                  </a:cubicBezTo>
                  <a:cubicBezTo>
                    <a:pt x="12507" y="21626"/>
                    <a:pt x="13142" y="21774"/>
                    <a:pt x="13728" y="22063"/>
                  </a:cubicBezTo>
                  <a:cubicBezTo>
                    <a:pt x="14657" y="22491"/>
                    <a:pt x="15526" y="23277"/>
                    <a:pt x="16585" y="23384"/>
                  </a:cubicBezTo>
                  <a:cubicBezTo>
                    <a:pt x="16646" y="23391"/>
                    <a:pt x="16706" y="23394"/>
                    <a:pt x="16764" y="23394"/>
                  </a:cubicBezTo>
                  <a:cubicBezTo>
                    <a:pt x="17909" y="23394"/>
                    <a:pt x="18641" y="22226"/>
                    <a:pt x="19717" y="21932"/>
                  </a:cubicBezTo>
                  <a:cubicBezTo>
                    <a:pt x="19998" y="21853"/>
                    <a:pt x="20283" y="21817"/>
                    <a:pt x="20570" y="21817"/>
                  </a:cubicBezTo>
                  <a:cubicBezTo>
                    <a:pt x="20757" y="21817"/>
                    <a:pt x="20945" y="21832"/>
                    <a:pt x="21134" y="21860"/>
                  </a:cubicBezTo>
                  <a:cubicBezTo>
                    <a:pt x="22300" y="22051"/>
                    <a:pt x="23967" y="22956"/>
                    <a:pt x="25408" y="23230"/>
                  </a:cubicBezTo>
                  <a:cubicBezTo>
                    <a:pt x="25441" y="23236"/>
                    <a:pt x="25472" y="23239"/>
                    <a:pt x="25503" y="23239"/>
                  </a:cubicBezTo>
                  <a:cubicBezTo>
                    <a:pt x="25902" y="23239"/>
                    <a:pt x="26149" y="22763"/>
                    <a:pt x="25884" y="22420"/>
                  </a:cubicBezTo>
                  <a:cubicBezTo>
                    <a:pt x="25027" y="21348"/>
                    <a:pt x="24372" y="20122"/>
                    <a:pt x="23920" y="18824"/>
                  </a:cubicBezTo>
                  <a:cubicBezTo>
                    <a:pt x="23277" y="16931"/>
                    <a:pt x="22681" y="15014"/>
                    <a:pt x="22170" y="13086"/>
                  </a:cubicBezTo>
                  <a:cubicBezTo>
                    <a:pt x="21181" y="9276"/>
                    <a:pt x="20550" y="5370"/>
                    <a:pt x="20550" y="1429"/>
                  </a:cubicBezTo>
                  <a:cubicBezTo>
                    <a:pt x="20550" y="917"/>
                    <a:pt x="20562" y="441"/>
                    <a:pt x="205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64;p75"/>
            <p:cNvSpPr/>
            <p:nvPr/>
          </p:nvSpPr>
          <p:spPr>
            <a:xfrm>
              <a:off x="3557263" y="1878225"/>
              <a:ext cx="74150" cy="425675"/>
            </a:xfrm>
            <a:custGeom>
              <a:avLst/>
              <a:gdLst/>
              <a:ahLst/>
              <a:cxnLst/>
              <a:rect l="l" t="t" r="r" b="b"/>
              <a:pathLst>
                <a:path w="2966" h="17027" extrusionOk="0">
                  <a:moveTo>
                    <a:pt x="2763" y="1"/>
                  </a:moveTo>
                  <a:lnTo>
                    <a:pt x="2763" y="1275"/>
                  </a:lnTo>
                  <a:lnTo>
                    <a:pt x="2763" y="2537"/>
                  </a:lnTo>
                  <a:cubicBezTo>
                    <a:pt x="2763" y="7585"/>
                    <a:pt x="2549" y="12490"/>
                    <a:pt x="1" y="16931"/>
                  </a:cubicBezTo>
                  <a:lnTo>
                    <a:pt x="180" y="17026"/>
                  </a:lnTo>
                  <a:cubicBezTo>
                    <a:pt x="2751" y="12550"/>
                    <a:pt x="2966" y="7609"/>
                    <a:pt x="2966" y="2537"/>
                  </a:cubicBezTo>
                  <a:lnTo>
                    <a:pt x="2966" y="1275"/>
                  </a:lnTo>
                  <a:lnTo>
                    <a:pt x="29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65;p75"/>
            <p:cNvSpPr/>
            <p:nvPr/>
          </p:nvSpPr>
          <p:spPr>
            <a:xfrm>
              <a:off x="3699563" y="1902625"/>
              <a:ext cx="27100" cy="412275"/>
            </a:xfrm>
            <a:custGeom>
              <a:avLst/>
              <a:gdLst/>
              <a:ahLst/>
              <a:cxnLst/>
              <a:rect l="l" t="t" r="r" b="b"/>
              <a:pathLst>
                <a:path w="1084" h="16491" extrusionOk="0">
                  <a:moveTo>
                    <a:pt x="203" y="1"/>
                  </a:moveTo>
                  <a:lnTo>
                    <a:pt x="0" y="13"/>
                  </a:lnTo>
                  <a:cubicBezTo>
                    <a:pt x="36" y="834"/>
                    <a:pt x="48" y="1715"/>
                    <a:pt x="48" y="2763"/>
                  </a:cubicBezTo>
                  <a:cubicBezTo>
                    <a:pt x="48" y="3573"/>
                    <a:pt x="36" y="4406"/>
                    <a:pt x="24" y="5216"/>
                  </a:cubicBezTo>
                  <a:cubicBezTo>
                    <a:pt x="12" y="6025"/>
                    <a:pt x="12" y="6847"/>
                    <a:pt x="12" y="7657"/>
                  </a:cubicBezTo>
                  <a:cubicBezTo>
                    <a:pt x="12" y="10466"/>
                    <a:pt x="119" y="13479"/>
                    <a:pt x="881" y="16491"/>
                  </a:cubicBezTo>
                  <a:lnTo>
                    <a:pt x="1084" y="16443"/>
                  </a:lnTo>
                  <a:cubicBezTo>
                    <a:pt x="322" y="13455"/>
                    <a:pt x="214" y="10455"/>
                    <a:pt x="214" y="7657"/>
                  </a:cubicBezTo>
                  <a:cubicBezTo>
                    <a:pt x="214" y="6859"/>
                    <a:pt x="226" y="6025"/>
                    <a:pt x="226" y="5216"/>
                  </a:cubicBezTo>
                  <a:cubicBezTo>
                    <a:pt x="238" y="4406"/>
                    <a:pt x="250" y="3585"/>
                    <a:pt x="250" y="2763"/>
                  </a:cubicBezTo>
                  <a:cubicBezTo>
                    <a:pt x="250" y="1703"/>
                    <a:pt x="238" y="834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66;p75"/>
            <p:cNvSpPr/>
            <p:nvPr/>
          </p:nvSpPr>
          <p:spPr>
            <a:xfrm>
              <a:off x="3763263" y="1906500"/>
              <a:ext cx="92875" cy="431325"/>
            </a:xfrm>
            <a:custGeom>
              <a:avLst/>
              <a:gdLst/>
              <a:ahLst/>
              <a:cxnLst/>
              <a:rect l="l" t="t" r="r" b="b"/>
              <a:pathLst>
                <a:path w="3715" h="17253" extrusionOk="0">
                  <a:moveTo>
                    <a:pt x="0" y="1"/>
                  </a:moveTo>
                  <a:cubicBezTo>
                    <a:pt x="48" y="5358"/>
                    <a:pt x="500" y="12157"/>
                    <a:pt x="3536" y="17253"/>
                  </a:cubicBezTo>
                  <a:lnTo>
                    <a:pt x="3715" y="17146"/>
                  </a:lnTo>
                  <a:cubicBezTo>
                    <a:pt x="703" y="12085"/>
                    <a:pt x="250" y="5323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67;p75"/>
            <p:cNvSpPr/>
            <p:nvPr/>
          </p:nvSpPr>
          <p:spPr>
            <a:xfrm>
              <a:off x="3855238" y="1913950"/>
              <a:ext cx="89900" cy="386975"/>
            </a:xfrm>
            <a:custGeom>
              <a:avLst/>
              <a:gdLst/>
              <a:ahLst/>
              <a:cxnLst/>
              <a:rect l="l" t="t" r="r" b="b"/>
              <a:pathLst>
                <a:path w="3596" h="15479" extrusionOk="0">
                  <a:moveTo>
                    <a:pt x="0" y="0"/>
                  </a:moveTo>
                  <a:cubicBezTo>
                    <a:pt x="36" y="3667"/>
                    <a:pt x="1238" y="12204"/>
                    <a:pt x="3417" y="15478"/>
                  </a:cubicBezTo>
                  <a:lnTo>
                    <a:pt x="3596" y="15371"/>
                  </a:lnTo>
                  <a:cubicBezTo>
                    <a:pt x="1429" y="12133"/>
                    <a:pt x="238" y="3644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68;p75"/>
            <p:cNvSpPr/>
            <p:nvPr/>
          </p:nvSpPr>
          <p:spPr>
            <a:xfrm>
              <a:off x="3581388" y="1808575"/>
              <a:ext cx="338150" cy="38125"/>
            </a:xfrm>
            <a:custGeom>
              <a:avLst/>
              <a:gdLst/>
              <a:ahLst/>
              <a:cxnLst/>
              <a:rect l="l" t="t" r="r" b="b"/>
              <a:pathLst>
                <a:path w="13526" h="1525" extrusionOk="0">
                  <a:moveTo>
                    <a:pt x="6763" y="1"/>
                  </a:moveTo>
                  <a:cubicBezTo>
                    <a:pt x="3025" y="1"/>
                    <a:pt x="0" y="334"/>
                    <a:pt x="0" y="763"/>
                  </a:cubicBezTo>
                  <a:cubicBezTo>
                    <a:pt x="0" y="1179"/>
                    <a:pt x="3025" y="1525"/>
                    <a:pt x="6763" y="1525"/>
                  </a:cubicBezTo>
                  <a:cubicBezTo>
                    <a:pt x="10502" y="1525"/>
                    <a:pt x="13526" y="1179"/>
                    <a:pt x="13526" y="763"/>
                  </a:cubicBezTo>
                  <a:cubicBezTo>
                    <a:pt x="13526" y="334"/>
                    <a:pt x="10502" y="1"/>
                    <a:pt x="6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69;p75"/>
            <p:cNvSpPr/>
            <p:nvPr/>
          </p:nvSpPr>
          <p:spPr>
            <a:xfrm>
              <a:off x="3909413" y="1983000"/>
              <a:ext cx="501125" cy="448150"/>
            </a:xfrm>
            <a:custGeom>
              <a:avLst/>
              <a:gdLst/>
              <a:ahLst/>
              <a:cxnLst/>
              <a:rect l="l" t="t" r="r" b="b"/>
              <a:pathLst>
                <a:path w="20045" h="17926" extrusionOk="0">
                  <a:moveTo>
                    <a:pt x="5417" y="1"/>
                  </a:moveTo>
                  <a:cubicBezTo>
                    <a:pt x="5203" y="10728"/>
                    <a:pt x="1869" y="14455"/>
                    <a:pt x="1238" y="15181"/>
                  </a:cubicBezTo>
                  <a:cubicBezTo>
                    <a:pt x="1000" y="15455"/>
                    <a:pt x="0" y="16515"/>
                    <a:pt x="798" y="16717"/>
                  </a:cubicBezTo>
                  <a:cubicBezTo>
                    <a:pt x="960" y="16761"/>
                    <a:pt x="1162" y="16780"/>
                    <a:pt x="1380" y="16780"/>
                  </a:cubicBezTo>
                  <a:cubicBezTo>
                    <a:pt x="1864" y="16780"/>
                    <a:pt x="2425" y="16685"/>
                    <a:pt x="2786" y="16562"/>
                  </a:cubicBezTo>
                  <a:cubicBezTo>
                    <a:pt x="3261" y="16398"/>
                    <a:pt x="3675" y="16304"/>
                    <a:pt x="4079" y="16304"/>
                  </a:cubicBezTo>
                  <a:cubicBezTo>
                    <a:pt x="4525" y="16304"/>
                    <a:pt x="4959" y="16419"/>
                    <a:pt x="5453" y="16681"/>
                  </a:cubicBezTo>
                  <a:cubicBezTo>
                    <a:pt x="5848" y="16890"/>
                    <a:pt x="6242" y="17110"/>
                    <a:pt x="6703" y="17110"/>
                  </a:cubicBezTo>
                  <a:cubicBezTo>
                    <a:pt x="6715" y="17110"/>
                    <a:pt x="6727" y="17110"/>
                    <a:pt x="6739" y="17110"/>
                  </a:cubicBezTo>
                  <a:cubicBezTo>
                    <a:pt x="7215" y="17098"/>
                    <a:pt x="7668" y="16872"/>
                    <a:pt x="8096" y="16729"/>
                  </a:cubicBezTo>
                  <a:cubicBezTo>
                    <a:pt x="8421" y="16622"/>
                    <a:pt x="8758" y="16569"/>
                    <a:pt x="9094" y="16569"/>
                  </a:cubicBezTo>
                  <a:cubicBezTo>
                    <a:pt x="9582" y="16569"/>
                    <a:pt x="10069" y="16682"/>
                    <a:pt x="10513" y="16907"/>
                  </a:cubicBezTo>
                  <a:cubicBezTo>
                    <a:pt x="11228" y="17229"/>
                    <a:pt x="11894" y="17836"/>
                    <a:pt x="12704" y="17919"/>
                  </a:cubicBezTo>
                  <a:cubicBezTo>
                    <a:pt x="12749" y="17924"/>
                    <a:pt x="12792" y="17926"/>
                    <a:pt x="12835" y="17926"/>
                  </a:cubicBezTo>
                  <a:cubicBezTo>
                    <a:pt x="13722" y="17926"/>
                    <a:pt x="14280" y="17027"/>
                    <a:pt x="15109" y="16800"/>
                  </a:cubicBezTo>
                  <a:cubicBezTo>
                    <a:pt x="15315" y="16743"/>
                    <a:pt x="15530" y="16716"/>
                    <a:pt x="15748" y="16716"/>
                  </a:cubicBezTo>
                  <a:cubicBezTo>
                    <a:pt x="15895" y="16716"/>
                    <a:pt x="16044" y="16729"/>
                    <a:pt x="16193" y="16753"/>
                  </a:cubicBezTo>
                  <a:cubicBezTo>
                    <a:pt x="17086" y="16884"/>
                    <a:pt x="18371" y="17586"/>
                    <a:pt x="19467" y="17788"/>
                  </a:cubicBezTo>
                  <a:cubicBezTo>
                    <a:pt x="19494" y="17794"/>
                    <a:pt x="19521" y="17797"/>
                    <a:pt x="19547" y="17797"/>
                  </a:cubicBezTo>
                  <a:cubicBezTo>
                    <a:pt x="19849" y="17797"/>
                    <a:pt x="20044" y="17433"/>
                    <a:pt x="19836" y="17169"/>
                  </a:cubicBezTo>
                  <a:cubicBezTo>
                    <a:pt x="19181" y="16348"/>
                    <a:pt x="18669" y="15407"/>
                    <a:pt x="18324" y="14419"/>
                  </a:cubicBezTo>
                  <a:cubicBezTo>
                    <a:pt x="17836" y="12966"/>
                    <a:pt x="17371" y="11502"/>
                    <a:pt x="16990" y="10014"/>
                  </a:cubicBezTo>
                  <a:cubicBezTo>
                    <a:pt x="16228" y="7109"/>
                    <a:pt x="15740" y="4108"/>
                    <a:pt x="15740" y="1084"/>
                  </a:cubicBezTo>
                  <a:cubicBezTo>
                    <a:pt x="15740" y="727"/>
                    <a:pt x="15752" y="358"/>
                    <a:pt x="15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70;p75"/>
            <p:cNvSpPr/>
            <p:nvPr/>
          </p:nvSpPr>
          <p:spPr>
            <a:xfrm>
              <a:off x="4025788" y="2022000"/>
              <a:ext cx="58075" cy="326250"/>
            </a:xfrm>
            <a:custGeom>
              <a:avLst/>
              <a:gdLst/>
              <a:ahLst/>
              <a:cxnLst/>
              <a:rect l="l" t="t" r="r" b="b"/>
              <a:pathLst>
                <a:path w="2323" h="13050" extrusionOk="0">
                  <a:moveTo>
                    <a:pt x="2120" y="0"/>
                  </a:moveTo>
                  <a:lnTo>
                    <a:pt x="2120" y="965"/>
                  </a:lnTo>
                  <a:lnTo>
                    <a:pt x="2120" y="1929"/>
                  </a:lnTo>
                  <a:cubicBezTo>
                    <a:pt x="2120" y="5799"/>
                    <a:pt x="1953" y="9549"/>
                    <a:pt x="0" y="12954"/>
                  </a:cubicBezTo>
                  <a:lnTo>
                    <a:pt x="179" y="13050"/>
                  </a:lnTo>
                  <a:cubicBezTo>
                    <a:pt x="2167" y="9609"/>
                    <a:pt x="2322" y="5822"/>
                    <a:pt x="2310" y="1929"/>
                  </a:cubicBezTo>
                  <a:lnTo>
                    <a:pt x="2310" y="965"/>
                  </a:lnTo>
                  <a:lnTo>
                    <a:pt x="2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71;p75"/>
            <p:cNvSpPr/>
            <p:nvPr/>
          </p:nvSpPr>
          <p:spPr>
            <a:xfrm>
              <a:off x="4134738" y="2040450"/>
              <a:ext cx="22050" cy="316125"/>
            </a:xfrm>
            <a:custGeom>
              <a:avLst/>
              <a:gdLst/>
              <a:ahLst/>
              <a:cxnLst/>
              <a:rect l="l" t="t" r="r" b="b"/>
              <a:pathLst>
                <a:path w="882" h="12645" extrusionOk="0">
                  <a:moveTo>
                    <a:pt x="203" y="0"/>
                  </a:moveTo>
                  <a:lnTo>
                    <a:pt x="0" y="12"/>
                  </a:lnTo>
                  <a:cubicBezTo>
                    <a:pt x="24" y="632"/>
                    <a:pt x="36" y="1310"/>
                    <a:pt x="36" y="2120"/>
                  </a:cubicBezTo>
                  <a:cubicBezTo>
                    <a:pt x="36" y="2751"/>
                    <a:pt x="24" y="3370"/>
                    <a:pt x="24" y="4001"/>
                  </a:cubicBezTo>
                  <a:cubicBezTo>
                    <a:pt x="12" y="4620"/>
                    <a:pt x="12" y="5251"/>
                    <a:pt x="12" y="5870"/>
                  </a:cubicBezTo>
                  <a:cubicBezTo>
                    <a:pt x="12" y="8025"/>
                    <a:pt x="83" y="10335"/>
                    <a:pt x="679" y="12645"/>
                  </a:cubicBezTo>
                  <a:lnTo>
                    <a:pt x="881" y="12597"/>
                  </a:lnTo>
                  <a:cubicBezTo>
                    <a:pt x="286" y="10299"/>
                    <a:pt x="214" y="8013"/>
                    <a:pt x="214" y="5870"/>
                  </a:cubicBezTo>
                  <a:cubicBezTo>
                    <a:pt x="214" y="5251"/>
                    <a:pt x="214" y="4620"/>
                    <a:pt x="226" y="4001"/>
                  </a:cubicBezTo>
                  <a:cubicBezTo>
                    <a:pt x="238" y="3370"/>
                    <a:pt x="238" y="2751"/>
                    <a:pt x="238" y="2120"/>
                  </a:cubicBezTo>
                  <a:cubicBezTo>
                    <a:pt x="238" y="1310"/>
                    <a:pt x="226" y="632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72;p75"/>
            <p:cNvSpPr/>
            <p:nvPr/>
          </p:nvSpPr>
          <p:spPr>
            <a:xfrm>
              <a:off x="4183538" y="2043425"/>
              <a:ext cx="72075" cy="330725"/>
            </a:xfrm>
            <a:custGeom>
              <a:avLst/>
              <a:gdLst/>
              <a:ahLst/>
              <a:cxnLst/>
              <a:rect l="l" t="t" r="r" b="b"/>
              <a:pathLst>
                <a:path w="2883" h="13229" extrusionOk="0">
                  <a:moveTo>
                    <a:pt x="1" y="1"/>
                  </a:moveTo>
                  <a:cubicBezTo>
                    <a:pt x="36" y="4108"/>
                    <a:pt x="382" y="9323"/>
                    <a:pt x="2715" y="13228"/>
                  </a:cubicBezTo>
                  <a:lnTo>
                    <a:pt x="2882" y="13133"/>
                  </a:lnTo>
                  <a:cubicBezTo>
                    <a:pt x="584" y="9252"/>
                    <a:pt x="239" y="4084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73;p75"/>
            <p:cNvSpPr/>
            <p:nvPr/>
          </p:nvSpPr>
          <p:spPr>
            <a:xfrm>
              <a:off x="4254088" y="2049375"/>
              <a:ext cx="69975" cy="296800"/>
            </a:xfrm>
            <a:custGeom>
              <a:avLst/>
              <a:gdLst/>
              <a:ahLst/>
              <a:cxnLst/>
              <a:rect l="l" t="t" r="r" b="b"/>
              <a:pathLst>
                <a:path w="2799" h="11872" extrusionOk="0">
                  <a:moveTo>
                    <a:pt x="1" y="1"/>
                  </a:moveTo>
                  <a:cubicBezTo>
                    <a:pt x="24" y="2799"/>
                    <a:pt x="953" y="9359"/>
                    <a:pt x="2620" y="11871"/>
                  </a:cubicBezTo>
                  <a:lnTo>
                    <a:pt x="2798" y="11752"/>
                  </a:lnTo>
                  <a:cubicBezTo>
                    <a:pt x="1144" y="9276"/>
                    <a:pt x="227" y="2787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74;p75"/>
            <p:cNvSpPr/>
            <p:nvPr/>
          </p:nvSpPr>
          <p:spPr>
            <a:xfrm>
              <a:off x="4044838" y="1968425"/>
              <a:ext cx="259275" cy="29175"/>
            </a:xfrm>
            <a:custGeom>
              <a:avLst/>
              <a:gdLst/>
              <a:ahLst/>
              <a:cxnLst/>
              <a:rect l="l" t="t" r="r" b="b"/>
              <a:pathLst>
                <a:path w="10371" h="1167" extrusionOk="0">
                  <a:moveTo>
                    <a:pt x="5180" y="0"/>
                  </a:moveTo>
                  <a:cubicBezTo>
                    <a:pt x="2322" y="0"/>
                    <a:pt x="0" y="262"/>
                    <a:pt x="0" y="584"/>
                  </a:cubicBezTo>
                  <a:cubicBezTo>
                    <a:pt x="0" y="905"/>
                    <a:pt x="2322" y="1167"/>
                    <a:pt x="5180" y="1167"/>
                  </a:cubicBezTo>
                  <a:cubicBezTo>
                    <a:pt x="8049" y="1167"/>
                    <a:pt x="10371" y="905"/>
                    <a:pt x="10371" y="584"/>
                  </a:cubicBezTo>
                  <a:cubicBezTo>
                    <a:pt x="10371" y="262"/>
                    <a:pt x="8049" y="0"/>
                    <a:pt x="5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6364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6" y="6308473"/>
            <a:ext cx="12028716" cy="49994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287" y="24174"/>
            <a:ext cx="2618799" cy="7741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+mj-cs"/>
              </a:rPr>
              <a:t>Objetivos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2857" y="841830"/>
            <a:ext cx="11495314" cy="5284334"/>
          </a:xfrm>
          <a:prstGeom prst="rect">
            <a:avLst/>
          </a:prstGeom>
        </p:spPr>
        <p:txBody>
          <a:bodyPr/>
          <a:lstStyle/>
          <a:p>
            <a:r>
              <a:rPr lang="pt-BR" sz="3200" dirty="0" smtClean="0">
                <a:latin typeface="Calibri" pitchFamily="34" charset="0"/>
              </a:rPr>
              <a:t>Objetivo geral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atin typeface="Calibri" pitchFamily="34" charset="0"/>
              </a:rPr>
              <a:t>Avaliar desmatamento em terras indígenas no extremo norte do </a:t>
            </a:r>
            <a:r>
              <a:rPr lang="pt-BR" sz="3200" b="1" cap="all" dirty="0" smtClean="0">
                <a:latin typeface="Calibri" pitchFamily="34" charset="0"/>
              </a:rPr>
              <a:t>A</a:t>
            </a:r>
            <a:r>
              <a:rPr lang="pt-BR" sz="3200" b="1" dirty="0" smtClean="0">
                <a:latin typeface="Calibri" pitchFamily="34" charset="0"/>
              </a:rPr>
              <a:t>mapá: uma análise geoespacial (2020 a 2023)</a:t>
            </a:r>
          </a:p>
          <a:p>
            <a:pPr algn="just"/>
            <a:endParaRPr lang="pt-BR" sz="2000" dirty="0" smtClean="0">
              <a:latin typeface="Calibri" pitchFamily="34" charset="0"/>
            </a:endParaRPr>
          </a:p>
          <a:p>
            <a:r>
              <a:rPr lang="pt-BR" sz="3200" dirty="0" smtClean="0">
                <a:latin typeface="Calibri" pitchFamily="34" charset="0"/>
              </a:rPr>
              <a:t>Objetivos específicos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atin typeface="Calibri" pitchFamily="34" charset="0"/>
              </a:rPr>
              <a:t>Mapear e quantificar a dinâmica espaço-temporal do desmatamento nas Terras Indígenas do extremo norte do Amapá entre 2020 e 2023;</a:t>
            </a:r>
          </a:p>
          <a:p>
            <a:pPr algn="just"/>
            <a:endParaRPr lang="pt-BR" sz="2000" b="1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200" b="1" dirty="0" smtClean="0">
                <a:latin typeface="Calibri" pitchFamily="34" charset="0"/>
              </a:rPr>
              <a:t>Analisar a relação entre os desmatamento e os principais vetores </a:t>
            </a:r>
            <a:r>
              <a:rPr lang="pt-BR" sz="3200" b="1" dirty="0" err="1" smtClean="0">
                <a:latin typeface="Calibri" pitchFamily="34" charset="0"/>
              </a:rPr>
              <a:t>antrópicos</a:t>
            </a:r>
            <a:r>
              <a:rPr lang="pt-BR" sz="3200" b="1" dirty="0" smtClean="0">
                <a:latin typeface="Calibri" pitchFamily="34" charset="0"/>
              </a:rPr>
              <a:t>.</a:t>
            </a:r>
            <a:endParaRPr lang="pt-BR" sz="3200" b="1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6500" y="97061"/>
            <a:ext cx="1225868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64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6" y="6308473"/>
            <a:ext cx="12028716" cy="49994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287" y="9660"/>
            <a:ext cx="3271942" cy="7741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Metodologia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2855" y="841830"/>
            <a:ext cx="11495315" cy="5284334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3200" dirty="0" smtClean="0">
                <a:latin typeface="Calibri" pitchFamily="34" charset="0"/>
              </a:rPr>
              <a:t>- O estudo foi realizado em três </a:t>
            </a:r>
            <a:r>
              <a:rPr lang="pt-BR" sz="3200" dirty="0" err="1" smtClean="0">
                <a:latin typeface="Calibri" pitchFamily="34" charset="0"/>
              </a:rPr>
              <a:t>TIs</a:t>
            </a:r>
            <a:r>
              <a:rPr lang="pt-BR" sz="3200" dirty="0" smtClean="0">
                <a:latin typeface="Calibri" pitchFamily="34" charset="0"/>
              </a:rPr>
              <a:t> (</a:t>
            </a:r>
            <a:r>
              <a:rPr lang="pt-BR" sz="3200" dirty="0" err="1" smtClean="0">
                <a:latin typeface="Calibri" pitchFamily="34" charset="0"/>
              </a:rPr>
              <a:t>Uaçá</a:t>
            </a:r>
            <a:r>
              <a:rPr lang="pt-BR" sz="3200" dirty="0" smtClean="0">
                <a:latin typeface="Calibri" pitchFamily="34" charset="0"/>
              </a:rPr>
              <a:t>, </a:t>
            </a:r>
            <a:r>
              <a:rPr lang="pt-BR" sz="3200" dirty="0" err="1" smtClean="0">
                <a:latin typeface="Calibri" pitchFamily="34" charset="0"/>
              </a:rPr>
              <a:t>Juminã</a:t>
            </a:r>
            <a:r>
              <a:rPr lang="pt-BR" sz="3200" dirty="0" smtClean="0">
                <a:latin typeface="Calibri" pitchFamily="34" charset="0"/>
              </a:rPr>
              <a:t> e </a:t>
            </a:r>
            <a:r>
              <a:rPr lang="pt-BR" sz="3200" dirty="0" err="1" smtClean="0">
                <a:latin typeface="Calibri" pitchFamily="34" charset="0"/>
              </a:rPr>
              <a:t>Galibi</a:t>
            </a:r>
            <a:r>
              <a:rPr lang="pt-BR" sz="3200" dirty="0" smtClean="0">
                <a:latin typeface="Calibri" pitchFamily="34" charset="0"/>
              </a:rPr>
              <a:t> que são conhecidas como “Os Povos Indígenas do Baixo Oiapoque” situadas no extremo norte do estado do Amapá;</a:t>
            </a:r>
          </a:p>
          <a:p>
            <a:pPr algn="just"/>
            <a:endParaRPr lang="pt-BR" sz="1000" dirty="0" smtClean="0">
              <a:latin typeface="Calibri" pitchFamily="34" charset="0"/>
            </a:endParaRPr>
          </a:p>
          <a:p>
            <a:pPr algn="just"/>
            <a:r>
              <a:rPr lang="pt-BR" sz="3200" dirty="0" smtClean="0">
                <a:latin typeface="Calibri" pitchFamily="34" charset="0"/>
              </a:rPr>
              <a:t>- Utilizou-se a metodologia quantitativa, com uso das ferramentas da geotecnologia em especial o geoprocessamento.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6500" y="97061"/>
            <a:ext cx="1225868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965367" y="5340280"/>
            <a:ext cx="271119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Calibri" pitchFamily="34" charset="0"/>
              </a:rPr>
              <a:t>DESMATAMENTOS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691457" y="5387548"/>
            <a:ext cx="231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 (INPE), PRODES</a:t>
            </a:r>
          </a:p>
          <a:p>
            <a:pPr lvl="0"/>
            <a:r>
              <a:rPr lang="en-US" dirty="0" smtClean="0">
                <a:latin typeface="Calibri" pitchFamily="34" charset="0"/>
              </a:rPr>
              <a:t>* a </a:t>
            </a:r>
            <a:r>
              <a:rPr lang="en-US" dirty="0" err="1" smtClean="0">
                <a:latin typeface="Calibri" pitchFamily="34" charset="0"/>
              </a:rPr>
              <a:t>partir</a:t>
            </a:r>
            <a:r>
              <a:rPr lang="en-US" dirty="0" smtClean="0">
                <a:latin typeface="Calibri" pitchFamily="34" charset="0"/>
              </a:rPr>
              <a:t> de 6,25 ha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48229" y="4797573"/>
            <a:ext cx="17337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Calibri" pitchFamily="34" charset="0"/>
              </a:rPr>
              <a:t>SHAPEFILES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963702" y="4328001"/>
            <a:ext cx="2959601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Calibri" pitchFamily="34" charset="0"/>
              </a:rPr>
              <a:t>BASE CARTOGRÁFICA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016833" y="4284458"/>
            <a:ext cx="2156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(IBGE), Escala </a:t>
            </a:r>
          </a:p>
          <a:p>
            <a:pPr lvl="0"/>
            <a:r>
              <a:rPr lang="pt-BR" dirty="0" smtClean="0">
                <a:latin typeface="Calibri" pitchFamily="34" charset="0"/>
              </a:rPr>
              <a:t>de 1:250.000, v2021 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69066" y="4838292"/>
            <a:ext cx="73355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Calibri" pitchFamily="34" charset="0"/>
              </a:rPr>
              <a:t>TI’s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824520" y="4881373"/>
            <a:ext cx="1256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(FUNAI)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8" name="Google Shape;3123;p81"/>
          <p:cNvSpPr>
            <a:spLocks noChangeAspect="1"/>
          </p:cNvSpPr>
          <p:nvPr/>
        </p:nvSpPr>
        <p:spPr>
          <a:xfrm>
            <a:off x="3039981" y="4764715"/>
            <a:ext cx="690180" cy="4901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9444557" y="3593349"/>
            <a:ext cx="2409799" cy="181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ustomShape 3"/>
          <p:cNvSpPr/>
          <p:nvPr/>
        </p:nvSpPr>
        <p:spPr>
          <a:xfrm>
            <a:off x="9738820" y="5675078"/>
            <a:ext cx="1901621" cy="261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Fonte: </a:t>
            </a:r>
            <a:r>
              <a:rPr lang="pt-BR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Google.com, 2025.</a:t>
            </a:r>
            <a:endParaRPr lang="pt-BR" sz="1200" b="0" strike="noStrike" spc="-1" dirty="0">
              <a:latin typeface="Arial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912637" y="3669760"/>
            <a:ext cx="2091808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wrap="square" anchor="ctr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PERÍODO:</a:t>
            </a: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2020 a 2023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CustomShape 3"/>
          <p:cNvSpPr/>
          <p:nvPr/>
        </p:nvSpPr>
        <p:spPr>
          <a:xfrm>
            <a:off x="391879" y="5918495"/>
            <a:ext cx="2481942" cy="264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Fonte: </a:t>
            </a:r>
            <a:r>
              <a:rPr lang="pt-BR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Elaborado pelo Autor, 2025.</a:t>
            </a:r>
            <a:endParaRPr lang="pt-BR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4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4" grpId="0" animBg="1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6" y="6308473"/>
            <a:ext cx="12028716" cy="49994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287" y="-19368"/>
            <a:ext cx="5376513" cy="7741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+mj-cs"/>
              </a:rPr>
              <a:t>Resultados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+mj-cs"/>
              </a:rPr>
              <a:t> /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+mj-cs"/>
              </a:rPr>
              <a:t>Discussão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2857" y="812800"/>
            <a:ext cx="11495314" cy="53133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3200" dirty="0" smtClean="0">
                <a:latin typeface="Calibri" pitchFamily="34" charset="0"/>
              </a:rPr>
              <a:t>Nas análises realizadas nas áreas objeto, constatou-se que somente a TI </a:t>
            </a:r>
            <a:r>
              <a:rPr lang="pt-BR" sz="3200" dirty="0" err="1" smtClean="0">
                <a:latin typeface="Calibri" pitchFamily="34" charset="0"/>
              </a:rPr>
              <a:t>Uaçá</a:t>
            </a:r>
            <a:r>
              <a:rPr lang="pt-BR" sz="3200" dirty="0" smtClean="0">
                <a:latin typeface="Calibri" pitchFamily="34" charset="0"/>
              </a:rPr>
              <a:t> apresentou índices de desmatamentos, totalizando 183 ha na somatória entre os anos de 2020 a 2023. Em 2022 apresentaram 84 ha, maiores índice de desmatamento, período esse caracterizado como pós-pandemia da COVID.</a:t>
            </a:r>
            <a:endParaRPr lang="pt-BR" sz="320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6500" y="97061"/>
            <a:ext cx="1225868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86099" y="3548741"/>
          <a:ext cx="7090357" cy="235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062"/>
                <a:gridCol w="1078775"/>
                <a:gridCol w="1092431"/>
                <a:gridCol w="1092430"/>
                <a:gridCol w="1147052"/>
                <a:gridCol w="1283607"/>
              </a:tblGrid>
              <a:tr h="3483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TIs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2020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2021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2022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2023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Total/TIs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483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UAÇÁ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40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84</a:t>
                      </a:r>
                      <a:endParaRPr lang="pt-BR" sz="2400" b="1" u="sng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183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83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JUMINÃ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83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GALIBI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1992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Total/Ano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40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84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183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3576" y="2836862"/>
            <a:ext cx="4126337" cy="34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stomShape 3"/>
          <p:cNvSpPr/>
          <p:nvPr/>
        </p:nvSpPr>
        <p:spPr>
          <a:xfrm>
            <a:off x="5283194" y="5947525"/>
            <a:ext cx="2481942" cy="264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Fonte: </a:t>
            </a:r>
            <a:r>
              <a:rPr lang="pt-BR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Elaborado pelo Autor, 2025.</a:t>
            </a:r>
            <a:endParaRPr lang="pt-BR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4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6" y="6308473"/>
            <a:ext cx="12028716" cy="49994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287" y="9660"/>
            <a:ext cx="5086227" cy="7741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+mj-cs"/>
              </a:rPr>
              <a:t>Considerações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+mj-cs"/>
              </a:rPr>
              <a:t>Finais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2856" y="827314"/>
            <a:ext cx="7416801" cy="529884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3200" dirty="0" smtClean="0">
                <a:latin typeface="Calibri" pitchFamily="34" charset="0"/>
              </a:rPr>
              <a:t>As queimadas na Amazônia Legal costumam acompanhar processos de desmatamento, mas nas terras indígenas analisadas essa relação não se confirmou, pois os focos de calor e as áreas desmatadas apresentaram padrões espaciais distintos. Na TI </a:t>
            </a:r>
            <a:r>
              <a:rPr lang="pt-BR" sz="3200" dirty="0" err="1" smtClean="0">
                <a:latin typeface="Calibri" pitchFamily="34" charset="0"/>
              </a:rPr>
              <a:t>Uaçá</a:t>
            </a:r>
            <a:r>
              <a:rPr lang="pt-BR" sz="3200" dirty="0" smtClean="0">
                <a:latin typeface="Calibri" pitchFamily="34" charset="0"/>
              </a:rPr>
              <a:t>, o desmatamento concentrou-se sobretudo próximo à BR-156, associado principalmente à extração ilegal de madeira realizada por não indígenas.</a:t>
            </a:r>
            <a:endParaRPr lang="pt-BR" sz="320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6500" y="97061"/>
            <a:ext cx="1225868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a 6"/>
          <p:cNvGraphicFramePr/>
          <p:nvPr/>
        </p:nvGraphicFramePr>
        <p:xfrm>
          <a:off x="7997369" y="1016003"/>
          <a:ext cx="4049489" cy="5152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stomShape 3"/>
          <p:cNvSpPr/>
          <p:nvPr/>
        </p:nvSpPr>
        <p:spPr>
          <a:xfrm>
            <a:off x="7707079" y="6034610"/>
            <a:ext cx="2481942" cy="264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Fonte: </a:t>
            </a:r>
            <a:r>
              <a:rPr lang="pt-BR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Elaborado pelo Autor, 2025.</a:t>
            </a:r>
            <a:endParaRPr lang="pt-BR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4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6" y="6308473"/>
            <a:ext cx="12028716" cy="49994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6226" y="9660"/>
            <a:ext cx="4099256" cy="7741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j-ea"/>
                <a:cs typeface="+mj-cs"/>
              </a:rPr>
              <a:t>Agradecimentos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479" y="2947093"/>
            <a:ext cx="1704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502" y="973141"/>
            <a:ext cx="1790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6369" y="3414499"/>
            <a:ext cx="2044256" cy="179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0535" y="3669752"/>
            <a:ext cx="2981047" cy="12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1690" y="899885"/>
            <a:ext cx="25336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4828" y="823692"/>
            <a:ext cx="21793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36500" y="97061"/>
            <a:ext cx="1225868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680915" y="5856906"/>
            <a:ext cx="1089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latin typeface="Calibri" pitchFamily="34" charset="0"/>
              </a:rPr>
              <a:t>Ronaldo Benedito de Souza</a:t>
            </a:r>
            <a:r>
              <a:rPr lang="pt-BR" i="1" dirty="0" smtClean="0">
                <a:latin typeface="Calibri" pitchFamily="34" charset="0"/>
              </a:rPr>
              <a:t> - Doutorando do PPGEF/UNIFAP - Email: ronaldoibama@gmail.com – (96)99115-8229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26364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2219</TotalTime>
  <Words>500</Words>
  <Application>Microsoft Office PowerPoint</Application>
  <PresentationFormat>Personalizar</PresentationFormat>
  <Paragraphs>83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Cacho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</dc:creator>
  <cp:lastModifiedBy>Ronaldo</cp:lastModifiedBy>
  <cp:revision>182</cp:revision>
  <dcterms:created xsi:type="dcterms:W3CDTF">2022-11-23T19:16:47Z</dcterms:created>
  <dcterms:modified xsi:type="dcterms:W3CDTF">2025-11-25T21:15:09Z</dcterms:modified>
</cp:coreProperties>
</file>