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3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uizapnuness@gmail.com" TargetMode="External"/><Relationship Id="rId2" Type="http://schemas.openxmlformats.org/officeDocument/2006/relationships/hyperlink" Target="mailto:sandrau.mot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carmentill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65" y="2533427"/>
            <a:ext cx="9100635" cy="147002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FRONTEIRAS EM MOVIMENTO: circulação cultural e territorialidades híbridas entre Brasil e Guiana Francesa</a:t>
            </a:r>
            <a:endParaRPr lang="pt-BR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296" y="4003452"/>
            <a:ext cx="8432771" cy="1752600"/>
          </a:xfrm>
        </p:spPr>
        <p:txBody>
          <a:bodyPr>
            <a:noAutofit/>
          </a:bodyPr>
          <a:lstStyle/>
          <a:p>
            <a:r>
              <a:rPr sz="2200" dirty="0"/>
              <a:t>Autor</a:t>
            </a:r>
            <a:r>
              <a:rPr lang="pt-BR" sz="2200" dirty="0"/>
              <a:t>as: Sandra Uanne Canela da Mota; Luiza Picanço Nunes; </a:t>
            </a:r>
            <a:r>
              <a:rPr lang="pt-BR" sz="2200" dirty="0" err="1"/>
              <a:t>Carmentilla</a:t>
            </a:r>
            <a:r>
              <a:rPr lang="pt-BR" sz="2200" dirty="0"/>
              <a:t> Martins</a:t>
            </a:r>
            <a:endParaRPr sz="2200" dirty="0"/>
          </a:p>
          <a:p>
            <a:r>
              <a:rPr lang="pt-BR" sz="2200" dirty="0"/>
              <a:t>Instituição: Universidade Federal do Amapá - UNIFAP</a:t>
            </a:r>
            <a:endParaRPr sz="2200" dirty="0"/>
          </a:p>
          <a:p>
            <a:r>
              <a:rPr lang="pt-BR" sz="2200" dirty="0"/>
              <a:t>Área Temática: Dinâmicas Transfronteiriças na Circulação de Bens e Pessoas</a:t>
            </a:r>
          </a:p>
          <a:p>
            <a:r>
              <a:rPr lang="pt-BR" sz="2200" dirty="0"/>
              <a:t>Macapá – 2025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67A1A2-01C0-3BC7-E4A6-24E12BAD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t="24658" r="25636" b="22896"/>
          <a:stretch/>
        </p:blipFill>
        <p:spPr>
          <a:xfrm>
            <a:off x="2544925" y="49584"/>
            <a:ext cx="4054149" cy="26935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B0C006-42D6-96BF-A44E-7AA2747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937" y="227370"/>
            <a:ext cx="8229600" cy="1143000"/>
          </a:xfrm>
        </p:spPr>
        <p:txBody>
          <a:bodyPr/>
          <a:lstStyle/>
          <a:p>
            <a:r>
              <a:rPr dirty="0" err="1"/>
              <a:t>Introdução</a:t>
            </a:r>
            <a:r>
              <a:rPr dirty="0"/>
              <a:t> / </a:t>
            </a:r>
            <a:r>
              <a:rPr dirty="0" err="1"/>
              <a:t>Contexto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6018"/>
            <a:ext cx="8229600" cy="5142455"/>
          </a:xfrm>
        </p:spPr>
        <p:txBody>
          <a:bodyPr>
            <a:normAutofit fontScale="92500"/>
          </a:bodyPr>
          <a:lstStyle/>
          <a:p>
            <a:r>
              <a:rPr dirty="0"/>
              <a:t>- Breve </a:t>
            </a:r>
            <a:r>
              <a:rPr dirty="0" err="1"/>
              <a:t>contextualização</a:t>
            </a:r>
            <a:r>
              <a:rPr dirty="0"/>
              <a:t> do </a:t>
            </a:r>
            <a:r>
              <a:rPr dirty="0" err="1"/>
              <a:t>tema</a:t>
            </a:r>
            <a:endParaRPr lang="pt-BR" dirty="0"/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fronteira entre Oiapoque e a Guiana Francesa constitui um espaço privilegiado para compreender as dinâmicas de circulação na Amazônia 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Trata-se de uma zona de contato onde pessoas, bens e significados atravessam continuamente</a:t>
            </a:r>
            <a:r>
              <a:rPr lang="pt-BR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no que </a:t>
            </a:r>
            <a:r>
              <a:rPr lang="pt-BR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Hannerz</a:t>
            </a:r>
            <a:r>
              <a:rPr lang="pt-BR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(1997) define como culturas em rede</a:t>
            </a:r>
            <a:endParaRPr sz="1800" dirty="0"/>
          </a:p>
          <a:p>
            <a:r>
              <a:rPr dirty="0"/>
              <a:t>- </a:t>
            </a:r>
            <a:r>
              <a:rPr dirty="0" err="1"/>
              <a:t>Problema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questão</a:t>
            </a:r>
            <a:r>
              <a:rPr dirty="0"/>
              <a:t> central</a:t>
            </a:r>
            <a:endParaRPr lang="pt-BR" dirty="0"/>
          </a:p>
          <a:p>
            <a:r>
              <a:rPr lang="pt-BR" sz="1800" b="1" i="0" u="none" strike="noStrike" dirty="0">
                <a:solidFill>
                  <a:srgbClr val="000000"/>
                </a:solidFill>
                <a:effectLst/>
              </a:rPr>
              <a:t>Quais rotas culturais podem ser identificadas nesse espaço fronteiriço e de que forma elas revelam as práticas de mobilidade e hibridismo que marcam o cotidiano local?</a:t>
            </a:r>
          </a:p>
          <a:p>
            <a:r>
              <a:rPr dirty="0"/>
              <a:t>- </a:t>
            </a:r>
            <a:r>
              <a:rPr dirty="0" err="1"/>
              <a:t>Justificativa</a:t>
            </a:r>
            <a:endParaRPr lang="pt-BR" dirty="0"/>
          </a:p>
          <a:p>
            <a:pPr algn="just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 região entre Oiapoque, Saint-Georges e Cayenne é marcada por intensa circulação e grande diversidade cultural, mas as rotas culturais que estruturam essas interações ainda são pouco compreendidas de maneira sistemática;</a:t>
            </a:r>
          </a:p>
          <a:p>
            <a:pPr algn="just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Identificá-las é essencial para entender como a mobilidade e o hibridismo moldam o cotidiano fronteiriço e para subsidiar políticas e ações de planejamento mais sensíveis às dinâmicas reais da região</a:t>
            </a:r>
            <a:r>
              <a:rPr lang="pt-BR" sz="23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sz="23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CED045-182F-7CD1-AE03-A243D1A4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C941E5-E5FD-46C9-BD8B-72D33B6D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64"/>
            <a:ext cx="8229600" cy="4851999"/>
          </a:xfrm>
        </p:spPr>
        <p:txBody>
          <a:bodyPr>
            <a:normAutofit lnSpcReduction="10000"/>
          </a:bodyPr>
          <a:lstStyle/>
          <a:p>
            <a:r>
              <a:rPr dirty="0"/>
              <a:t>- </a:t>
            </a:r>
            <a:r>
              <a:rPr dirty="0" err="1"/>
              <a:t>Objetivo</a:t>
            </a:r>
            <a:r>
              <a:rPr dirty="0"/>
              <a:t> </a:t>
            </a:r>
            <a:r>
              <a:rPr dirty="0" err="1"/>
              <a:t>geral</a:t>
            </a:r>
            <a:endParaRPr lang="pt-BR" dirty="0"/>
          </a:p>
          <a:p>
            <a:pPr algn="just"/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Identificar e analisar rotas culturais na região entre Oiapoque e a Guiana Francesa, compreendendo como as práticas de mobilidade, os fluxos transfronteiriços e o hibridismo cultural configuram formas de convivência, territorialidade e planejamento na fronteira.</a:t>
            </a:r>
            <a:endParaRPr sz="2000" dirty="0"/>
          </a:p>
          <a:p>
            <a:r>
              <a:rPr dirty="0"/>
              <a:t>- </a:t>
            </a:r>
            <a:r>
              <a:rPr dirty="0" err="1"/>
              <a:t>Objetivos</a:t>
            </a:r>
            <a:r>
              <a:rPr dirty="0"/>
              <a:t> es</a:t>
            </a:r>
            <a:r>
              <a:rPr lang="pt-BR" dirty="0" err="1"/>
              <a:t>pecíficos</a:t>
            </a:r>
            <a:endParaRPr lang="pt-BR" dirty="0"/>
          </a:p>
          <a:p>
            <a:pPr algn="just">
              <a:buNone/>
            </a:pPr>
            <a:r>
              <a:rPr lang="pt-BR" sz="1800" dirty="0">
                <a:effectLst/>
                <a:latin typeface="Symbol" pitchFamily="2" charset="2"/>
                <a:ea typeface="Times New Roman" panose="02020603050405020304" pitchFamily="18" charset="0"/>
              </a:rPr>
              <a:t>·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Mapear as principais dinâmicas de circulação de pessoas, bens e significados entre Oiapoque, Saint-Georges e Cayenne, evidenciando como essas práticas desafiam os limites políticos formais.</a:t>
            </a:r>
          </a:p>
          <a:p>
            <a:pPr algn="just">
              <a:buFont typeface="Symbol" pitchFamily="2" charset="2"/>
              <a:buChar char="·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Analisar como o hibridismo cultural e as influências amazônicas e francesas materializam-se no cotidiano, nas paisagens e nas práticas sociais ao longo das rotas.</a:t>
            </a:r>
          </a:p>
          <a:p>
            <a:pPr algn="just">
              <a:buFont typeface="Symbol" pitchFamily="2" charset="2"/>
              <a:buChar char="·"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Interpretar como essas rotas culturais revelam formas ampliadas de planejamento territorial, compreendido como processo simbólico e relacional, à luz da perspectiva transnacional proposta por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Hannerz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033E02-D742-7775-4F1C-D1EB121F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4949C9-0A98-9EB0-363D-BFFB681E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- </a:t>
            </a:r>
            <a:r>
              <a:rPr lang="pt-BR" dirty="0"/>
              <a:t>Pesquisa Qualitativa</a:t>
            </a:r>
            <a:endParaRPr dirty="0"/>
          </a:p>
          <a:p>
            <a:r>
              <a:rPr dirty="0"/>
              <a:t>- </a:t>
            </a:r>
            <a:r>
              <a:rPr dirty="0" err="1"/>
              <a:t>Procedimentos</a:t>
            </a:r>
            <a:r>
              <a:rPr dirty="0"/>
              <a:t> </a:t>
            </a:r>
            <a:r>
              <a:rPr dirty="0" err="1"/>
              <a:t>adotados</a:t>
            </a:r>
            <a:r>
              <a:rPr lang="pt-BR" dirty="0"/>
              <a:t>: 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pesquisa combina observação territorial, revisão bibliográfica e levantamento de práticas culturais e arquitetônicas na área de fronteira</a:t>
            </a:r>
            <a:r>
              <a:rPr lang="pt-BR" sz="2400" dirty="0">
                <a:effectLst/>
              </a:rPr>
              <a:t> </a:t>
            </a:r>
            <a:endParaRPr sz="2400" dirty="0"/>
          </a:p>
          <a:p>
            <a:r>
              <a:rPr dirty="0"/>
              <a:t>- Local da </a:t>
            </a:r>
            <a:r>
              <a:rPr dirty="0" err="1"/>
              <a:t>pesquisa</a:t>
            </a:r>
            <a:r>
              <a:rPr lang="pt-BR" dirty="0"/>
              <a:t>:</a:t>
            </a:r>
          </a:p>
          <a:p>
            <a:r>
              <a:rPr lang="pt-BR" sz="24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pt-BR" sz="24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ias terrestres e fluviais entre Macapá, Calçoene, Oiapoque, Saint-Georges e Cayenne.</a:t>
            </a:r>
            <a:r>
              <a:rPr lang="pt-BR" sz="2400" dirty="0">
                <a:effectLst/>
              </a:rPr>
              <a:t> </a:t>
            </a:r>
          </a:p>
          <a:p>
            <a:r>
              <a:rPr lang="pt-BR" dirty="0"/>
              <a:t>- Público participante:</a:t>
            </a:r>
          </a:p>
          <a:p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Os participantes da pesquisa incluem moradores da fronteira, trabalhadores da mobilidade, membros de comunidades indígenas, agentes culturais e visitantes que vivenciam e constroem as dinâmicas de circulação entre Oiapoque, Saint-Georges e Cayenne.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44DD82-4DEE-0D10-5B5B-BEB5EE38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BD88A5-6F18-09FA-DB6D-DD5EDBCD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941" y="28819"/>
            <a:ext cx="8229600" cy="916222"/>
          </a:xfrm>
        </p:spPr>
        <p:txBody>
          <a:bodyPr/>
          <a:lstStyle/>
          <a:p>
            <a:r>
              <a:rPr dirty="0" err="1"/>
              <a:t>Resultados</a:t>
            </a:r>
            <a:r>
              <a:rPr dirty="0"/>
              <a:t> / </a:t>
            </a:r>
            <a:r>
              <a:rPr dirty="0" err="1"/>
              <a:t>Discussão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4" y="945041"/>
            <a:ext cx="6747716" cy="4389532"/>
          </a:xfrm>
        </p:spPr>
        <p:txBody>
          <a:bodyPr>
            <a:normAutofit lnSpcReduction="10000"/>
          </a:bodyPr>
          <a:lstStyle/>
          <a:p>
            <a:pPr algn="just"/>
            <a:r>
              <a:rPr dirty="0"/>
              <a:t>- </a:t>
            </a:r>
            <a:r>
              <a:rPr lang="pt-BR" dirty="0"/>
              <a:t>Principais achados</a:t>
            </a:r>
          </a:p>
          <a:p>
            <a:pPr algn="just"/>
            <a:r>
              <a:rPr lang="pt-BR" sz="19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Foram delineadas três rotas culturais:</a:t>
            </a:r>
          </a:p>
          <a:p>
            <a:pPr algn="just"/>
            <a:r>
              <a:rPr lang="pt-BR" sz="19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“Entre Rios e Culturas” (Oiapoque–Saint-Georges)</a:t>
            </a:r>
            <a:r>
              <a:rPr lang="pt-BR" sz="19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transforma o rio Oiapoque de limite em elo, simbolizando o cotidiano transnacional de estudantes, comerciantes e famílias. </a:t>
            </a:r>
          </a:p>
          <a:p>
            <a:pPr algn="just"/>
            <a:r>
              <a:rPr lang="pt-BR" sz="19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segunda,</a:t>
            </a:r>
            <a:r>
              <a:rPr lang="pt-BR" sz="19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9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“Arquiteturas do Encontro” (Saint-Georges–Cayenne)</a:t>
            </a:r>
            <a:r>
              <a:rPr lang="pt-BR" sz="19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destaca a continuidade estética e social nas casas de madeira, varandas coloniais e mercados abertos, que materializam a mistura de influências amazônicas e francesas.</a:t>
            </a:r>
            <a:r>
              <a:rPr lang="pt-BR" sz="1900" dirty="0">
                <a:effectLst/>
              </a:rPr>
              <a:t> </a:t>
            </a:r>
            <a:endParaRPr lang="pt-BR" sz="1900" dirty="0"/>
          </a:p>
          <a:p>
            <a:pPr algn="just"/>
            <a:r>
              <a:rPr lang="pt-BR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“Entre Memórias e Resistências” (</a:t>
            </a:r>
            <a:r>
              <a:rPr lang="pt-BR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Uaçá</a:t>
            </a:r>
            <a:r>
              <a:rPr lang="pt-BR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–Saint-Georges)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valoriza os territórios indígenas e o hibridismo como continuidade histórica das redes familiares e espirituais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Palikur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pt-B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D3F04C-5827-6094-656F-E885B627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BEA2A0-7355-3D57-A489-D12F14401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  <p:pic>
        <p:nvPicPr>
          <p:cNvPr id="1026" name="Picture 2" descr="Governo do Amapá promove encontro do Conselho do Rio Oiapoque para  fortalecer cooperação entre Brasil e França | Agência de Notícias">
            <a:extLst>
              <a:ext uri="{FF2B5EF4-FFF2-40B4-BE49-F238E27FC236}">
                <a16:creationId xmlns:a16="http://schemas.microsoft.com/office/drawing/2014/main" id="{DD9C89D7-1117-B805-5B19-C5CF962D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63" y="1413587"/>
            <a:ext cx="2061338" cy="11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ão Jorge do Oiapoque - Mapa - Arrondissement de Cayenne, Guiana Francesa">
            <a:extLst>
              <a:ext uri="{FF2B5EF4-FFF2-40B4-BE49-F238E27FC236}">
                <a16:creationId xmlns:a16="http://schemas.microsoft.com/office/drawing/2014/main" id="{3BCD7D51-C5F5-20AB-1539-435897A5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00" y="2872840"/>
            <a:ext cx="2183858" cy="9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O PALIKUR-ARUKWAYENE REALIZA A KAYKA ARAMTEM, NA TERRA INDÍGENA UAÇÁ/OIAPOQUE  – Oiapoque">
            <a:extLst>
              <a:ext uri="{FF2B5EF4-FFF2-40B4-BE49-F238E27FC236}">
                <a16:creationId xmlns:a16="http://schemas.microsoft.com/office/drawing/2014/main" id="{F054D34C-AA6F-06A0-C7E3-05C67977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03" y="3956303"/>
            <a:ext cx="1963710" cy="130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8F88EAD-CEE5-5B6D-3DD8-44E1B04D6901}"/>
              </a:ext>
            </a:extLst>
          </p:cNvPr>
          <p:cNvSpPr txBox="1"/>
          <p:nvPr/>
        </p:nvSpPr>
        <p:spPr>
          <a:xfrm>
            <a:off x="363149" y="5008975"/>
            <a:ext cx="861756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- Implicações:</a:t>
            </a:r>
          </a:p>
          <a:p>
            <a:pPr algn="ctr"/>
            <a:r>
              <a:rPr lang="pt-B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Essas rotas evidenciam que o planejamento territorial em zonas de fronteira ultrapassa a dimensão física e estatal, configurando-se como processo cultural e simbólico.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17"/>
            <a:ext cx="8229600" cy="819644"/>
          </a:xfrm>
        </p:spPr>
        <p:txBody>
          <a:bodyPr/>
          <a:lstStyle/>
          <a:p>
            <a:r>
              <a:rPr dirty="0" err="1"/>
              <a:t>Considerações</a:t>
            </a:r>
            <a:r>
              <a:rPr dirty="0"/>
              <a:t> </a:t>
            </a:r>
            <a:r>
              <a:rPr dirty="0" err="1"/>
              <a:t>Finais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737"/>
            <a:ext cx="8229600" cy="5233736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- </a:t>
            </a:r>
            <a:r>
              <a:rPr dirty="0" err="1"/>
              <a:t>Conclusões</a:t>
            </a:r>
            <a:r>
              <a:rPr dirty="0"/>
              <a:t> </a:t>
            </a:r>
            <a:r>
              <a:rPr dirty="0" err="1"/>
              <a:t>gerais</a:t>
            </a:r>
            <a:endParaRPr lang="pt-BR" dirty="0"/>
          </a:p>
          <a:p>
            <a:pPr algn="just"/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 luz de </a:t>
            </a:r>
            <a:r>
              <a:rPr lang="pt-BR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Hannerz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(1997), a fronteira Brasil–Guiana Francesa emerge como espaço de interação e convivência intercultural, no qual o território é tecido pelas mobilidades e pelos significados que as pessoas constroem em suas travessias.</a:t>
            </a:r>
            <a:endParaRPr lang="pt-BR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9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pt-BR" sz="19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ompreendeu-se a fronteira como território relacional e híbrido, no qual se entrelaçam identidades, linguagens e modos de vida</a:t>
            </a:r>
            <a:r>
              <a:rPr lang="pt-BR" sz="1900" dirty="0">
                <a:effectLst/>
              </a:rPr>
              <a:t> </a:t>
            </a:r>
            <a:endParaRPr sz="1900" dirty="0"/>
          </a:p>
          <a:p>
            <a:r>
              <a:rPr dirty="0"/>
              <a:t>- </a:t>
            </a:r>
            <a:r>
              <a:rPr dirty="0" err="1"/>
              <a:t>Contribuições</a:t>
            </a:r>
            <a:endParaRPr lang="pt-BR" dirty="0"/>
          </a:p>
          <a:p>
            <a:pPr algn="just"/>
            <a:r>
              <a:rPr lang="pt-BR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ontribuição deste trabalho está em propor uma leitura da fronteira como rede de conexões transnacionais, evidenciando sua relevância para o debate sobre integração regional, turismo cultural e valorização das identidades amazônicas.</a:t>
            </a:r>
            <a:endParaRPr sz="1900" dirty="0"/>
          </a:p>
          <a:p>
            <a:r>
              <a:rPr dirty="0"/>
              <a:t>- </a:t>
            </a:r>
            <a:r>
              <a:rPr dirty="0" err="1"/>
              <a:t>Sugestões</a:t>
            </a:r>
            <a:r>
              <a:rPr dirty="0"/>
              <a:t> </a:t>
            </a:r>
            <a:r>
              <a:rPr dirty="0" err="1"/>
              <a:t>futuras</a:t>
            </a:r>
            <a:endParaRPr lang="pt-BR" dirty="0"/>
          </a:p>
          <a:p>
            <a:pPr algn="just"/>
            <a:r>
              <a:rPr lang="pt-BR" sz="19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resultados com as rotas identificadas apontam para a necessidade de planejamento territorial integrado à dimensão cultural para fortalecer </a:t>
            </a:r>
            <a:r>
              <a:rPr lang="pt-BR" sz="19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práticas de gestão sensíveis às realidades locais e aos modos de vida presentes nas zonas de fronteira.</a:t>
            </a:r>
          </a:p>
          <a:p>
            <a:pPr indent="450215" algn="just">
              <a:lnSpc>
                <a:spcPct val="150000"/>
              </a:lnSpc>
              <a:buNone/>
            </a:pP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Referência: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HANNERZ, Ulf. Fluxos, fronteiras, híbridos: palavras-chave da antropologia transnacional. </a:t>
            </a:r>
            <a:r>
              <a:rPr lang="pt-BR" sz="1800" b="1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</a:t>
            </a:r>
            <a:r>
              <a:rPr lang="pt-BR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Rio de Janeiro, v. 3, </a:t>
            </a:r>
            <a:r>
              <a:rPr lang="pt-BR" sz="18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pt-BR" sz="18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1, p. 7-39, abr. 1997.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sz="19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1CEEB-AD46-CA81-7B5A-C8914D36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62890D-A063-977F-0046-F8EA3E5C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Agradecimentos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- </a:t>
            </a:r>
            <a:r>
              <a:rPr lang="pt-BR" dirty="0"/>
              <a:t>Universidade Federal do Amapá – UNIFAP;</a:t>
            </a:r>
          </a:p>
          <a:p>
            <a:r>
              <a:rPr lang="pt-BR" dirty="0"/>
              <a:t>POTEDES – UNIFAP</a:t>
            </a:r>
          </a:p>
          <a:p>
            <a:r>
              <a:rPr lang="pt-BR" dirty="0"/>
              <a:t>PPGEF - UNIFAP</a:t>
            </a:r>
          </a:p>
          <a:p>
            <a:endParaRPr dirty="0"/>
          </a:p>
          <a:p>
            <a:r>
              <a:rPr dirty="0"/>
              <a:t>- </a:t>
            </a:r>
            <a:r>
              <a:rPr dirty="0" err="1"/>
              <a:t>Contato</a:t>
            </a:r>
            <a:r>
              <a:rPr lang="pt-BR" dirty="0" err="1"/>
              <a:t>s</a:t>
            </a:r>
            <a:r>
              <a:rPr lang="pt-BR" dirty="0"/>
              <a:t>: </a:t>
            </a:r>
          </a:p>
          <a:p>
            <a:r>
              <a:rPr lang="pt-BR" dirty="0">
                <a:hlinkClick r:id="rId2"/>
              </a:rPr>
              <a:t>sandrau.mota@gmail.com</a:t>
            </a:r>
            <a:r>
              <a:rPr lang="pt-BR" dirty="0"/>
              <a:t>;</a:t>
            </a:r>
          </a:p>
          <a:p>
            <a:r>
              <a:rPr lang="pt-BR" dirty="0">
                <a:hlinkClick r:id="rId3"/>
              </a:rPr>
              <a:t>luizapnuness@gmail.com</a:t>
            </a:r>
            <a:r>
              <a:rPr lang="pt-BR" dirty="0"/>
              <a:t>;</a:t>
            </a:r>
          </a:p>
          <a:p>
            <a:r>
              <a:rPr lang="pt-BR" dirty="0">
                <a:hlinkClick r:id="rId4"/>
              </a:rPr>
              <a:t>carmentilla@gmail.com</a:t>
            </a:r>
            <a:r>
              <a:rPr lang="pt-BR" dirty="0"/>
              <a:t>.  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7DB7C-DB1C-725D-FE74-8CEA1F91B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59" y="83975"/>
            <a:ext cx="2146041" cy="15162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40014A7-6E71-D129-6E0B-B88167FB1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85" y="6308473"/>
            <a:ext cx="8817429" cy="499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782</Words>
  <Application>Microsoft Macintosh PowerPoint</Application>
  <PresentationFormat>Apresentação na tela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-webkit-standard</vt:lpstr>
      <vt:lpstr>Aptos</vt:lpstr>
      <vt:lpstr>Arial</vt:lpstr>
      <vt:lpstr>Calibri</vt:lpstr>
      <vt:lpstr>Symbol</vt:lpstr>
      <vt:lpstr>Times New Roman</vt:lpstr>
      <vt:lpstr>Office Theme</vt:lpstr>
      <vt:lpstr>FRONTEIRAS EM MOVIMENTO: circulação cultural e territorialidades híbridas entre Brasil e Guiana Francesa</vt:lpstr>
      <vt:lpstr>Introdução / Contexto</vt:lpstr>
      <vt:lpstr>Objetivos</vt:lpstr>
      <vt:lpstr>Metodologia</vt:lpstr>
      <vt:lpstr>Resultados / Discussão</vt:lpstr>
      <vt:lpstr>Considerações Finais</vt:lpstr>
      <vt:lpstr>Agradecimentos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Bruno</dc:creator>
  <cp:keywords/>
  <dc:description>generated using python-pptx</dc:description>
  <cp:lastModifiedBy>Sandra Uanne</cp:lastModifiedBy>
  <cp:revision>3</cp:revision>
  <dcterms:created xsi:type="dcterms:W3CDTF">2013-01-27T09:14:16Z</dcterms:created>
  <dcterms:modified xsi:type="dcterms:W3CDTF">2025-11-25T20:54:52Z</dcterms:modified>
  <cp:category/>
</cp:coreProperties>
</file>