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283158"/>
            <a:ext cx="7772400" cy="1036861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latin typeface="+mn-lt"/>
              </a:rPr>
              <a:t>A atuação internacional do Estado do Amapá e a Comissão Mista Transfronteiriça Brasil-França (1997-2019) </a:t>
            </a:r>
            <a:br>
              <a:rPr lang="pt-BR" sz="2400" b="1" dirty="0">
                <a:latin typeface="+mn-lt"/>
              </a:rPr>
            </a:br>
            <a:endParaRPr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827" y="4318409"/>
            <a:ext cx="7206343" cy="1752600"/>
          </a:xfrm>
        </p:spPr>
        <p:txBody>
          <a:bodyPr>
            <a:noAutofit/>
          </a:bodyPr>
          <a:lstStyle/>
          <a:p>
            <a:r>
              <a:rPr lang="pt-BR" sz="2000" b="1" dirty="0"/>
              <a:t>FABÍOLA NAYANA PENAFORT GONÇALVES </a:t>
            </a:r>
            <a:endParaRPr sz="2000" b="1" dirty="0"/>
          </a:p>
          <a:p>
            <a:r>
              <a:rPr lang="pt-BR" sz="2000" b="1" dirty="0"/>
              <a:t>UNIVERSIDADE FEDERAL DO AMAPÁ - UNIFAP</a:t>
            </a:r>
            <a:endParaRPr sz="2000" b="1" dirty="0"/>
          </a:p>
          <a:p>
            <a:r>
              <a:rPr lang="pt-BR" sz="2000" b="1" dirty="0"/>
              <a:t>POLÍTICAS PÚBLICAS E GOVERNANÇA NAS FRONTEIRAS</a:t>
            </a:r>
            <a:endParaRPr sz="2000" b="1" dirty="0"/>
          </a:p>
          <a:p>
            <a:r>
              <a:rPr lang="pt-BR" sz="2000" b="1" dirty="0"/>
              <a:t>MACAPÁ </a:t>
            </a:r>
            <a:r>
              <a:rPr sz="2000" b="1" dirty="0"/>
              <a:t> – </a:t>
            </a:r>
            <a:r>
              <a:rPr lang="pt-BR" sz="2000" b="1" dirty="0"/>
              <a:t> 2025</a:t>
            </a:r>
            <a:endParaRPr sz="2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2544925" y="49584"/>
            <a:ext cx="4054149" cy="30068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343833"/>
            <a:ext cx="6988628" cy="776007"/>
          </a:xfrm>
          <a:ln cmpd="dbl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pt-BR" sz="2800" b="1" dirty="0"/>
              <a:t>O AMAPÁ NAS RELAÇÕES INTERNACIONAIS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1600200"/>
            <a:ext cx="4898572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600" b="1" dirty="0"/>
              <a:t>O Amapá nas relações internacionais: </a:t>
            </a:r>
            <a:r>
              <a:rPr lang="pt-BR" sz="2600" dirty="0"/>
              <a:t>busca romper com o isolamento político e econômico imposto pela sua posição geográfica na periferia do Brasil, e obter ganhos econômicos, sociais e políticos.  Volta-se, em especial, para a </a:t>
            </a:r>
            <a:r>
              <a:rPr lang="pt-BR" sz="2600" u="sng" dirty="0"/>
              <a:t>Guiana Francesa</a:t>
            </a:r>
            <a:r>
              <a:rPr lang="pt-BR" sz="2600" dirty="0"/>
              <a:t>. </a:t>
            </a:r>
          </a:p>
          <a:p>
            <a:pPr algn="ctr"/>
            <a:endParaRPr lang="pt-BR" sz="2600" b="1" u="sng" dirty="0"/>
          </a:p>
          <a:p>
            <a:pPr algn="just"/>
            <a:r>
              <a:rPr lang="pt-BR" sz="2600" dirty="0"/>
              <a:t>1996: Assinatura do </a:t>
            </a:r>
            <a:r>
              <a:rPr lang="pt-BR" sz="2600" b="1" dirty="0"/>
              <a:t>Acordo-Quadro </a:t>
            </a:r>
            <a:r>
              <a:rPr lang="pt-BR" sz="2600" dirty="0"/>
              <a:t>entre Brasil e França. (BRASIL, Decreto nº 2.200/1997).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Operacionalização do Acordo-Quadro:  </a:t>
            </a:r>
            <a:r>
              <a:rPr lang="pt-BR" sz="2600" b="1" dirty="0"/>
              <a:t>Comissão Mista Transfronteiriça Brasil-França (CMT). </a:t>
            </a:r>
          </a:p>
          <a:p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57" y="83975"/>
            <a:ext cx="1719943" cy="13305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6" name="Imagem 5" descr="C:\Users\fabio\Desktop\img-3-small480.jpg">
            <a:extLst>
              <a:ext uri="{FF2B5EF4-FFF2-40B4-BE49-F238E27FC236}">
                <a16:creationId xmlns:a16="http://schemas.microsoft.com/office/drawing/2014/main" id="{2690FD13-5B4A-5520-9A07-3EBBA86F63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6" y="1771332"/>
            <a:ext cx="3357318" cy="37459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0FF91D2-5BFA-6E86-E4D7-FDB9882B42D1}"/>
              </a:ext>
            </a:extLst>
          </p:cNvPr>
          <p:cNvSpPr/>
          <p:nvPr/>
        </p:nvSpPr>
        <p:spPr>
          <a:xfrm>
            <a:off x="5725885" y="5608402"/>
            <a:ext cx="2775858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000" dirty="0"/>
              <a:t>Fonte: SILVA e RÜCKERT, 2009. Org. SILVA, G.V</a:t>
            </a:r>
            <a:endParaRPr lang="pt-BR" sz="1000" dirty="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279571" cy="705076"/>
          </a:xfrm>
          <a:ln cmpd="dbl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</a:rPr>
              <a:t>OBJETIVOS</a:t>
            </a:r>
            <a:endParaRPr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001"/>
            <a:ext cx="8229600" cy="4885192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Objetivo geral </a:t>
            </a: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Fazer um levantamento e análise da evolução das ações internacionais realizadas entre Estado do Amapá e Guiana Francesa, a partir das reuniões da Comissão Mista Transfronteiriça Brasil-França. </a:t>
            </a:r>
          </a:p>
          <a:p>
            <a:pPr algn="just"/>
            <a:endParaRPr lang="pt-BR" dirty="0"/>
          </a:p>
          <a:p>
            <a:r>
              <a:rPr lang="pt-BR" b="1" dirty="0"/>
              <a:t>Objetivos específicos</a:t>
            </a:r>
            <a:endParaRPr lang="pt-BR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dirty="0"/>
              <a:t>Compreender as razões e determinantes para a inserção internacional dos governos subnacionais. 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dirty="0"/>
              <a:t>Identificar o nível de evolução da cooperação entre Amapá e Guiana Francesa. Destacar também o nível de atuação do Amapá nos campos de cooperação analisados. </a:t>
            </a:r>
          </a:p>
          <a:p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9" y="-306"/>
            <a:ext cx="1926771" cy="13613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28" y="274638"/>
            <a:ext cx="5627914" cy="694191"/>
          </a:xfrm>
          <a:ln cmpd="dbl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sz="4000" b="1" dirty="0" err="1"/>
              <a:t>Metodologia</a:t>
            </a:r>
            <a:endParaRPr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7"/>
            <a:ext cx="8229600" cy="5002186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pt-BR" sz="3400" b="1" dirty="0">
                <a:cs typeface="Arial" pitchFamily="34" charset="0"/>
              </a:rPr>
              <a:t>Metodologia:</a:t>
            </a:r>
            <a:r>
              <a:rPr lang="pt-BR" sz="3400" dirty="0">
                <a:cs typeface="Arial" pitchFamily="34" charset="0"/>
              </a:rPr>
              <a:t> Investigação com abordagem qualitativa, com o método de pesquisa e análise documental. </a:t>
            </a:r>
          </a:p>
          <a:p>
            <a:pPr algn="just">
              <a:defRPr/>
            </a:pPr>
            <a:endParaRPr lang="pt-BR" sz="3400" dirty="0">
              <a:cs typeface="Arial" pitchFamily="34" charset="0"/>
            </a:endParaRPr>
          </a:p>
          <a:p>
            <a:pPr marL="346075" indent="-346075" algn="just">
              <a:buFont typeface="Wingdings" pitchFamily="2" charset="2"/>
              <a:buChar char="ü"/>
              <a:defRPr/>
            </a:pPr>
            <a:r>
              <a:rPr lang="pt-BR" sz="3400" dirty="0">
                <a:cs typeface="Arial" pitchFamily="34" charset="0"/>
              </a:rPr>
              <a:t> Levantamento da literatura teórica sobre paradiplomacia, em especial, nos estudos  clássicos de </a:t>
            </a:r>
            <a:r>
              <a:rPr lang="pt-BR" sz="3400" dirty="0" err="1">
                <a:cs typeface="Arial" pitchFamily="34" charset="0"/>
              </a:rPr>
              <a:t>Duchacek</a:t>
            </a:r>
            <a:r>
              <a:rPr lang="pt-BR" sz="3400" dirty="0">
                <a:cs typeface="Arial" pitchFamily="34" charset="0"/>
              </a:rPr>
              <a:t> e </a:t>
            </a:r>
            <a:r>
              <a:rPr lang="pt-BR" sz="3400" dirty="0" err="1">
                <a:cs typeface="Arial" pitchFamily="34" charset="0"/>
              </a:rPr>
              <a:t>Soldatos</a:t>
            </a:r>
            <a:r>
              <a:rPr lang="pt-BR" sz="3400" dirty="0">
                <a:cs typeface="Arial" pitchFamily="34" charset="0"/>
              </a:rPr>
              <a:t> sobre o fenômeno </a:t>
            </a:r>
            <a:r>
              <a:rPr lang="pt-BR" sz="3400" dirty="0" err="1">
                <a:cs typeface="Arial" pitchFamily="34" charset="0"/>
              </a:rPr>
              <a:t>paradiplomático</a:t>
            </a:r>
            <a:r>
              <a:rPr lang="pt-BR" sz="3400" dirty="0">
                <a:cs typeface="Arial" pitchFamily="34" charset="0"/>
              </a:rPr>
              <a:t> e suas tipologias. </a:t>
            </a:r>
          </a:p>
          <a:p>
            <a:pPr marL="346075" indent="-346075" algn="just">
              <a:buFont typeface="Wingdings" pitchFamily="2" charset="2"/>
              <a:buChar char="ü"/>
              <a:defRPr/>
            </a:pPr>
            <a:endParaRPr lang="pt-BR" sz="3400" dirty="0">
              <a:cs typeface="Arial" pitchFamily="34" charset="0"/>
            </a:endParaRPr>
          </a:p>
          <a:p>
            <a:pPr marL="346075" indent="-346075" algn="just">
              <a:buFont typeface="Wingdings" pitchFamily="2" charset="2"/>
              <a:buChar char="ü"/>
              <a:defRPr/>
            </a:pPr>
            <a:r>
              <a:rPr lang="pt-BR" sz="3400" dirty="0">
                <a:cs typeface="Arial" pitchFamily="34" charset="0"/>
              </a:rPr>
              <a:t> Abordagem qualitativa, com o método de pesquisa e análise documental, das principais informações obtidas nas atas das reuniões da CMT franco-brasileira. Além de pesquisa em documentos interinstitucionais derivados das reuniões da Comissão, e em sites institucionais e jornalísticos. </a:t>
            </a:r>
          </a:p>
          <a:p>
            <a:pPr marL="346075" indent="-346075" algn="just">
              <a:buFont typeface="Wingdings" pitchFamily="2" charset="2"/>
              <a:buChar char="ü"/>
              <a:defRPr/>
            </a:pPr>
            <a:endParaRPr lang="pt-BR" sz="3400" b="1" dirty="0">
              <a:ea typeface="Microsoft YaHei" pitchFamily="2"/>
              <a:cs typeface="Arial" pitchFamily="2"/>
            </a:endParaRPr>
          </a:p>
          <a:p>
            <a:r>
              <a:rPr lang="pt-BR" sz="3400" dirty="0"/>
              <a:t>Local da pesquisa: Estado do Amapá. </a:t>
            </a:r>
          </a:p>
          <a:p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913" y="-26275"/>
            <a:ext cx="1886087" cy="13325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71" y="151884"/>
            <a:ext cx="6041572" cy="849992"/>
          </a:xfrm>
          <a:ln cmpd="dbl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br>
              <a:rPr lang="pt-BR" sz="2700" b="1" dirty="0"/>
            </a:br>
            <a:r>
              <a:rPr lang="pt-BR" sz="2200" b="1" dirty="0"/>
              <a:t>ANÁLISE DA COOPERAÇÃO TRANSFRONTEIRIÇA ENTRE AMAPÁ E GUIANA FRANCESA (1997-2019)</a:t>
            </a:r>
            <a:br>
              <a:rPr lang="pt-BR" sz="2200" b="1" dirty="0"/>
            </a:br>
            <a:endParaRPr sz="2200" b="1" dirty="0"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962" y="0"/>
            <a:ext cx="1418038" cy="1001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6" name="Espaço Reservado para Conteúdo 5" descr="C:\Users\fabio\Desktop\Resultados_oficial .jpg">
            <a:extLst>
              <a:ext uri="{FF2B5EF4-FFF2-40B4-BE49-F238E27FC236}">
                <a16:creationId xmlns:a16="http://schemas.microsoft.com/office/drawing/2014/main" id="{190EDE6C-5568-FCFF-9834-F698966B68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4" y="1099458"/>
            <a:ext cx="7424056" cy="512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274638"/>
            <a:ext cx="5170714" cy="635087"/>
          </a:xfrm>
          <a:ln cmpd="dbl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sz="3600" b="1" dirty="0" err="1">
                <a:latin typeface="+mn-lt"/>
              </a:rPr>
              <a:t>Considerações</a:t>
            </a:r>
            <a:r>
              <a:rPr sz="3600" b="1" dirty="0">
                <a:latin typeface="+mn-lt"/>
              </a:rPr>
              <a:t> </a:t>
            </a:r>
            <a:r>
              <a:rPr sz="3600" b="1" dirty="0" err="1">
                <a:latin typeface="+mn-lt"/>
              </a:rPr>
              <a:t>Finais</a:t>
            </a:r>
            <a:endParaRPr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75657"/>
            <a:ext cx="8371115" cy="501307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t-BR" sz="5000" b="1" u="sng" dirty="0"/>
              <a:t>A atuação do Amapá nas relações internacionais trata-se de uma realidade  perceptível. 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50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5000" u="sng" dirty="0"/>
              <a:t>Problemáticas enfrentadas para o exercício da paradiplomacia amapaense no período analisado (1997-2019)</a:t>
            </a:r>
            <a:r>
              <a:rPr lang="pt-BR" sz="5000" dirty="0"/>
              <a:t>: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5000" dirty="0"/>
          </a:p>
          <a:p>
            <a:pPr algn="just">
              <a:buFont typeface="Wingdings" pitchFamily="2" charset="2"/>
              <a:buChar char="ü"/>
            </a:pPr>
            <a:r>
              <a:rPr lang="pt-BR" sz="5000" dirty="0"/>
              <a:t>Pouco comprometimento do governo brasileiro (e francês) com a cooperação entre o Amapá e a Guiana Francesa; </a:t>
            </a:r>
          </a:p>
          <a:p>
            <a:pPr algn="just">
              <a:buFont typeface="Wingdings" pitchFamily="2" charset="2"/>
              <a:buChar char="ü"/>
            </a:pPr>
            <a:endParaRPr lang="pt-BR" sz="5000" dirty="0"/>
          </a:p>
          <a:p>
            <a:pPr algn="just">
              <a:buFont typeface="Wingdings" pitchFamily="2" charset="2"/>
              <a:buChar char="ü"/>
            </a:pPr>
            <a:r>
              <a:rPr lang="pt-BR" sz="5000" dirty="0"/>
              <a:t>Gestores subnacionais dos dois lados da fronteira que tenham a dimensão da importância dessa relação para Amapá e Guiana Francesa; </a:t>
            </a:r>
          </a:p>
          <a:p>
            <a:pPr algn="just">
              <a:buFont typeface="Wingdings" pitchFamily="2" charset="2"/>
              <a:buChar char="ü"/>
            </a:pPr>
            <a:endParaRPr lang="pt-BR" sz="5000" dirty="0"/>
          </a:p>
          <a:p>
            <a:pPr algn="just">
              <a:buFont typeface="Wingdings" pitchFamily="2" charset="2"/>
              <a:buChar char="ü"/>
            </a:pPr>
            <a:r>
              <a:rPr lang="pt-BR" sz="5000" dirty="0"/>
              <a:t>Carência de estruturas governamentais e de recursos humanos qualificados para tratar exclusivamente dos assuntos internacionais do Amapá.      </a:t>
            </a:r>
          </a:p>
          <a:p>
            <a:pPr algn="just">
              <a:buFont typeface="Wingdings" pitchFamily="2" charset="2"/>
              <a:buChar char="ü"/>
            </a:pPr>
            <a:endParaRPr lang="pt-BR" sz="50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z="5000" dirty="0"/>
              <a:t>A atuação internacional amapaense deve passar pelo fortalecimento das comunidades locais.    </a:t>
            </a:r>
          </a:p>
          <a:p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57" y="45471"/>
            <a:ext cx="1643742" cy="9998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13714"/>
            <a:ext cx="8817429" cy="494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7" y="560288"/>
            <a:ext cx="4920342" cy="770391"/>
          </a:xfrm>
          <a:ln cmpd="dbl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sz="3600" b="1" dirty="0" err="1">
                <a:latin typeface="+mn-lt"/>
              </a:rPr>
              <a:t>Agradecimentos</a:t>
            </a:r>
            <a:endParaRPr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07086" cy="4525963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sz="2800" dirty="0"/>
              <a:t>PROGRAMA DE PÓS GRADUAÇÃO EM ESTUDOS DE FRONTEIRA – PPGEF/UNIFAP</a:t>
            </a:r>
          </a:p>
          <a:p>
            <a:pPr algn="just"/>
            <a:endParaRPr lang="pt-BR" sz="2800" dirty="0"/>
          </a:p>
          <a:p>
            <a:pPr algn="just"/>
            <a:endParaRPr sz="2800" dirty="0"/>
          </a:p>
          <a:p>
            <a:r>
              <a:rPr lang="pt-BR" sz="2800" dirty="0"/>
              <a:t>CONTATO: fabipenafort@gmail.com</a:t>
            </a:r>
            <a:endParaRPr sz="2800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430</Words>
  <Application>Microsoft Office PowerPoint</Application>
  <PresentationFormat>Apresentação na tela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Microsoft YaHei</vt:lpstr>
      <vt:lpstr>Arial</vt:lpstr>
      <vt:lpstr>Calibri</vt:lpstr>
      <vt:lpstr>Wingdings</vt:lpstr>
      <vt:lpstr>Office Theme</vt:lpstr>
      <vt:lpstr>A atuação internacional do Estado do Amapá e a Comissão Mista Transfronteiriça Brasil-França (1997-2019)  </vt:lpstr>
      <vt:lpstr>O AMAPÁ NAS RELAÇÕES INTERNACIONAIS</vt:lpstr>
      <vt:lpstr>OBJETIVOS</vt:lpstr>
      <vt:lpstr>Metodologia</vt:lpstr>
      <vt:lpstr> ANÁLISE DA COOPERAÇÃO TRANSFRONTEIRIÇA ENTRE AMAPÁ E GUIANA FRANCESA (1997-2019) </vt:lpstr>
      <vt:lpstr>Considerações Finais</vt:lpstr>
      <vt:lpstr>Agradecimentos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Bruno</dc:creator>
  <cp:keywords/>
  <dc:description>generated using python-pptx</dc:description>
  <cp:lastModifiedBy>Fabi Penafort</cp:lastModifiedBy>
  <cp:revision>8</cp:revision>
  <dcterms:created xsi:type="dcterms:W3CDTF">2013-01-27T09:14:16Z</dcterms:created>
  <dcterms:modified xsi:type="dcterms:W3CDTF">2025-11-24T22:51:01Z</dcterms:modified>
  <cp:category/>
</cp:coreProperties>
</file>