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63" r:id="rId5"/>
    <p:sldId id="258" r:id="rId6"/>
    <p:sldId id="264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8545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pt-BR" sz="3200" dirty="0"/>
              <a:t>EDUCA</a:t>
            </a:r>
            <a:r>
              <a:rPr lang="" altLang="en-US" sz="3200" dirty="0"/>
              <a:t>Ç</a:t>
            </a:r>
            <a:r>
              <a:rPr lang="pt-BR" sz="3200" dirty="0"/>
              <a:t>Ã</a:t>
            </a:r>
            <a:r>
              <a:rPr lang="en-US" altLang="pt-BR" sz="3200" dirty="0"/>
              <a:t>O AMBIENTAL NA PROMO</a:t>
            </a:r>
            <a:r>
              <a:rPr lang="" altLang="en-US" sz="3200" dirty="0"/>
              <a:t>ÇÃ</a:t>
            </a:r>
            <a:r>
              <a:rPr lang="en-US" altLang="pt-BR" sz="3200" dirty="0"/>
              <a:t>O DE SA</a:t>
            </a:r>
            <a:r>
              <a:rPr lang="" altLang="en-US" sz="3200" dirty="0"/>
              <a:t>Ú</a:t>
            </a:r>
            <a:r>
              <a:rPr lang="en-US" altLang="pt-BR" sz="3200" dirty="0"/>
              <a:t>DE NA FAIXA DE FRONTEIRA INTERNACIONAL DO AMAP</a:t>
            </a:r>
            <a:r>
              <a:rPr lang="" altLang="en-US" sz="3200" dirty="0"/>
              <a:t>Á</a:t>
            </a:r>
            <a:endParaRPr lang="" alt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180" y="4331335"/>
            <a:ext cx="6840220" cy="1745615"/>
          </a:xfrm>
        </p:spPr>
        <p:txBody>
          <a:bodyPr>
            <a:noAutofit/>
          </a:bodyPr>
          <a:lstStyle/>
          <a:p>
            <a:r>
              <a:rPr sz="1800" b="1" dirty="0"/>
              <a:t>Autor(es)</a:t>
            </a:r>
            <a:r>
              <a:rPr lang="pt-BR" sz="1800" b="1" dirty="0"/>
              <a:t> </a:t>
            </a:r>
            <a:r>
              <a:rPr lang="en-US" altLang="pt-BR" sz="1800" b="1" dirty="0"/>
              <a:t>Rayane Pantoja Palheta </a:t>
            </a:r>
            <a:endParaRPr lang="en-US" altLang="pt-BR" sz="1800" b="1" dirty="0"/>
          </a:p>
          <a:p>
            <a:r>
              <a:rPr lang="pt-BR" altLang="en-US" sz="1800" b="1" dirty="0"/>
              <a:t>Profª Drª</a:t>
            </a:r>
            <a:r>
              <a:rPr lang="en-US" altLang="pt-BR" sz="1800" b="1" dirty="0"/>
              <a:t>Daguinete Maria Chaves Brito</a:t>
            </a:r>
            <a:endParaRPr lang="en-US" altLang="pt-BR" sz="1800" b="1" dirty="0"/>
          </a:p>
          <a:p>
            <a:r>
              <a:rPr lang="en-US" altLang="pt-BR" sz="1800" b="1" dirty="0"/>
              <a:t>Universidade Federal do Amap</a:t>
            </a:r>
            <a:r>
              <a:rPr lang="en-US" altLang="en-US" sz="1800" b="1" dirty="0"/>
              <a:t>á</a:t>
            </a:r>
            <a:r>
              <a:rPr lang="en-US" altLang="pt-BR" sz="1800" b="1" dirty="0"/>
              <a:t>/UNIFAP</a:t>
            </a:r>
            <a:endParaRPr sz="1800" b="1" dirty="0"/>
          </a:p>
          <a:p>
            <a:r>
              <a:rPr sz="1800" b="1" dirty="0" err="1"/>
              <a:t>Área</a:t>
            </a:r>
            <a:r>
              <a:rPr sz="1800" b="1" dirty="0"/>
              <a:t> </a:t>
            </a:r>
            <a:r>
              <a:rPr sz="1800" b="1" dirty="0" err="1"/>
              <a:t>Temática</a:t>
            </a:r>
            <a:r>
              <a:rPr lang="pt-BR" sz="1800" b="1" dirty="0" err="1"/>
              <a:t>: </a:t>
            </a:r>
            <a:r>
              <a:rPr lang="en-US" altLang="pt-BR" sz="1800" b="1" dirty="0"/>
              <a:t>Pol</a:t>
            </a:r>
            <a:r>
              <a:rPr lang="en-US" altLang="en-US" sz="1800" b="1" dirty="0"/>
              <a:t>í</a:t>
            </a:r>
            <a:r>
              <a:rPr lang="en-US" altLang="pt-BR" sz="1800" b="1" dirty="0"/>
              <a:t>ticas P</a:t>
            </a:r>
            <a:r>
              <a:rPr lang="en-US" altLang="en-US" sz="1800" b="1" dirty="0"/>
              <a:t>ú</a:t>
            </a:r>
            <a:r>
              <a:rPr lang="en-US" altLang="pt-BR" sz="1800" b="1" dirty="0"/>
              <a:t>blicas e Governan</a:t>
            </a:r>
            <a:r>
              <a:rPr lang="" altLang="en-US" sz="1800" b="1" dirty="0"/>
              <a:t>ç</a:t>
            </a:r>
            <a:r>
              <a:rPr lang="en-US" altLang="pt-BR" sz="1800" b="1" dirty="0"/>
              <a:t>a nas Fronteiras</a:t>
            </a:r>
            <a:endParaRPr lang="en-US" altLang="pt-BR" sz="1800" b="1" dirty="0"/>
          </a:p>
          <a:p>
            <a:r>
              <a:rPr lang="pt-BR" sz="1800" b="1" dirty="0"/>
              <a:t>Oiapoque</a:t>
            </a:r>
            <a:r>
              <a:rPr sz="1800" b="1" dirty="0"/>
              <a:t> – </a:t>
            </a:r>
            <a:r>
              <a:rPr lang="pt-BR" sz="1800" b="1" dirty="0"/>
              <a:t>2025</a:t>
            </a:r>
            <a:endParaRPr lang="pt-BR" sz="1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rcRect l="24386" t="24658" r="25636" b="22896"/>
          <a:stretch>
            <a:fillRect/>
          </a:stretch>
        </p:blipFill>
        <p:spPr>
          <a:xfrm>
            <a:off x="2646045" y="0"/>
            <a:ext cx="3952875" cy="29317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r>
              <a:rPr dirty="0" err="1"/>
              <a:t>Introdução</a:t>
            </a:r>
            <a:r>
              <a:rPr dirty="0"/>
              <a:t> / </a:t>
            </a:r>
            <a:r>
              <a:rPr dirty="0" err="1"/>
              <a:t>Contexto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90" y="1391285"/>
            <a:ext cx="8258810" cy="47351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pt-BR" sz="2000"/>
              <a:t>A educa</a:t>
            </a:r>
            <a:r>
              <a:rPr lang="" altLang="en-US" sz="2000"/>
              <a:t>ç</a:t>
            </a:r>
            <a:r>
              <a:rPr lang="en-US" altLang="en-US" sz="2000"/>
              <a:t>ã</a:t>
            </a:r>
            <a:r>
              <a:rPr lang="en-US" altLang="pt-BR" sz="2000"/>
              <a:t>o ambiental </a:t>
            </a:r>
            <a:r>
              <a:rPr lang="en-US" altLang="en-US" sz="2000"/>
              <a:t>é</a:t>
            </a:r>
            <a:r>
              <a:rPr lang="en-US" altLang="pt-BR" sz="2000"/>
              <a:t> uma ferramenta importante em todos os aspectos da vida e da gest</a:t>
            </a:r>
            <a:r>
              <a:rPr lang="en-US" altLang="en-US" sz="2000"/>
              <a:t>ã</a:t>
            </a:r>
            <a:r>
              <a:rPr lang="en-US" altLang="pt-BR" sz="2000"/>
              <a:t>o da natureza, inclusive para melhorar a sa</a:t>
            </a:r>
            <a:r>
              <a:rPr lang="en-US" altLang="en-US" sz="2000"/>
              <a:t>ú</a:t>
            </a:r>
            <a:r>
              <a:rPr lang="en-US" altLang="pt-BR" sz="2000"/>
              <a:t>de p</a:t>
            </a:r>
            <a:r>
              <a:rPr lang="en-US" altLang="en-US" sz="2000"/>
              <a:t>ú</a:t>
            </a:r>
            <a:r>
              <a:rPr lang="en-US" altLang="pt-BR" sz="2000"/>
              <a:t>blica</a:t>
            </a:r>
            <a:r>
              <a:rPr lang="pt-BR" altLang="en-US" sz="2000"/>
              <a:t>;</a:t>
            </a:r>
            <a:endParaRPr lang="pt-BR" altLang="en-US" sz="2000"/>
          </a:p>
          <a:p>
            <a:pPr algn="just">
              <a:lnSpc>
                <a:spcPct val="100000"/>
              </a:lnSpc>
            </a:pPr>
            <a:r>
              <a:rPr lang="pt-BR" altLang="en-US" sz="2000"/>
              <a:t> </a:t>
            </a:r>
            <a:r>
              <a:rPr lang="en-US" altLang="pt-BR" sz="2000"/>
              <a:t>A promo</a:t>
            </a:r>
            <a:r>
              <a:rPr lang="" altLang="en-US" sz="2000"/>
              <a:t>ç</a:t>
            </a:r>
            <a:r>
              <a:rPr lang="en-US" altLang="en-US" sz="2000"/>
              <a:t>ã</a:t>
            </a:r>
            <a:r>
              <a:rPr lang="en-US" altLang="pt-BR" sz="2000"/>
              <a:t>o da sa</a:t>
            </a:r>
            <a:r>
              <a:rPr lang="en-US" altLang="en-US" sz="2000"/>
              <a:t>ú</a:t>
            </a:r>
            <a:r>
              <a:rPr lang="en-US" altLang="pt-BR" sz="2000"/>
              <a:t>de, entendida como processo que capacita indiv</a:t>
            </a:r>
            <a:r>
              <a:rPr lang="en-US" altLang="en-US" sz="2000"/>
              <a:t>í</a:t>
            </a:r>
            <a:r>
              <a:rPr lang="en-US" altLang="pt-BR" sz="2000"/>
              <a:t>duos e comunidades a aumentarem o controle sobre sua pr</a:t>
            </a:r>
            <a:r>
              <a:rPr lang="en-US" altLang="en-US" sz="2000"/>
              <a:t>ó</a:t>
            </a:r>
            <a:r>
              <a:rPr lang="en-US" altLang="pt-BR" sz="2000"/>
              <a:t>pria sa</a:t>
            </a:r>
            <a:r>
              <a:rPr lang="en-US" altLang="en-US" sz="2000"/>
              <a:t>ú</a:t>
            </a:r>
            <a:r>
              <a:rPr lang="en-US" altLang="pt-BR" sz="2000"/>
              <a:t>de e bem-estar, vai al</a:t>
            </a:r>
            <a:r>
              <a:rPr lang="en-US" altLang="en-US" sz="2000"/>
              <a:t>é</a:t>
            </a:r>
            <a:r>
              <a:rPr lang="en-US" altLang="pt-BR" sz="2000"/>
              <a:t>m da preven</a:t>
            </a:r>
            <a:r>
              <a:rPr lang="" altLang="en-US" sz="2000"/>
              <a:t>ç</a:t>
            </a:r>
            <a:r>
              <a:rPr lang="en-US" altLang="en-US" sz="2000"/>
              <a:t>ã</a:t>
            </a:r>
            <a:r>
              <a:rPr lang="en-US" altLang="pt-BR" sz="2000"/>
              <a:t>o de doen</a:t>
            </a:r>
            <a:r>
              <a:rPr lang="" altLang="en-US" sz="2000"/>
              <a:t>ç</a:t>
            </a:r>
            <a:r>
              <a:rPr lang="en-US" altLang="pt-BR" sz="2000"/>
              <a:t>as, articulando a</a:t>
            </a:r>
            <a:r>
              <a:rPr lang="" altLang="en-US" sz="2000"/>
              <a:t>çõ</a:t>
            </a:r>
            <a:r>
              <a:rPr lang="en-US" altLang="pt-BR" sz="2000"/>
              <a:t>es educativas, ambientais e sociais.</a:t>
            </a:r>
            <a:endParaRPr lang="en-US" altLang="pt-BR" sz="2000"/>
          </a:p>
          <a:p>
            <a:pPr algn="just">
              <a:lnSpc>
                <a:spcPct val="100000"/>
              </a:lnSpc>
            </a:pPr>
            <a:r>
              <a:rPr lang="en-US" altLang="pt-BR" sz="2000"/>
              <a:t>Na faixa de fronteira internacional do Amap</a:t>
            </a:r>
            <a:r>
              <a:rPr lang="en-US" altLang="en-US" sz="2000"/>
              <a:t>á</a:t>
            </a:r>
            <a:r>
              <a:rPr lang="en-US" altLang="pt-BR" sz="2000"/>
              <a:t> com a Guiana Francesa, essa abordagem torna-se ainda mais relevante, uma vez que a regi</a:t>
            </a:r>
            <a:r>
              <a:rPr lang="en-US" altLang="en-US" sz="2000"/>
              <a:t>ã</a:t>
            </a:r>
            <a:r>
              <a:rPr lang="en-US" altLang="pt-BR" sz="2000"/>
              <a:t>o apresenta desafios singulares, como diversidade cultural, vulnerabilidade socioeconômica, escassez de saneamento b</a:t>
            </a:r>
            <a:r>
              <a:rPr lang="en-US" altLang="en-US" sz="2000"/>
              <a:t>á</a:t>
            </a:r>
            <a:r>
              <a:rPr lang="en-US" altLang="pt-BR" sz="2000"/>
              <a:t>sico e presen</a:t>
            </a:r>
            <a:r>
              <a:rPr lang="" altLang="en-US" sz="2000"/>
              <a:t>ç</a:t>
            </a:r>
            <a:r>
              <a:rPr lang="en-US" altLang="pt-BR" sz="2000"/>
              <a:t>a de doen</a:t>
            </a:r>
            <a:r>
              <a:rPr lang="" altLang="en-US" sz="2000"/>
              <a:t>ç</a:t>
            </a:r>
            <a:r>
              <a:rPr lang="en-US" altLang="pt-BR" sz="2000"/>
              <a:t>as end</a:t>
            </a:r>
            <a:r>
              <a:rPr lang="en-US" altLang="en-US" sz="2000"/>
              <a:t>ê</a:t>
            </a:r>
            <a:r>
              <a:rPr lang="en-US" altLang="pt-BR" sz="2000"/>
              <a:t>micas.</a:t>
            </a:r>
            <a:endParaRPr lang="en-US" altLang="pt-BR" sz="2000"/>
          </a:p>
          <a:p>
            <a:pPr marL="0" indent="0">
              <a:buNone/>
            </a:pPr>
            <a:endParaRPr lang="en-US" altLang="pt-BR" sz="20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-14589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30"/>
            <a:ext cx="8229600" cy="4756150"/>
          </a:xfrm>
        </p:spPr>
        <p:txBody>
          <a:bodyPr>
            <a:normAutofit fontScale="90000" lnSpcReduction="20000"/>
          </a:bodyPr>
          <a:lstStyle/>
          <a:p>
            <a:r>
              <a:t>Problema ou questão central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pt-BR" sz="2400"/>
              <a:t>Como a educa</a:t>
            </a:r>
            <a:r>
              <a:rPr lang="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ambiental pode subsidiar a melhoria da sa</a:t>
            </a:r>
            <a:r>
              <a:rPr lang="en-US" altLang="en-US" sz="2400"/>
              <a:t>ú</a:t>
            </a:r>
            <a:r>
              <a:rPr lang="en-US" altLang="pt-BR" sz="2400"/>
              <a:t>de p</a:t>
            </a:r>
            <a:r>
              <a:rPr lang="en-US" altLang="en-US" sz="2400"/>
              <a:t>ú</a:t>
            </a:r>
            <a:r>
              <a:rPr lang="en-US" altLang="pt-BR" sz="2400"/>
              <a:t>blica e na redu</a:t>
            </a:r>
            <a:r>
              <a:rPr lang="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dos res</a:t>
            </a:r>
            <a:r>
              <a:rPr lang="en-US" altLang="en-US" sz="2400"/>
              <a:t>í</a:t>
            </a:r>
            <a:r>
              <a:rPr lang="en-US" altLang="pt-BR" sz="2400"/>
              <a:t>duos s</a:t>
            </a:r>
            <a:r>
              <a:rPr lang="en-US" altLang="en-US" sz="2400"/>
              <a:t>ó</a:t>
            </a:r>
            <a:r>
              <a:rPr lang="en-US" altLang="pt-BR" sz="2400"/>
              <a:t>lidos em uma cidade na faixa de fronteira internacional do Amap</a:t>
            </a:r>
            <a:r>
              <a:rPr lang="en-US" altLang="en-US" sz="2400"/>
              <a:t>á</a:t>
            </a:r>
            <a:r>
              <a:rPr lang="en-US" altLang="pt-BR" sz="2400"/>
              <a:t>?</a:t>
            </a:r>
            <a:endParaRPr lang="en-US" altLang="pt-BR" sz="2400"/>
          </a:p>
          <a:p>
            <a:pPr marL="0" indent="0" algn="just">
              <a:lnSpc>
                <a:spcPct val="100000"/>
              </a:lnSpc>
              <a:buNone/>
            </a:pPr>
            <a:endParaRPr lang="en-US" altLang="pt-BR" sz="2400"/>
          </a:p>
          <a:p>
            <a:r>
              <a:t>Justificativa</a:t>
            </a:r>
            <a:endParaRPr sz="2800"/>
          </a:p>
          <a:p>
            <a:pPr marL="0" indent="0" algn="just">
              <a:buNone/>
            </a:pPr>
            <a:r>
              <a:rPr lang="en-US" altLang="pt-BR" sz="2400"/>
              <a:t>O Amap</a:t>
            </a:r>
            <a:r>
              <a:rPr lang="en-US" altLang="en-US" sz="2400"/>
              <a:t>á</a:t>
            </a:r>
            <a:r>
              <a:rPr lang="en-US" altLang="pt-BR" sz="2400"/>
              <a:t>, um dos estados amazônicos,est</a:t>
            </a:r>
            <a:r>
              <a:rPr lang="en-US" altLang="en-US" sz="2400"/>
              <a:t>á</a:t>
            </a:r>
            <a:r>
              <a:rPr lang="en-US" altLang="pt-BR" sz="2400"/>
              <a:t> localizado no extremo norte da Amazônia Oriental e compartilha fronteiras internacionais com a Guiana Francesa (pelo rio Oiapoque) e o Suriname a noroeste.</a:t>
            </a:r>
            <a:endParaRPr lang="en-US" altLang="pt-BR" sz="2400"/>
          </a:p>
          <a:p>
            <a:pPr marL="0" indent="0" algn="just">
              <a:buNone/>
            </a:pPr>
            <a:r>
              <a:rPr lang="pt-BR" altLang="en-US" sz="2400"/>
              <a:t>-Impactos econômicos</a:t>
            </a:r>
            <a:endParaRPr lang="pt-BR" altLang="en-US" sz="2400"/>
          </a:p>
          <a:p>
            <a:pPr marL="0" indent="0" algn="just">
              <a:buNone/>
            </a:pPr>
            <a:r>
              <a:rPr lang="pt-BR" altLang="en-US" sz="2400"/>
              <a:t>-Impactos sociais</a:t>
            </a:r>
            <a:endParaRPr lang="pt-BR" altLang="en-US" sz="2400"/>
          </a:p>
          <a:p>
            <a:pPr marL="0" indent="0" algn="just">
              <a:buNone/>
            </a:pPr>
            <a:r>
              <a:rPr lang="pt-BR" altLang="en-US" sz="2400"/>
              <a:t>-Impactos ambientais ( resíduos sólidos e saneamento básico)</a:t>
            </a:r>
            <a:endParaRPr lang="pt-BR" altLang="en-US" sz="2400"/>
          </a:p>
          <a:p>
            <a:pPr marL="0" indent="0" algn="just">
              <a:buNone/>
            </a:pPr>
            <a:r>
              <a:rPr lang="pt-BR" altLang="en-US" sz="2400"/>
              <a:t>-Impactos na Saúde Pública</a:t>
            </a:r>
            <a:endParaRPr lang="pt-BR" altLang="en-US" sz="24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" y="1238885"/>
            <a:ext cx="8298815" cy="4887595"/>
          </a:xfrm>
        </p:spPr>
        <p:txBody>
          <a:bodyPr>
            <a:normAutofit fontScale="60000"/>
          </a:bodyPr>
          <a:lstStyle/>
          <a:p>
            <a:r>
              <a:rPr sz="4665"/>
              <a:t>Objetivo geral</a:t>
            </a:r>
          </a:p>
          <a:p>
            <a:pPr marL="0" indent="0" algn="just">
              <a:buNone/>
            </a:pPr>
            <a:r>
              <a:rPr lang="en-US" altLang="pt-BR" sz="3335"/>
              <a:t>Mapear as condi</a:t>
            </a:r>
            <a:r>
              <a:rPr lang="" altLang="en-US" sz="3335"/>
              <a:t>çõ</a:t>
            </a:r>
            <a:r>
              <a:rPr lang="en-US" altLang="pt-BR" sz="3335"/>
              <a:t>es ambientais relacionadas aos res</a:t>
            </a:r>
            <a:r>
              <a:rPr lang="en-US" altLang="en-US" sz="3335"/>
              <a:t>í</a:t>
            </a:r>
            <a:r>
              <a:rPr lang="en-US" altLang="pt-BR" sz="3335"/>
              <a:t>duos s</a:t>
            </a:r>
            <a:r>
              <a:rPr lang="en-US" altLang="en-US" sz="3335"/>
              <a:t>ó</a:t>
            </a:r>
            <a:r>
              <a:rPr lang="en-US" altLang="pt-BR" sz="3335"/>
              <a:t>lidos, verificando como a disposi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do lixo influencia no n</a:t>
            </a:r>
            <a:r>
              <a:rPr lang="en-US" altLang="en-US" sz="3335"/>
              <a:t>ú</a:t>
            </a:r>
            <a:r>
              <a:rPr lang="en-US" altLang="pt-BR" sz="3335"/>
              <a:t>mero de casos de doen</a:t>
            </a:r>
            <a:r>
              <a:rPr lang="" altLang="en-US" sz="3335"/>
              <a:t>ç</a:t>
            </a:r>
            <a:r>
              <a:rPr lang="en-US" altLang="pt-BR" sz="3335"/>
              <a:t>as relacionada as condi</a:t>
            </a:r>
            <a:r>
              <a:rPr lang="" altLang="en-US" sz="3335"/>
              <a:t>çõ</a:t>
            </a:r>
            <a:r>
              <a:rPr lang="en-US" altLang="pt-BR" sz="3335"/>
              <a:t>es socioambientais da cidade e propor a utiliza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da educa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ambiental como ferramenta para melhorar a sa</a:t>
            </a:r>
            <a:r>
              <a:rPr lang="en-US" altLang="en-US" sz="3335"/>
              <a:t>ú</a:t>
            </a:r>
            <a:r>
              <a:rPr lang="en-US" altLang="pt-BR" sz="3335"/>
              <a:t>de p</a:t>
            </a:r>
            <a:r>
              <a:rPr lang="en-US" altLang="en-US" sz="3335"/>
              <a:t>ú</a:t>
            </a:r>
            <a:r>
              <a:rPr lang="en-US" altLang="pt-BR" sz="3335"/>
              <a:t>blica de uma cidade fronteiri</a:t>
            </a:r>
            <a:r>
              <a:rPr lang="" altLang="en-US" sz="3335"/>
              <a:t>ç</a:t>
            </a:r>
            <a:r>
              <a:rPr lang="en-US" altLang="pt-BR" sz="3335"/>
              <a:t>a na Amazônia oriental.</a:t>
            </a:r>
            <a:endParaRPr lang="en-US" altLang="pt-BR" sz="3430"/>
          </a:p>
          <a:p>
            <a:r>
              <a:t> </a:t>
            </a:r>
            <a:r>
              <a:rPr sz="4665"/>
              <a:t>Objetivos específicos</a:t>
            </a:r>
            <a:endParaRPr sz="4665"/>
          </a:p>
          <a:p>
            <a:pPr algn="just"/>
            <a:r>
              <a:rPr lang="en-US" altLang="en-US"/>
              <a:t></a:t>
            </a:r>
            <a:r>
              <a:rPr lang="en-US" altLang="pt-BR" sz="3335"/>
              <a:t>Diagnosticar os impactos relacionados a disposi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inadequada dos res</a:t>
            </a:r>
            <a:r>
              <a:rPr lang="en-US" altLang="en-US" sz="3335"/>
              <a:t>í</a:t>
            </a:r>
            <a:r>
              <a:rPr lang="en-US" altLang="pt-BR" sz="3335"/>
              <a:t>duos s</a:t>
            </a:r>
            <a:r>
              <a:rPr lang="en-US" altLang="en-US" sz="3335"/>
              <a:t>ó</a:t>
            </a:r>
            <a:r>
              <a:rPr lang="en-US" altLang="pt-BR" sz="3335"/>
              <a:t>lidos que influenciam na sa</a:t>
            </a:r>
            <a:r>
              <a:rPr lang="en-US" altLang="en-US" sz="3335"/>
              <a:t>ú</a:t>
            </a:r>
            <a:r>
              <a:rPr lang="en-US" altLang="pt-BR" sz="3335"/>
              <a:t>de da popula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da sede do munic</a:t>
            </a:r>
            <a:r>
              <a:rPr lang="en-US" altLang="en-US" sz="3335"/>
              <a:t>í</a:t>
            </a:r>
            <a:r>
              <a:rPr lang="en-US" altLang="pt-BR" sz="3335"/>
              <a:t>pio de Oiapoque/AP;</a:t>
            </a:r>
            <a:endParaRPr lang="en-US" altLang="pt-BR" sz="3335"/>
          </a:p>
          <a:p>
            <a:pPr algn="just"/>
            <a:r>
              <a:rPr lang="en-US" altLang="en-US" sz="3335"/>
              <a:t></a:t>
            </a:r>
            <a:r>
              <a:rPr lang="en-US" altLang="pt-BR" sz="3335"/>
              <a:t>Levantar os principais casos de agravos de sa</a:t>
            </a:r>
            <a:r>
              <a:rPr lang="en-US" altLang="en-US" sz="3335"/>
              <a:t>ú</a:t>
            </a:r>
            <a:r>
              <a:rPr lang="en-US" altLang="pt-BR" sz="3335"/>
              <a:t>de decorrentes das condi</a:t>
            </a:r>
            <a:r>
              <a:rPr lang="" altLang="en-US" sz="3335"/>
              <a:t>çõ</a:t>
            </a:r>
            <a:r>
              <a:rPr lang="en-US" altLang="pt-BR" sz="3335"/>
              <a:t>es ambientais na sede do munic</a:t>
            </a:r>
            <a:r>
              <a:rPr lang="en-US" altLang="en-US" sz="3335"/>
              <a:t>í</a:t>
            </a:r>
            <a:r>
              <a:rPr lang="en-US" altLang="pt-BR" sz="3335"/>
              <a:t>pio de Oiapoque/AP, considerando a sua condi</a:t>
            </a:r>
            <a:r>
              <a:rPr lang="" altLang="en-US" sz="3335"/>
              <a:t>ç</a:t>
            </a:r>
            <a:r>
              <a:rPr lang="en-US" altLang="en-US" sz="3335"/>
              <a:t>ã</a:t>
            </a:r>
            <a:r>
              <a:rPr lang="en-US" altLang="pt-BR" sz="3335"/>
              <a:t>o de cidade fronteiri</a:t>
            </a:r>
            <a:r>
              <a:rPr lang="" altLang="en-US" sz="3335"/>
              <a:t>ç</a:t>
            </a:r>
            <a:r>
              <a:rPr lang="en-US" altLang="pt-BR" sz="3335"/>
              <a:t>a;</a:t>
            </a:r>
            <a:endParaRPr lang="en-US" altLang="pt-BR" sz="3335"/>
          </a:p>
          <a:p>
            <a:pPr marL="0" indent="0" algn="just">
              <a:buNone/>
            </a:pPr>
            <a:endParaRPr lang="en-US" altLang="pt-BR" sz="3335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70" y="1473200"/>
            <a:ext cx="8228330" cy="465328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pt-BR" sz="2200"/>
              <a:t>Avaliar como a educa</a:t>
            </a:r>
            <a:r>
              <a:rPr lang="en-US" altLang="en-US" sz="2200"/>
              <a:t>çã</a:t>
            </a:r>
            <a:r>
              <a:rPr lang="en-US" altLang="pt-BR" sz="2200"/>
              <a:t>o ambiental influ</a:t>
            </a:r>
            <a:r>
              <a:rPr lang="en-US" altLang="en-US" sz="2200"/>
              <a:t>ê</a:t>
            </a:r>
            <a:r>
              <a:rPr lang="en-US" altLang="pt-BR" sz="2200"/>
              <a:t>ncia nas pol</a:t>
            </a:r>
            <a:r>
              <a:rPr lang="en-US" altLang="en-US" sz="2200"/>
              <a:t>í</a:t>
            </a:r>
            <a:r>
              <a:rPr lang="en-US" altLang="pt-BR" sz="2200"/>
              <a:t>ticas p</a:t>
            </a:r>
            <a:r>
              <a:rPr lang="en-US" altLang="en-US" sz="2200"/>
              <a:t>ú</a:t>
            </a:r>
            <a:r>
              <a:rPr lang="en-US" altLang="pt-BR" sz="2200"/>
              <a:t>blicas de sa</a:t>
            </a:r>
            <a:r>
              <a:rPr lang="en-US" altLang="en-US" sz="2200"/>
              <a:t>ú</a:t>
            </a:r>
            <a:r>
              <a:rPr lang="en-US" altLang="pt-BR" sz="2200"/>
              <a:t>de e do ambiente e como essa ferramenta pode promover a melhoria da sa</a:t>
            </a:r>
            <a:r>
              <a:rPr lang="en-US" altLang="en-US" sz="2200"/>
              <a:t>ú</a:t>
            </a:r>
            <a:r>
              <a:rPr lang="en-US" altLang="pt-BR" sz="2200"/>
              <a:t>de p</a:t>
            </a:r>
            <a:r>
              <a:rPr lang="en-US" altLang="en-US" sz="2200"/>
              <a:t>ú</a:t>
            </a:r>
            <a:r>
              <a:rPr lang="en-US" altLang="pt-BR" sz="2200"/>
              <a:t>blica relacionada à Aten</a:t>
            </a:r>
            <a:r>
              <a:rPr lang="en-US" altLang="en-US" sz="2200"/>
              <a:t>çã</a:t>
            </a:r>
            <a:r>
              <a:rPr lang="en-US" altLang="pt-BR" sz="2200"/>
              <a:t>o Prim</a:t>
            </a:r>
            <a:r>
              <a:rPr lang="en-US" altLang="en-US" sz="2200"/>
              <a:t>á</a:t>
            </a:r>
            <a:r>
              <a:rPr lang="en-US" altLang="pt-BR" sz="2200"/>
              <a:t>ria;</a:t>
            </a:r>
            <a:endParaRPr lang="en-US" altLang="pt-BR" sz="2200"/>
          </a:p>
          <a:p>
            <a:pPr marL="0" indent="0" algn="just">
              <a:lnSpc>
                <a:spcPct val="100000"/>
              </a:lnSpc>
              <a:buNone/>
            </a:pPr>
            <a:endParaRPr lang="en-US" altLang="pt-BR" sz="2200"/>
          </a:p>
          <a:p>
            <a:pPr algn="just">
              <a:lnSpc>
                <a:spcPct val="100000"/>
              </a:lnSpc>
            </a:pPr>
            <a:r>
              <a:rPr lang="en-US" altLang="pt-BR" sz="2200"/>
              <a:t>Elaborar um mapeamento das unidades b</a:t>
            </a:r>
            <a:r>
              <a:rPr lang="en-US" altLang="en-US" sz="2200"/>
              <a:t>á</a:t>
            </a:r>
            <a:r>
              <a:rPr lang="en-US" altLang="pt-BR" sz="2200"/>
              <a:t>sicas de sa</a:t>
            </a:r>
            <a:r>
              <a:rPr lang="en-US" altLang="en-US" sz="2200"/>
              <a:t>ú</a:t>
            </a:r>
            <a:r>
              <a:rPr lang="en-US" altLang="pt-BR" sz="2200"/>
              <a:t>de e dos focos de vetores (ac</a:t>
            </a:r>
            <a:r>
              <a:rPr lang="en-US" altLang="en-US" sz="2200"/>
              <a:t>ú</a:t>
            </a:r>
            <a:r>
              <a:rPr lang="en-US" altLang="pt-BR" sz="2200"/>
              <a:t>mulo de res</a:t>
            </a:r>
            <a:r>
              <a:rPr lang="en-US" altLang="en-US" sz="2200"/>
              <a:t>í</a:t>
            </a:r>
            <a:r>
              <a:rPr lang="en-US" altLang="pt-BR" sz="2200"/>
              <a:t>duos s</a:t>
            </a:r>
            <a:r>
              <a:rPr lang="en-US" altLang="en-US" sz="2200"/>
              <a:t>ó</a:t>
            </a:r>
            <a:r>
              <a:rPr lang="en-US" altLang="pt-BR" sz="2200"/>
              <a:t>lidos em local inadequado) de doen</a:t>
            </a:r>
            <a:r>
              <a:rPr lang="en-US" altLang="en-US" sz="2200"/>
              <a:t>ç</a:t>
            </a:r>
            <a:r>
              <a:rPr lang="en-US" altLang="pt-BR" sz="2200"/>
              <a:t>as no ambiente da sede do Munic</a:t>
            </a:r>
            <a:r>
              <a:rPr lang="en-US" altLang="en-US" sz="2200"/>
              <a:t>í</a:t>
            </a:r>
            <a:r>
              <a:rPr lang="en-US" altLang="pt-BR" sz="2200"/>
              <a:t>pio de Oiapoque/AP que compor</a:t>
            </a:r>
            <a:r>
              <a:rPr lang="en-US" altLang="en-US" sz="2200"/>
              <a:t>á</a:t>
            </a:r>
            <a:r>
              <a:rPr lang="en-US" altLang="pt-BR" sz="2200"/>
              <a:t> uma Cartilha de Educa</a:t>
            </a:r>
            <a:r>
              <a:rPr lang="en-US" altLang="en-US" sz="2200"/>
              <a:t>çã</a:t>
            </a:r>
            <a:r>
              <a:rPr lang="en-US" altLang="pt-BR" sz="2200"/>
              <a:t>o Ambiental voltada para a sa</a:t>
            </a:r>
            <a:r>
              <a:rPr lang="en-US" altLang="en-US" sz="2200"/>
              <a:t>ú</a:t>
            </a:r>
            <a:r>
              <a:rPr lang="en-US" altLang="pt-BR" sz="2200"/>
              <a:t>de p</a:t>
            </a:r>
            <a:r>
              <a:rPr lang="en-US" altLang="en-US" sz="2200"/>
              <a:t>ú</a:t>
            </a:r>
            <a:r>
              <a:rPr lang="en-US" altLang="pt-BR" sz="2200"/>
              <a:t>blica da sede do munic</a:t>
            </a:r>
            <a:r>
              <a:rPr lang="en-US" altLang="en-US" sz="2200"/>
              <a:t>í</a:t>
            </a:r>
            <a:r>
              <a:rPr lang="en-US" altLang="pt-BR" sz="2200"/>
              <a:t>pio de Oiapoque.</a:t>
            </a:r>
            <a:endParaRPr lang="en-US" altLang="pt-BR" sz="22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465" y="0"/>
            <a:ext cx="1831340" cy="12941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t>Tipo de pesquisa</a:t>
            </a:r>
            <a:r>
              <a:rPr lang="pt-BR"/>
              <a:t>: descritiva; explicativa exploratória; Com abordagem qualiquantitativa.</a:t>
            </a:r>
          </a:p>
          <a:p>
            <a:r>
              <a:t>Procedimentos adotados</a:t>
            </a:r>
            <a:r>
              <a:rPr lang="pt-BR"/>
              <a:t>: Levantamento bibliográfico,Pesquisa de campo, Aprovação no comitê de ética e pesquisa, entrevista, análise de dados e resultados, propostas possíveis da cartilha aos profissionais de saúde.</a:t>
            </a:r>
          </a:p>
          <a:p>
            <a:r>
              <a:t> Local da pesquisa</a:t>
            </a:r>
            <a:r>
              <a:rPr lang="pt-BR"/>
              <a:t>: Município de Oiapoque/AP-</a:t>
            </a:r>
            <a:endParaRPr lang="pt-BR"/>
          </a:p>
          <a:p>
            <a:r>
              <a:rPr lang="en-US" altLang="pt-BR"/>
              <a:t>UBS Julieta Palmerim, Planalto, Infraero e Nova Esperan</a:t>
            </a:r>
            <a:r>
              <a:rPr lang="" altLang="en-US"/>
              <a:t>ç</a:t>
            </a:r>
            <a:r>
              <a:rPr lang="en-US" altLang="pt-BR"/>
              <a:t>a, todas integrantes da APS na zona urbana do munic</a:t>
            </a:r>
            <a:r>
              <a:rPr lang="en-US" altLang="en-US"/>
              <a:t>í</a:t>
            </a:r>
            <a:r>
              <a:rPr lang="en-US" altLang="pt-BR"/>
              <a:t>pio</a:t>
            </a:r>
            <a:r>
              <a:rPr lang="pt-BR" altLang="en-US"/>
              <a:t>.</a:t>
            </a:r>
            <a:endParaRPr lang="en-US" altLang="pt-BR"/>
          </a:p>
          <a:p>
            <a:r>
              <a:t>Público participante</a:t>
            </a:r>
            <a:r>
              <a:rPr lang="pt-BR"/>
              <a:t>: 8 profissionais de saúde (enfermeiros)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5" y="270587"/>
            <a:ext cx="8229600" cy="1143000"/>
          </a:xfrm>
        </p:spPr>
        <p:txBody>
          <a:bodyPr/>
          <a:lstStyle/>
          <a:p>
            <a:r>
              <a:rPr dirty="0" err="1"/>
              <a:t>Resultados</a:t>
            </a:r>
            <a:r>
              <a:rPr dirty="0"/>
              <a:t> / </a:t>
            </a:r>
            <a:r>
              <a:rPr dirty="0" err="1"/>
              <a:t>Discussão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8301"/>
            <a:ext cx="8229600" cy="4525963"/>
          </a:xfrm>
        </p:spPr>
        <p:txBody>
          <a:bodyPr>
            <a:normAutofit fontScale="70000"/>
          </a:bodyPr>
          <a:lstStyle/>
          <a:p>
            <a:pPr algn="just"/>
            <a:r>
              <a:rPr lang="en-US" altLang="pt-BR" dirty="0"/>
              <a:t>De forma preliminar </a:t>
            </a:r>
            <a:r>
              <a:rPr lang="en-US" altLang="en-US" dirty="0"/>
              <a:t>é</a:t>
            </a:r>
            <a:r>
              <a:rPr lang="en-US" altLang="pt-BR" dirty="0"/>
              <a:t> poss</a:t>
            </a:r>
            <a:r>
              <a:rPr lang="en-US" altLang="en-US" dirty="0"/>
              <a:t>í</a:t>
            </a:r>
            <a:r>
              <a:rPr lang="en-US" altLang="pt-BR" dirty="0"/>
              <a:t>vel afirmar que a educa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ambiental </a:t>
            </a:r>
            <a:r>
              <a:rPr lang="en-US" altLang="en-US" dirty="0"/>
              <a:t>é</a:t>
            </a:r>
            <a:r>
              <a:rPr lang="en-US" altLang="pt-BR" dirty="0"/>
              <a:t> fundamental para as boas pr</a:t>
            </a:r>
            <a:r>
              <a:rPr lang="en-US" altLang="en-US" dirty="0"/>
              <a:t>á</a:t>
            </a:r>
            <a:r>
              <a:rPr lang="en-US" altLang="pt-BR" dirty="0"/>
              <a:t>ticas na promo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de sa</a:t>
            </a:r>
            <a:r>
              <a:rPr lang="en-US" altLang="en-US" dirty="0"/>
              <a:t>ú</a:t>
            </a:r>
            <a:r>
              <a:rPr lang="en-US" altLang="pt-BR" dirty="0"/>
              <a:t>de e na redu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dos riscos a exposi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a agentes infecciosos por meio da educa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ambiental. A an</a:t>
            </a:r>
            <a:r>
              <a:rPr lang="en-US" altLang="en-US" dirty="0"/>
              <a:t>á</a:t>
            </a:r>
            <a:r>
              <a:rPr lang="en-US" altLang="pt-BR" dirty="0"/>
              <a:t>lise dos primeiros resultados da pesquisa em andamento nos permite afirmar que a educa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ambiental pode ser utilizada como ferramenta de discuss</a:t>
            </a:r>
            <a:r>
              <a:rPr lang="en-US" altLang="en-US" dirty="0"/>
              <a:t>ã</a:t>
            </a:r>
            <a:r>
              <a:rPr lang="en-US" altLang="pt-BR" dirty="0"/>
              <a:t>o e debate nos setores de gest</a:t>
            </a:r>
            <a:r>
              <a:rPr lang="en-US" altLang="en-US" dirty="0"/>
              <a:t>ã</a:t>
            </a:r>
            <a:r>
              <a:rPr lang="en-US" altLang="pt-BR" dirty="0"/>
              <a:t>o e sa</a:t>
            </a:r>
            <a:r>
              <a:rPr lang="en-US" altLang="en-US" dirty="0"/>
              <a:t>ú</a:t>
            </a:r>
            <a:r>
              <a:rPr lang="en-US" altLang="pt-BR" dirty="0"/>
              <a:t>de p</a:t>
            </a:r>
            <a:r>
              <a:rPr lang="en-US" altLang="en-US" dirty="0"/>
              <a:t>ú</a:t>
            </a:r>
            <a:r>
              <a:rPr lang="en-US" altLang="pt-BR" dirty="0"/>
              <a:t>blica e que seu impacto </a:t>
            </a:r>
            <a:r>
              <a:rPr lang="en-US" altLang="en-US" dirty="0"/>
              <a:t>é</a:t>
            </a:r>
            <a:r>
              <a:rPr lang="en-US" altLang="pt-BR" dirty="0"/>
              <a:t> positivo nas a</a:t>
            </a:r>
            <a:r>
              <a:rPr lang="" altLang="en-US" dirty="0"/>
              <a:t>çõ</a:t>
            </a:r>
            <a:r>
              <a:rPr lang="en-US" altLang="pt-BR" dirty="0"/>
              <a:t>es de sa</a:t>
            </a:r>
            <a:r>
              <a:rPr lang="en-US" altLang="en-US" dirty="0"/>
              <a:t>ú</a:t>
            </a:r>
            <a:r>
              <a:rPr lang="en-US" altLang="pt-BR" dirty="0"/>
              <a:t>de, principalmente em regi</a:t>
            </a:r>
            <a:r>
              <a:rPr lang="" altLang="en-US" dirty="0"/>
              <a:t>õ</a:t>
            </a:r>
            <a:r>
              <a:rPr lang="en-US" altLang="pt-BR" dirty="0"/>
              <a:t>es onde a din</a:t>
            </a:r>
            <a:r>
              <a:rPr lang="en-US" altLang="en-US" dirty="0"/>
              <a:t>â</a:t>
            </a:r>
            <a:r>
              <a:rPr lang="en-US" altLang="pt-BR" dirty="0"/>
              <a:t>mica </a:t>
            </a:r>
            <a:r>
              <a:rPr lang="en-US" altLang="en-US" dirty="0"/>
              <a:t>é</a:t>
            </a:r>
            <a:r>
              <a:rPr lang="en-US" altLang="pt-BR" dirty="0"/>
              <a:t> diferente como a regi</a:t>
            </a:r>
            <a:r>
              <a:rPr lang="en-US" altLang="en-US" dirty="0"/>
              <a:t>ã</a:t>
            </a:r>
            <a:r>
              <a:rPr lang="en-US" altLang="pt-BR" dirty="0"/>
              <a:t>o de fronteira do Amap</a:t>
            </a:r>
            <a:r>
              <a:rPr lang="en-US" altLang="en-US" dirty="0"/>
              <a:t>á</a:t>
            </a:r>
            <a:r>
              <a:rPr lang="en-US" altLang="pt-BR" dirty="0"/>
              <a:t> e Guiana Francesa, contribuindo significativamente na sa</a:t>
            </a:r>
            <a:r>
              <a:rPr lang="en-US" altLang="en-US" dirty="0"/>
              <a:t>ú</a:t>
            </a:r>
            <a:r>
              <a:rPr lang="en-US" altLang="pt-BR" dirty="0"/>
              <a:t>de p</a:t>
            </a:r>
            <a:r>
              <a:rPr lang="en-US" altLang="en-US" dirty="0"/>
              <a:t>ú</a:t>
            </a:r>
            <a:r>
              <a:rPr lang="en-US" altLang="pt-BR" dirty="0"/>
              <a:t>blica e nas quest</a:t>
            </a:r>
            <a:r>
              <a:rPr lang="" altLang="en-US" dirty="0"/>
              <a:t>õ</a:t>
            </a:r>
            <a:r>
              <a:rPr lang="en-US" altLang="pt-BR" dirty="0"/>
              <a:t>es ambiental, ao qual nos possibilita um campo vasto de pesquisa e contribui</a:t>
            </a:r>
            <a:r>
              <a:rPr lang="" altLang="en-US" dirty="0"/>
              <a:t>ç</a:t>
            </a:r>
            <a:r>
              <a:rPr lang="en-US" altLang="en-US" dirty="0"/>
              <a:t>ã</a:t>
            </a:r>
            <a:r>
              <a:rPr lang="en-US" altLang="pt-BR" dirty="0"/>
              <a:t>o para o desenvolvimento dessa regi</a:t>
            </a:r>
            <a:r>
              <a:rPr lang="en-US" altLang="en-US" dirty="0"/>
              <a:t>ã</a:t>
            </a:r>
            <a:r>
              <a:rPr lang="en-US" altLang="pt-BR" dirty="0"/>
              <a:t>o.</a:t>
            </a:r>
            <a:endParaRPr lang="en-US" alt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Considerações Finais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pt-BR" sz="2400"/>
              <a:t>Espera-se que a pesquisa proporcione uma compreens</a:t>
            </a:r>
            <a:r>
              <a:rPr lang="en-US" altLang="en-US" sz="2400"/>
              <a:t>ã</a:t>
            </a:r>
            <a:r>
              <a:rPr lang="en-US" altLang="pt-BR" sz="2400"/>
              <a:t>o aprofundada das condi</a:t>
            </a:r>
            <a:r>
              <a:rPr lang="" altLang="en-US" sz="2400"/>
              <a:t>çõ</a:t>
            </a:r>
            <a:r>
              <a:rPr lang="en-US" altLang="pt-BR" sz="2400"/>
              <a:t>es ambientais e dos impactos à sa</a:t>
            </a:r>
            <a:r>
              <a:rPr lang="en-US" altLang="en-US" sz="2400"/>
              <a:t>ú</a:t>
            </a:r>
            <a:r>
              <a:rPr lang="en-US" altLang="pt-BR" sz="2400"/>
              <a:t>de p</a:t>
            </a:r>
            <a:r>
              <a:rPr lang="en-US" altLang="en-US" sz="2400"/>
              <a:t>ú</a:t>
            </a:r>
            <a:r>
              <a:rPr lang="en-US" altLang="pt-BR" sz="2400"/>
              <a:t>blica na sede do munic</a:t>
            </a:r>
            <a:r>
              <a:rPr lang="en-US" altLang="en-US" sz="2400"/>
              <a:t>í</a:t>
            </a:r>
            <a:r>
              <a:rPr lang="en-US" altLang="pt-BR" sz="2400"/>
              <a:t>pio de Oiapoque/AP, especialmente no que se refere à gest</a:t>
            </a:r>
            <a:r>
              <a:rPr lang="en-US" altLang="en-US" sz="2400"/>
              <a:t>ã</a:t>
            </a:r>
            <a:r>
              <a:rPr lang="en-US" altLang="pt-BR" sz="2400"/>
              <a:t>o inadequada de res</a:t>
            </a:r>
            <a:r>
              <a:rPr lang="en-US" altLang="en-US" sz="2400"/>
              <a:t>í</a:t>
            </a:r>
            <a:r>
              <a:rPr lang="en-US" altLang="pt-BR" sz="2400"/>
              <a:t>duos s</a:t>
            </a:r>
            <a:r>
              <a:rPr lang="en-US" altLang="en-US" sz="2400"/>
              <a:t>ó</a:t>
            </a:r>
            <a:r>
              <a:rPr lang="en-US" altLang="pt-BR" sz="2400"/>
              <a:t>lidos e sua rela</a:t>
            </a:r>
            <a:r>
              <a:rPr lang="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com a incid</a:t>
            </a:r>
            <a:r>
              <a:rPr lang="en-US" altLang="en-US" sz="2400"/>
              <a:t>ê</a:t>
            </a:r>
            <a:r>
              <a:rPr lang="en-US" altLang="pt-BR" sz="2400"/>
              <a:t>ncia de doen</a:t>
            </a:r>
            <a:r>
              <a:rPr lang="" altLang="en-US" sz="2400"/>
              <a:t>ç</a:t>
            </a:r>
            <a:r>
              <a:rPr lang="en-US" altLang="pt-BR" sz="2400"/>
              <a:t>as de origem ambiental.</a:t>
            </a:r>
            <a:r>
              <a:rPr lang="pt-BR" altLang="en-US" sz="2400"/>
              <a:t> Com ênfase na educação ambiental e a promoção de saúde interligadas para ações efetivas na redução de agravos em saúde.</a:t>
            </a:r>
            <a:endParaRPr lang="pt-BR" altLang="en-US" sz="24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Agradecimentos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/>
              <a:t>Aos colaboradores para a realização da pesquisa; </a:t>
            </a:r>
            <a:endParaRPr lang="pt-BR" sz="2400"/>
          </a:p>
          <a:p>
            <a:pPr algn="just"/>
            <a:r>
              <a:rPr lang="pt-BR" sz="2400"/>
              <a:t>A minha orientadora ProfªDrª Daguinete Brito;</a:t>
            </a:r>
            <a:endParaRPr lang="pt-BR" sz="2400"/>
          </a:p>
          <a:p>
            <a:pPr algn="just"/>
            <a:r>
              <a:rPr lang="pt-BR" sz="2400"/>
              <a:t>A minha família e aos meus colegas do mestrado pela jornada juntos.. e a todos os presentes no evento.</a:t>
            </a:r>
            <a:endParaRPr sz="2400"/>
          </a:p>
          <a:p>
            <a:pPr algn="just"/>
            <a:endParaRPr lang="pt-BR"/>
          </a:p>
          <a:p>
            <a:endParaRPr lang="pt-BR"/>
          </a:p>
          <a:p>
            <a:endParaRPr lang="pt-BR" sz="1600"/>
          </a:p>
          <a:p>
            <a:endParaRPr lang="pt-BR" sz="1600"/>
          </a:p>
          <a:p>
            <a:endParaRPr lang="pt-BR" sz="1600"/>
          </a:p>
          <a:p>
            <a:endParaRPr lang="pt-BR" sz="1600"/>
          </a:p>
          <a:p>
            <a:r>
              <a:rPr lang="pt-BR" sz="1600"/>
              <a:t>email: rayanepantojaaunifap@gmail.com</a:t>
            </a:r>
            <a:endParaRPr sz="1600"/>
          </a:p>
          <a:p>
            <a:pPr marL="0" indent="0">
              <a:buNone/>
            </a:pPr>
            <a:endParaRPr sz="16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Presentation</Application>
  <PresentationFormat>Apresentação na tela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Título do Trabalho</vt:lpstr>
      <vt:lpstr>Introdução / Contexto</vt:lpstr>
      <vt:lpstr>Introdução / Contexto</vt:lpstr>
      <vt:lpstr>Objetivos</vt:lpstr>
      <vt:lpstr>Objetivos</vt:lpstr>
      <vt:lpstr>Metodologia</vt:lpstr>
      <vt:lpstr>Resultados / Discussão</vt:lpstr>
      <vt:lpstr>Considerações Finais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</dc:creator>
  <dc:description>generated using python-pptx</dc:description>
  <cp:lastModifiedBy>Rayane Pantoja</cp:lastModifiedBy>
  <cp:revision>6</cp:revision>
  <dcterms:created xsi:type="dcterms:W3CDTF">2013-01-27T09:14:00Z</dcterms:created>
  <dcterms:modified xsi:type="dcterms:W3CDTF">2025-11-24T18:01:53Z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D2EB258C8644420E96054BFDDA668CE4_13</vt:lpwstr>
  </property>
  <property fmtid="{D5CDD505-2E9C-101B-9397-08002B2CF9AE}" pid="3" name="KSOProductBuildVer">
    <vt:lpwstr>1046-12.2.0.23155</vt:lpwstr>
  </property>
</Properties>
</file>