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1" d="100"/>
          <a:sy n="51" d="100"/>
        </p:scale>
        <p:origin x="1720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mailto:iacipelaes1@gmail.com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linara@unifap.br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728" y="2554160"/>
            <a:ext cx="8505173" cy="1470025"/>
          </a:xfrm>
        </p:spPr>
        <p:txBody>
          <a:bodyPr>
            <a:normAutofit/>
          </a:bodyPr>
          <a:lstStyle/>
          <a:p>
            <a:r>
              <a:rPr lang="pt-BR" sz="2800" b="1" dirty="0">
                <a:latin typeface="+mn-lt"/>
              </a:rPr>
              <a:t>LETRAMENTO RACIAL NA FRONTEIRA BRASIL-GUIANA FRANCESA: POLÍTICAS PÚBLICAS DE ENFRENTAMENTO AO RACISMO ESTRUTURAL</a:t>
            </a:r>
            <a:endParaRPr lang="pt-BR" sz="28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728" y="4171360"/>
            <a:ext cx="8505173" cy="1983901"/>
          </a:xfrm>
        </p:spPr>
        <p:txBody>
          <a:bodyPr>
            <a:noAutofit/>
          </a:bodyPr>
          <a:lstStyle/>
          <a:p>
            <a:r>
              <a:rPr lang="pt-BR" sz="2300" dirty="0">
                <a:solidFill>
                  <a:schemeClr val="tx1"/>
                </a:solidFill>
              </a:rPr>
              <a:t>Maria Carolina Monteiro de Almeida, Linara Oeiras Assunção e </a:t>
            </a:r>
          </a:p>
          <a:p>
            <a:r>
              <a:rPr lang="pt-BR" sz="2300" dirty="0" err="1">
                <a:solidFill>
                  <a:schemeClr val="tx1"/>
                </a:solidFill>
              </a:rPr>
              <a:t>Iaci</a:t>
            </a:r>
            <a:r>
              <a:rPr lang="pt-BR" sz="2300" dirty="0">
                <a:solidFill>
                  <a:schemeClr val="tx1"/>
                </a:solidFill>
              </a:rPr>
              <a:t> Pelaes dos Reis</a:t>
            </a:r>
          </a:p>
          <a:p>
            <a:r>
              <a:rPr lang="pt-BR" sz="1900" dirty="0">
                <a:solidFill>
                  <a:schemeClr val="tx1"/>
                </a:solidFill>
              </a:rPr>
              <a:t>Universidade Federal do Amapá</a:t>
            </a:r>
          </a:p>
          <a:p>
            <a:r>
              <a:rPr sz="1900" dirty="0" err="1">
                <a:solidFill>
                  <a:schemeClr val="tx1"/>
                </a:solidFill>
              </a:rPr>
              <a:t>Área</a:t>
            </a:r>
            <a:r>
              <a:rPr sz="1900" dirty="0">
                <a:solidFill>
                  <a:schemeClr val="tx1"/>
                </a:solidFill>
              </a:rPr>
              <a:t> </a:t>
            </a:r>
            <a:r>
              <a:rPr sz="1900" dirty="0" err="1">
                <a:solidFill>
                  <a:schemeClr val="tx1"/>
                </a:solidFill>
              </a:rPr>
              <a:t>Temática</a:t>
            </a:r>
            <a:r>
              <a:rPr lang="pt-BR" sz="1900" dirty="0">
                <a:solidFill>
                  <a:schemeClr val="tx1"/>
                </a:solidFill>
              </a:rPr>
              <a:t>: Políticas Públicas e Governança nas Fronteiras</a:t>
            </a:r>
          </a:p>
          <a:p>
            <a:r>
              <a:rPr lang="pt-BR" sz="1800" dirty="0">
                <a:solidFill>
                  <a:schemeClr val="tx1"/>
                </a:solidFill>
              </a:rPr>
              <a:t>Oiapoque - 2025</a:t>
            </a:r>
            <a:endParaRPr sz="1800" dirty="0">
              <a:solidFill>
                <a:schemeClr val="tx1"/>
              </a:solidFill>
            </a:endParaRPr>
          </a:p>
          <a:p>
            <a:endParaRPr sz="20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667A1A2-01C0-3BC7-E4A6-24E12BAD60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386" t="24658" r="25636" b="22896"/>
          <a:stretch/>
        </p:blipFill>
        <p:spPr>
          <a:xfrm>
            <a:off x="3151702" y="977031"/>
            <a:ext cx="2618977" cy="147002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0B0C006-42D6-96BF-A44E-7AA2747C1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308474"/>
            <a:ext cx="9143999" cy="558785"/>
          </a:xfrm>
          <a:prstGeom prst="rect">
            <a:avLst/>
          </a:prstGeom>
        </p:spPr>
      </p:pic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2437B9D5-181D-DD9A-9BAC-DAED6C566C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218907"/>
              </p:ext>
            </p:extLst>
          </p:nvPr>
        </p:nvGraphicFramePr>
        <p:xfrm>
          <a:off x="0" y="-18442"/>
          <a:ext cx="9144000" cy="889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1515935613"/>
                    </a:ext>
                  </a:extLst>
                </a:gridCol>
              </a:tblGrid>
              <a:tr h="889089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028790"/>
                  </a:ext>
                </a:extLst>
              </a:tr>
            </a:tbl>
          </a:graphicData>
        </a:graphic>
      </p:graphicFrame>
      <p:pic>
        <p:nvPicPr>
          <p:cNvPr id="7" name="Imagem 6" descr="Imagem de desenho animado&#10;&#10;O conteúdo gerado por IA pode estar incorreto.">
            <a:extLst>
              <a:ext uri="{FF2B5EF4-FFF2-40B4-BE49-F238E27FC236}">
                <a16:creationId xmlns:a16="http://schemas.microsoft.com/office/drawing/2014/main" id="{22DCFB58-1397-2F58-7CFA-4705CE36C1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4128" cy="870647"/>
          </a:xfrm>
          <a:prstGeom prst="rect">
            <a:avLst/>
          </a:prstGeom>
        </p:spPr>
      </p:pic>
      <p:pic>
        <p:nvPicPr>
          <p:cNvPr id="9" name="Imagem 8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586AAEE7-AACC-20EB-6BC4-A58C47A0DA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1943" y="-124826"/>
            <a:ext cx="2192055" cy="122677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70647"/>
            <a:ext cx="9143998" cy="1021748"/>
          </a:xfrm>
        </p:spPr>
        <p:txBody>
          <a:bodyPr>
            <a:normAutofit/>
          </a:bodyPr>
          <a:lstStyle/>
          <a:p>
            <a:r>
              <a:rPr lang="pt-BR" sz="3500" b="1" dirty="0"/>
              <a:t>Introdução</a:t>
            </a:r>
            <a:endParaRPr sz="3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86" y="2104373"/>
            <a:ext cx="8855902" cy="3882980"/>
          </a:xfrm>
        </p:spPr>
        <p:txBody>
          <a:bodyPr>
            <a:normAutofit/>
          </a:bodyPr>
          <a:lstStyle/>
          <a:p>
            <a:pPr algn="ctr"/>
            <a:r>
              <a:rPr lang="pt-BR" sz="2200" dirty="0"/>
              <a:t>A pesquisa é um </a:t>
            </a:r>
            <a:r>
              <a:rPr lang="pt-BR" sz="2200" b="1" dirty="0"/>
              <a:t>recorte de pesquisa de doutorado profissional </a:t>
            </a:r>
            <a:r>
              <a:rPr lang="pt-BR" sz="2200" dirty="0"/>
              <a:t>em andamento no PPGEF/UNIFAP, no âmbito de uma investigação aplicada sobre fronteiras étnico-raciais em áreas periféricas do Amapá.</a:t>
            </a:r>
          </a:p>
          <a:p>
            <a:pPr algn="ctr"/>
            <a:r>
              <a:rPr lang="pt-BR" sz="2200" dirty="0"/>
              <a:t>Considera a </a:t>
            </a:r>
            <a:r>
              <a:rPr lang="pt-BR" sz="2200" b="1" dirty="0"/>
              <a:t>fronteira</a:t>
            </a:r>
            <a:r>
              <a:rPr lang="pt-BR" sz="2200" dirty="0"/>
              <a:t> como campo de experiências e vivências que podem fomentar políticas públicas de letramento racial, de forma a enfrentar os diferentes racismos existentes e sofridos por pessoas negras. </a:t>
            </a:r>
          </a:p>
          <a:p>
            <a:pPr algn="ctr"/>
            <a:r>
              <a:rPr lang="pt-BR" sz="2200" dirty="0"/>
              <a:t>O </a:t>
            </a:r>
            <a:r>
              <a:rPr lang="pt-BR" sz="2200" b="1" dirty="0"/>
              <a:t>letramento racial </a:t>
            </a:r>
            <a:r>
              <a:rPr lang="pt-BR" sz="2200" dirty="0"/>
              <a:t>como capacidade crítica de ler, compreender e intervir nas estruturas do racismo (Almeida, 2019; Bento, 2022) e como ferramenta política e pedagógica para fortalecer identidades negras e combater práticas de exclusão.</a:t>
            </a:r>
            <a:endParaRPr sz="22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3C941E5-E5FD-46C9-BD8B-72D33B6DA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99215"/>
            <a:ext cx="9143999" cy="558785"/>
          </a:xfrm>
          <a:prstGeom prst="rect">
            <a:avLst/>
          </a:prstGeom>
        </p:spPr>
      </p:pic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8B3C2126-FF84-0A5E-CD56-6BAD06DA03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448460"/>
              </p:ext>
            </p:extLst>
          </p:nvPr>
        </p:nvGraphicFramePr>
        <p:xfrm>
          <a:off x="0" y="-18442"/>
          <a:ext cx="9144000" cy="889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1515935613"/>
                    </a:ext>
                  </a:extLst>
                </a:gridCol>
              </a:tblGrid>
              <a:tr h="889089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028790"/>
                  </a:ext>
                </a:extLst>
              </a:tr>
            </a:tbl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ACCED045-182F-7CD1-AE03-A243D1A4D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442"/>
            <a:ext cx="1753643" cy="915364"/>
          </a:xfrm>
          <a:prstGeom prst="rect">
            <a:avLst/>
          </a:prstGeom>
        </p:spPr>
      </p:pic>
      <p:pic>
        <p:nvPicPr>
          <p:cNvPr id="7" name="Imagem 6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B5F0BF40-DC41-C4EC-8AF8-C19821B3DE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1943" y="-124826"/>
            <a:ext cx="2192055" cy="11430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1029F4-F642-82E8-25A3-91B534ECC7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D6F06-693A-C758-CDD4-DAA9961E8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70647"/>
            <a:ext cx="9143998" cy="1021748"/>
          </a:xfrm>
        </p:spPr>
        <p:txBody>
          <a:bodyPr>
            <a:normAutofit/>
          </a:bodyPr>
          <a:lstStyle/>
          <a:p>
            <a:r>
              <a:rPr lang="pt-BR" sz="3500" b="1" dirty="0"/>
              <a:t>Problema de pesquisa e Objetivos</a:t>
            </a:r>
            <a:endParaRPr sz="35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90141-4A05-A1A2-11FB-47F6B622A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312" y="2104373"/>
            <a:ext cx="8818324" cy="388298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pt-BR" b="1" dirty="0"/>
              <a:t>Problema:</a:t>
            </a:r>
            <a:r>
              <a:rPr lang="pt-BR" dirty="0"/>
              <a:t> Como o letramento racial, como política pública transfronteiriça, pode constituir instrumento de enfrentamento às desigualdades raciais e fortalecer práticas decoloniais na fronteira Brasil-Guiana Francesa?</a:t>
            </a:r>
          </a:p>
          <a:p>
            <a:pPr algn="ctr"/>
            <a:r>
              <a:rPr lang="pt-BR" dirty="0"/>
              <a:t>Para enfrentar esta questão, têm-se por </a:t>
            </a:r>
            <a:r>
              <a:rPr lang="pt-BR" b="1" dirty="0"/>
              <a:t>objetivos</a:t>
            </a:r>
            <a:r>
              <a:rPr lang="pt-BR" dirty="0"/>
              <a:t>: </a:t>
            </a:r>
          </a:p>
          <a:p>
            <a:pPr algn="ctr"/>
            <a:r>
              <a:rPr lang="pt-BR" dirty="0"/>
              <a:t>a) </a:t>
            </a:r>
            <a:r>
              <a:rPr lang="pt-BR" b="1" dirty="0"/>
              <a:t>Geral:</a:t>
            </a:r>
            <a:r>
              <a:rPr lang="pt-BR" dirty="0"/>
              <a:t> analisar como o letramento racial pode ser institucionalizado como política pública de enfrentamento às desigualdades étnico-raciais na fronteira Brasil-Guiana Francesa; </a:t>
            </a:r>
          </a:p>
          <a:p>
            <a:pPr algn="ctr"/>
            <a:r>
              <a:rPr lang="pt-BR" dirty="0"/>
              <a:t>b) </a:t>
            </a:r>
            <a:r>
              <a:rPr lang="pt-BR" b="1" dirty="0"/>
              <a:t>Específicos: </a:t>
            </a:r>
            <a:r>
              <a:rPr lang="pt-BR" dirty="0"/>
              <a:t>b.1) mapear manifestações de racismo estrutural e institucional na região; b.2 ) identificar práticas comunitárias e escolares de resistência e de letramento racial; b.3) propor diretrizes normativas e interinstitucionais para uma política transfronteiriça de letramento racial. </a:t>
            </a:r>
            <a:endParaRPr sz="22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DC3FFC6-DEDF-01DD-F3C0-41418AC6D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99215"/>
            <a:ext cx="9143999" cy="558785"/>
          </a:xfrm>
          <a:prstGeom prst="rect">
            <a:avLst/>
          </a:prstGeom>
        </p:spPr>
      </p:pic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BF45AACD-C9E2-1B78-C249-50B70503B19F}"/>
              </a:ext>
            </a:extLst>
          </p:cNvPr>
          <p:cNvGraphicFramePr>
            <a:graphicFrameLocks noGrp="1"/>
          </p:cNvGraphicFramePr>
          <p:nvPr/>
        </p:nvGraphicFramePr>
        <p:xfrm>
          <a:off x="0" y="-18442"/>
          <a:ext cx="9144000" cy="889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1515935613"/>
                    </a:ext>
                  </a:extLst>
                </a:gridCol>
              </a:tblGrid>
              <a:tr h="889089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028790"/>
                  </a:ext>
                </a:extLst>
              </a:tr>
            </a:tbl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D0D78341-2715-6960-A2D6-56999257E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442"/>
            <a:ext cx="1753643" cy="915364"/>
          </a:xfrm>
          <a:prstGeom prst="rect">
            <a:avLst/>
          </a:prstGeom>
        </p:spPr>
      </p:pic>
      <p:pic>
        <p:nvPicPr>
          <p:cNvPr id="7" name="Imagem 6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BB0124FA-5C9B-F86F-AE61-3686EB569E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1943" y="-124826"/>
            <a:ext cx="2192055" cy="11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741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3DA720-1355-2772-9019-388D66AE5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7662C-F663-5846-3BB5-60FAA6AB5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70647"/>
            <a:ext cx="9143998" cy="1021748"/>
          </a:xfrm>
        </p:spPr>
        <p:txBody>
          <a:bodyPr>
            <a:normAutofit/>
          </a:bodyPr>
          <a:lstStyle/>
          <a:p>
            <a:r>
              <a:rPr lang="pt-BR" sz="3500" b="1" dirty="0"/>
              <a:t>Metodologia</a:t>
            </a:r>
            <a:endParaRPr sz="35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F29F1-575E-1773-D066-480582C7A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468" y="2104373"/>
            <a:ext cx="8718116" cy="3882980"/>
          </a:xfrm>
        </p:spPr>
        <p:txBody>
          <a:bodyPr>
            <a:norm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pt-BR" sz="2200" dirty="0"/>
              <a:t>A pesquisa adota uma abordagem qualitativa (Martinelli, 1994), com revisão de literatura ancorada em estudos de fronteira, decolonialidade e educação antirracista e com análise documental e de conteúdo de políticas de igualdade racial no Brasil e na Guiana Francesa. 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pt-BR" sz="2200" dirty="0"/>
              <a:t>A análise documental segue ancorada em legislação, artigos, teses, dissertações, relatórios institucionais e reportagens locais. </a:t>
            </a:r>
            <a:endParaRPr sz="22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E676A62-35D3-4243-B403-4C697B6BA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99215"/>
            <a:ext cx="9143999" cy="558785"/>
          </a:xfrm>
          <a:prstGeom prst="rect">
            <a:avLst/>
          </a:prstGeom>
        </p:spPr>
      </p:pic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ECD99EFD-915A-E035-8DFD-716FAB0A752F}"/>
              </a:ext>
            </a:extLst>
          </p:cNvPr>
          <p:cNvGraphicFramePr>
            <a:graphicFrameLocks noGrp="1"/>
          </p:cNvGraphicFramePr>
          <p:nvPr/>
        </p:nvGraphicFramePr>
        <p:xfrm>
          <a:off x="0" y="-18442"/>
          <a:ext cx="9144000" cy="889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1515935613"/>
                    </a:ext>
                  </a:extLst>
                </a:gridCol>
              </a:tblGrid>
              <a:tr h="889089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028790"/>
                  </a:ext>
                </a:extLst>
              </a:tr>
            </a:tbl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E9D131F1-35A7-AF92-F099-7C57848C8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442"/>
            <a:ext cx="1753643" cy="915364"/>
          </a:xfrm>
          <a:prstGeom prst="rect">
            <a:avLst/>
          </a:prstGeom>
        </p:spPr>
      </p:pic>
      <p:pic>
        <p:nvPicPr>
          <p:cNvPr id="7" name="Imagem 6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BD13599F-F5D0-BA36-B397-1487CC7600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1943" y="-124826"/>
            <a:ext cx="2192055" cy="11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24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D53F00-E8E2-AEA1-4D9A-1166AA165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6BE5C-B00B-268B-FAC4-FAB80C4F0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70647"/>
            <a:ext cx="9143998" cy="1021748"/>
          </a:xfrm>
        </p:spPr>
        <p:txBody>
          <a:bodyPr>
            <a:normAutofit/>
          </a:bodyPr>
          <a:lstStyle/>
          <a:p>
            <a:r>
              <a:rPr lang="pt-BR" sz="3500" b="1" dirty="0"/>
              <a:t>Resultados/Discussão</a:t>
            </a:r>
            <a:endParaRPr sz="35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94580-4A64-76DE-8910-BBDA1A858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416" y="2104373"/>
            <a:ext cx="8755694" cy="3882980"/>
          </a:xfrm>
        </p:spPr>
        <p:txBody>
          <a:bodyPr>
            <a:normAutofit fontScale="70000" lnSpcReduction="20000"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pt-BR" dirty="0"/>
              <a:t>A pesquisa está em andamento, mas os resultados preliminares sugerem que a rede escolar de Oiapoque apresenta fragilidades na implementação da Lei nº 10.639/2003 (</a:t>
            </a:r>
            <a:r>
              <a:rPr lang="pt-BR" dirty="0" err="1"/>
              <a:t>Pearcy</a:t>
            </a:r>
            <a:r>
              <a:rPr lang="pt-BR" dirty="0"/>
              <a:t> </a:t>
            </a:r>
            <a:r>
              <a:rPr lang="pt-BR" i="1" dirty="0"/>
              <a:t>et al.</a:t>
            </a:r>
            <a:r>
              <a:rPr lang="pt-BR" dirty="0"/>
              <a:t>, 2019) e que a Guiana Francesa, apesar de integrar a lógica republicana francesa, convive com desigualdades </a:t>
            </a:r>
            <a:r>
              <a:rPr lang="pt-BR" dirty="0" err="1"/>
              <a:t>racializadas</a:t>
            </a:r>
            <a:r>
              <a:rPr lang="pt-BR" dirty="0"/>
              <a:t> que afetam sua população (</a:t>
            </a:r>
            <a:r>
              <a:rPr lang="pt-BR" dirty="0" err="1"/>
              <a:t>Zouari</a:t>
            </a:r>
            <a:r>
              <a:rPr lang="pt-BR" dirty="0"/>
              <a:t>, 2015). 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pt-BR" dirty="0"/>
              <a:t>As práticas pedagógicas voltadas à igualdade racial na cidade de Oiapoque são deficitárias e pouco implementadas pela rede municipal de ensino (</a:t>
            </a:r>
            <a:r>
              <a:rPr lang="pt-BR" dirty="0" err="1"/>
              <a:t>Pearcy</a:t>
            </a:r>
            <a:r>
              <a:rPr lang="pt-BR" dirty="0"/>
              <a:t> </a:t>
            </a:r>
            <a:r>
              <a:rPr lang="pt-BR" i="1" dirty="0"/>
              <a:t>et al.</a:t>
            </a:r>
            <a:r>
              <a:rPr lang="pt-BR" dirty="0"/>
              <a:t>, 2019).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pt-BR" b="1" dirty="0"/>
              <a:t>Nesse contexto, o letramento racial emerge como tecnologia social capaz de: </a:t>
            </a:r>
            <a:r>
              <a:rPr lang="pt-BR" dirty="0"/>
              <a:t>promover educação intercultural e bilíngue; apoiar políticas antidiscriminatórias; romper com narrativas coloniais naturalizadas; fortalecer identidades negras amazônidas em território transnacional. </a:t>
            </a:r>
            <a:endParaRPr sz="22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37FA5F0-A432-D946-4F92-E1BCFBB82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99215"/>
            <a:ext cx="9143999" cy="558785"/>
          </a:xfrm>
          <a:prstGeom prst="rect">
            <a:avLst/>
          </a:prstGeom>
        </p:spPr>
      </p:pic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6F89AAF0-EC83-E3A7-76D2-F031896CDE3E}"/>
              </a:ext>
            </a:extLst>
          </p:cNvPr>
          <p:cNvGraphicFramePr>
            <a:graphicFrameLocks noGrp="1"/>
          </p:cNvGraphicFramePr>
          <p:nvPr/>
        </p:nvGraphicFramePr>
        <p:xfrm>
          <a:off x="0" y="-18442"/>
          <a:ext cx="9144000" cy="889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1515935613"/>
                    </a:ext>
                  </a:extLst>
                </a:gridCol>
              </a:tblGrid>
              <a:tr h="889089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028790"/>
                  </a:ext>
                </a:extLst>
              </a:tr>
            </a:tbl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0DB08B0A-2395-2074-68D4-F8619A890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442"/>
            <a:ext cx="1753643" cy="915364"/>
          </a:xfrm>
          <a:prstGeom prst="rect">
            <a:avLst/>
          </a:prstGeom>
        </p:spPr>
      </p:pic>
      <p:pic>
        <p:nvPicPr>
          <p:cNvPr id="7" name="Imagem 6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4DA2A229-A9EF-FF81-6D57-9020FFE3E2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1943" y="-124826"/>
            <a:ext cx="2192055" cy="11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67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CE9872-58C2-D3D3-D162-A10495F7B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0523C-8FC5-C2AC-20B1-CF2E36F68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70647"/>
            <a:ext cx="9143998" cy="1021748"/>
          </a:xfrm>
        </p:spPr>
        <p:txBody>
          <a:bodyPr>
            <a:normAutofit/>
          </a:bodyPr>
          <a:lstStyle/>
          <a:p>
            <a:r>
              <a:rPr lang="pt-BR" sz="3500" b="1" dirty="0"/>
              <a:t>Considerações finais</a:t>
            </a:r>
            <a:endParaRPr sz="35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455E0-5608-C453-8665-E2D405CF3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416" y="2104373"/>
            <a:ext cx="8755694" cy="3882980"/>
          </a:xfrm>
        </p:spPr>
        <p:txBody>
          <a:bodyPr>
            <a:norm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pt-BR" sz="2400" dirty="0"/>
              <a:t>O letramento racial, como política pública de Estado, tem potencial para reconfigurar práticas educativas, impulsionar justiça racial e consolidar um modelo inovador de governança transfronteiriça na Amazônia. 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pt-BR" sz="2400" dirty="0"/>
              <a:t>Ao compreender a </a:t>
            </a:r>
            <a:r>
              <a:rPr lang="pt-BR" sz="2400" b="1" dirty="0"/>
              <a:t>fronteira como laboratório político e pedagógico</a:t>
            </a:r>
            <a:r>
              <a:rPr lang="pt-BR" sz="2400" dirty="0"/>
              <a:t>, esta pesquisa pretende contribuir para uma agenda estratégica de enfrentamento ao racismo estrutural e de valorização da negritude amazônica amapaense e franco-amazônica.</a:t>
            </a:r>
          </a:p>
          <a:p>
            <a:pPr algn="ctr">
              <a:buFont typeface="Arial" panose="020B0604020202020204" pitchFamily="34" charset="0"/>
              <a:buChar char="•"/>
            </a:pPr>
            <a:endParaRPr sz="22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4F86B86-1DE9-9DA4-75F7-05D8DF340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99215"/>
            <a:ext cx="9143999" cy="558785"/>
          </a:xfrm>
          <a:prstGeom prst="rect">
            <a:avLst/>
          </a:prstGeom>
        </p:spPr>
      </p:pic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76B0F94B-4C3A-7ED2-B077-CFDDC44FEAE4}"/>
              </a:ext>
            </a:extLst>
          </p:cNvPr>
          <p:cNvGraphicFramePr>
            <a:graphicFrameLocks noGrp="1"/>
          </p:cNvGraphicFramePr>
          <p:nvPr/>
        </p:nvGraphicFramePr>
        <p:xfrm>
          <a:off x="0" y="-18442"/>
          <a:ext cx="9144000" cy="889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1515935613"/>
                    </a:ext>
                  </a:extLst>
                </a:gridCol>
              </a:tblGrid>
              <a:tr h="889089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028790"/>
                  </a:ext>
                </a:extLst>
              </a:tr>
            </a:tbl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DF678F41-496A-FFA4-7E40-89731643B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442"/>
            <a:ext cx="1753643" cy="915364"/>
          </a:xfrm>
          <a:prstGeom prst="rect">
            <a:avLst/>
          </a:prstGeom>
        </p:spPr>
      </p:pic>
      <p:pic>
        <p:nvPicPr>
          <p:cNvPr id="7" name="Imagem 6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1D08719B-E382-4CC8-9B5C-DA6A2E15EC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1943" y="-124826"/>
            <a:ext cx="2192055" cy="11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496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1D4EC9-FE26-A83B-EC36-E45F5C660C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D4FC0-5999-4F46-F83A-72914B116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70647"/>
            <a:ext cx="9143998" cy="1021748"/>
          </a:xfrm>
        </p:spPr>
        <p:txBody>
          <a:bodyPr>
            <a:noAutofit/>
          </a:bodyPr>
          <a:lstStyle/>
          <a:p>
            <a:r>
              <a:rPr lang="pt-BR" sz="3000" b="1" dirty="0">
                <a:latin typeface="+mn-lt"/>
              </a:rPr>
              <a:t>Para acessar o resumo completo com as referências:</a:t>
            </a:r>
            <a:endParaRPr sz="3000" b="1" dirty="0">
              <a:latin typeface="+mn-lt"/>
            </a:endParaRPr>
          </a:p>
        </p:txBody>
      </p:sp>
      <p:pic>
        <p:nvPicPr>
          <p:cNvPr id="9" name="Espaço Reservado para Conteúdo 8" descr="Código QR&#10;&#10;O conteúdo gerado por IA pode estar incorreto.">
            <a:extLst>
              <a:ext uri="{FF2B5EF4-FFF2-40B4-BE49-F238E27FC236}">
                <a16:creationId xmlns:a16="http://schemas.microsoft.com/office/drawing/2014/main" id="{98B1492D-CD25-35FA-3BEE-C33ABFEB96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8974" y="1892395"/>
            <a:ext cx="3883025" cy="3883025"/>
          </a:xfr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9ED665B-93AA-0C18-9CE3-C660F7561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99215"/>
            <a:ext cx="9143999" cy="558785"/>
          </a:xfrm>
          <a:prstGeom prst="rect">
            <a:avLst/>
          </a:prstGeom>
        </p:spPr>
      </p:pic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6D1BAAC0-F3F0-B33D-AA7B-2E6958D53011}"/>
              </a:ext>
            </a:extLst>
          </p:cNvPr>
          <p:cNvGraphicFramePr>
            <a:graphicFrameLocks noGrp="1"/>
          </p:cNvGraphicFramePr>
          <p:nvPr/>
        </p:nvGraphicFramePr>
        <p:xfrm>
          <a:off x="0" y="-18442"/>
          <a:ext cx="9144000" cy="889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1515935613"/>
                    </a:ext>
                  </a:extLst>
                </a:gridCol>
              </a:tblGrid>
              <a:tr h="889089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028790"/>
                  </a:ext>
                </a:extLst>
              </a:tr>
            </a:tbl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9946B0A3-130D-AB88-FD07-8CED20C0ED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8442"/>
            <a:ext cx="1753643" cy="915364"/>
          </a:xfrm>
          <a:prstGeom prst="rect">
            <a:avLst/>
          </a:prstGeom>
        </p:spPr>
      </p:pic>
      <p:pic>
        <p:nvPicPr>
          <p:cNvPr id="7" name="Imagem 6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456F6245-C147-6483-329E-EE78DEEDD5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1943" y="-124826"/>
            <a:ext cx="2192055" cy="1143001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AA46C521-3AAE-AB1E-F03A-1ED1005AC8EA}"/>
              </a:ext>
            </a:extLst>
          </p:cNvPr>
          <p:cNvSpPr txBox="1"/>
          <p:nvPr/>
        </p:nvSpPr>
        <p:spPr>
          <a:xfrm>
            <a:off x="4672208" y="2942142"/>
            <a:ext cx="409601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Contatos:</a:t>
            </a:r>
          </a:p>
          <a:p>
            <a:pPr algn="ctr"/>
            <a:endParaRPr lang="pt-BR" b="1" dirty="0"/>
          </a:p>
          <a:p>
            <a:pPr algn="ctr"/>
            <a:r>
              <a:rPr lang="pt-BR" u="sng" dirty="0"/>
              <a:t>profmariacarolinamonteiro@gmail.com</a:t>
            </a:r>
            <a:r>
              <a:rPr lang="pt-BR" dirty="0"/>
              <a:t> </a:t>
            </a:r>
          </a:p>
          <a:p>
            <a:pPr algn="ctr"/>
            <a:r>
              <a:rPr lang="pt-BR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linara@unifap.br</a:t>
            </a:r>
            <a:endParaRPr lang="pt-BR" dirty="0"/>
          </a:p>
          <a:p>
            <a:pPr algn="ctr"/>
            <a:r>
              <a:rPr lang="pt-BR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iacipelaes1@gmail.com</a:t>
            </a:r>
            <a:endParaRPr lang="pt-BR" dirty="0"/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2922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553</Words>
  <Application>Microsoft Office PowerPoint</Application>
  <PresentationFormat>Apresentação na tela (4:3)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LETRAMENTO RACIAL NA FRONTEIRA BRASIL-GUIANA FRANCESA: POLÍTICAS PÚBLICAS DE ENFRENTAMENTO AO RACISMO ESTRUTURAL</vt:lpstr>
      <vt:lpstr>Introdução</vt:lpstr>
      <vt:lpstr>Problema de pesquisa e Objetivos</vt:lpstr>
      <vt:lpstr>Metodologia</vt:lpstr>
      <vt:lpstr>Resultados/Discussão</vt:lpstr>
      <vt:lpstr>Considerações finais</vt:lpstr>
      <vt:lpstr>Para acessar o resumo completo com as referências: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Bruno</dc:creator>
  <cp:keywords/>
  <dc:description>generated using python-pptx</dc:description>
  <cp:lastModifiedBy>Linara Oeiras</cp:lastModifiedBy>
  <cp:revision>3</cp:revision>
  <dcterms:created xsi:type="dcterms:W3CDTF">2013-01-27T09:14:16Z</dcterms:created>
  <dcterms:modified xsi:type="dcterms:W3CDTF">2025-11-24T13:34:08Z</dcterms:modified>
  <cp:category/>
</cp:coreProperties>
</file>