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8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172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nara@unifap.br" TargetMode="External"/><Relationship Id="rId5" Type="http://schemas.openxmlformats.org/officeDocument/2006/relationships/hyperlink" Target="mailto:deborakpbatista@gmail.com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728" y="2659869"/>
            <a:ext cx="8505173" cy="1470025"/>
          </a:xfrm>
        </p:spPr>
        <p:txBody>
          <a:bodyPr>
            <a:noAutofit/>
          </a:bodyPr>
          <a:lstStyle/>
          <a:p>
            <a:r>
              <a:rPr lang="pt-BR" sz="2600" b="1" dirty="0"/>
              <a:t>A ATUAÇÃO DO CENTRO DE ATENÇÃO PSICOSSOCIAL DE OIAPOQUE NA EFETIVAÇÃO DA POLÍTICA PÚBLICA DE SAÚDE MENTAL NA FRONTEIRA BRASIL-GUIANA FRANCESA</a:t>
            </a:r>
            <a:endParaRPr lang="pt-BR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728" y="4342706"/>
            <a:ext cx="8505173" cy="1709609"/>
          </a:xfrm>
        </p:spPr>
        <p:txBody>
          <a:bodyPr>
            <a:noAutofit/>
          </a:bodyPr>
          <a:lstStyle/>
          <a:p>
            <a:r>
              <a:rPr lang="pt-BR" sz="2400" dirty="0"/>
              <a:t> </a:t>
            </a:r>
            <a:r>
              <a:rPr lang="pt-BR" sz="2400" dirty="0">
                <a:solidFill>
                  <a:schemeClr val="tx1"/>
                </a:solidFill>
              </a:rPr>
              <a:t>Débora </a:t>
            </a:r>
            <a:r>
              <a:rPr lang="pt-BR" sz="2400" dirty="0" err="1">
                <a:solidFill>
                  <a:schemeClr val="tx1"/>
                </a:solidFill>
              </a:rPr>
              <a:t>Kriscia</a:t>
            </a:r>
            <a:r>
              <a:rPr lang="pt-BR" sz="2400" dirty="0">
                <a:solidFill>
                  <a:schemeClr val="tx1"/>
                </a:solidFill>
              </a:rPr>
              <a:t> Penna Batista e Linara Oeiras Assunção </a:t>
            </a:r>
          </a:p>
          <a:p>
            <a:r>
              <a:rPr lang="pt-BR" sz="2000" dirty="0">
                <a:solidFill>
                  <a:schemeClr val="tx1"/>
                </a:solidFill>
              </a:rPr>
              <a:t>Universidade Federal do Amapá</a:t>
            </a:r>
          </a:p>
          <a:p>
            <a:r>
              <a:rPr sz="2000" dirty="0" err="1">
                <a:solidFill>
                  <a:schemeClr val="tx1"/>
                </a:solidFill>
              </a:rPr>
              <a:t>Área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Temática</a:t>
            </a:r>
            <a:r>
              <a:rPr lang="pt-BR" sz="2000" dirty="0">
                <a:solidFill>
                  <a:schemeClr val="tx1"/>
                </a:solidFill>
              </a:rPr>
              <a:t>: Políticas Públicas e Governança nas Fronteiras</a:t>
            </a:r>
          </a:p>
          <a:p>
            <a:r>
              <a:rPr lang="pt-BR" sz="2000" dirty="0">
                <a:solidFill>
                  <a:schemeClr val="tx1"/>
                </a:solidFill>
              </a:rPr>
              <a:t>Oiapoque - 2025</a:t>
            </a:r>
            <a:endParaRPr sz="2000" dirty="0">
              <a:solidFill>
                <a:schemeClr val="tx1"/>
              </a:solidFill>
            </a:endParaRPr>
          </a:p>
          <a:p>
            <a:endParaRPr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67A1A2-01C0-3BC7-E4A6-24E12BAD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86" t="24658" r="25636" b="22896"/>
          <a:stretch/>
        </p:blipFill>
        <p:spPr>
          <a:xfrm>
            <a:off x="3151702" y="977031"/>
            <a:ext cx="2618977" cy="147002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08474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437B9D5-181D-DD9A-9BAC-DAED6C566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218907"/>
              </p:ext>
            </p:extLst>
          </p:nvPr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7" name="Imagem 6" descr="Imagem de desenho animado&#10;&#10;O conteúdo gerado por IA pode estar incorreto.">
            <a:extLst>
              <a:ext uri="{FF2B5EF4-FFF2-40B4-BE49-F238E27FC236}">
                <a16:creationId xmlns:a16="http://schemas.microsoft.com/office/drawing/2014/main" id="{22DCFB58-1397-2F58-7CFA-4705CE36C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4128" cy="870647"/>
          </a:xfrm>
          <a:prstGeom prst="rect">
            <a:avLst/>
          </a:prstGeom>
        </p:spPr>
      </p:pic>
      <p:pic>
        <p:nvPicPr>
          <p:cNvPr id="9" name="Imagem 8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586AAEE7-AACC-20EB-6BC4-A58C47A0D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943" y="-124826"/>
            <a:ext cx="2192055" cy="1226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Introdução</a:t>
            </a:r>
            <a:endParaRPr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6" y="2104373"/>
            <a:ext cx="8855902" cy="3882980"/>
          </a:xfrm>
        </p:spPr>
        <p:txBody>
          <a:bodyPr>
            <a:normAutofit/>
          </a:bodyPr>
          <a:lstStyle/>
          <a:p>
            <a:pPr algn="ctr"/>
            <a:r>
              <a:rPr lang="pt-BR" sz="2200" dirty="0"/>
              <a:t>A pesquisa integra recorte de uma investigação maior, em andamento, no Mestrado Profissional do PPGEF/UNIFAP, sobre o “Funcionamento da Rede de Atenção Psicossocial na Fronteira Brasil-Guiana Francesa”. </a:t>
            </a:r>
          </a:p>
          <a:p>
            <a:pPr algn="ctr"/>
            <a:r>
              <a:rPr lang="pt-BR" sz="2200" dirty="0"/>
              <a:t>O </a:t>
            </a:r>
            <a:r>
              <a:rPr lang="pt-BR" sz="2200" b="1" dirty="0"/>
              <a:t>Centro de Atenção Psicossocial (CAPS) de Oiapoque </a:t>
            </a:r>
            <a:r>
              <a:rPr lang="pt-BR" sz="2200" dirty="0"/>
              <a:t>como o principal dispositivo da Rede de Atenção Psicossocial (RAPS), responsável por materializar a Política Nacional de Saúde Mental em um ambiente transfronteiriço complexo.</a:t>
            </a:r>
          </a:p>
          <a:p>
            <a:pPr algn="ctr"/>
            <a:r>
              <a:rPr lang="pt-BR" sz="2200" b="1" dirty="0"/>
              <a:t>Papel estratégico na mediação entre território, cuidado e política pública.</a:t>
            </a:r>
            <a:endParaRPr sz="22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B3C2126-FF84-0A5E-CD56-6BAD06DA0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48460"/>
              </p:ext>
            </p:extLst>
          </p:nvPr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B5F0BF40-DC41-C4EC-8AF8-C19821B3D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029F4-F642-82E8-25A3-91B534ECC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6F06-693A-C758-CDD4-DAA9961E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Objetivos</a:t>
            </a:r>
            <a:endParaRPr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0141-4A05-A1A2-11FB-47F6B622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" y="2104373"/>
            <a:ext cx="8818324" cy="3882980"/>
          </a:xfrm>
        </p:spPr>
        <p:txBody>
          <a:bodyPr>
            <a:normAutofit/>
          </a:bodyPr>
          <a:lstStyle/>
          <a:p>
            <a:pPr algn="ctr"/>
            <a:r>
              <a:rPr lang="pt-BR" sz="2200" dirty="0"/>
              <a:t>Tem como </a:t>
            </a:r>
            <a:r>
              <a:rPr lang="pt-BR" sz="2200" b="1" dirty="0"/>
              <a:t>objetivo geral </a:t>
            </a:r>
            <a:r>
              <a:rPr lang="pt-BR" sz="2200" dirty="0"/>
              <a:t>investigar de que maneira o CAPS de Oiapoque contribui para a efetivação da política pública de saúde mental no contexto fronteiriço Brasil-Guiana Francesa. </a:t>
            </a:r>
          </a:p>
          <a:p>
            <a:pPr algn="ctr"/>
            <a:r>
              <a:rPr lang="pt-BR" sz="2200" dirty="0"/>
              <a:t>Como </a:t>
            </a:r>
            <a:r>
              <a:rPr lang="pt-BR" sz="2200" b="1" dirty="0"/>
              <a:t>objetivos específicos</a:t>
            </a:r>
            <a:r>
              <a:rPr lang="pt-BR" sz="2200" dirty="0"/>
              <a:t>, propõe-se a: mapear e caracterizar as ações desenvolvidas pelo CAPS no atendimento à população local e migrante; e identificar e examinar os desafios institucionais que incidem sobre a execução da política de saúde mental no território transfronteiriço. </a:t>
            </a:r>
            <a:endParaRPr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C3FFC6-DEDF-01DD-F3C0-41418AC6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F45AACD-C9E2-1B78-C249-50B70503B19F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D0D78341-2715-6960-A2D6-56999257E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BB0124FA-5C9B-F86F-AE61-3686EB569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4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DA720-1355-2772-9019-388D66AE5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662C-F663-5846-3BB5-60FAA6AB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Metodologia</a:t>
            </a:r>
            <a:endParaRPr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F29F1-575E-1773-D066-480582C7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2104373"/>
            <a:ext cx="8718116" cy="3882980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pt-BR" sz="2200" dirty="0"/>
              <a:t>A pesquisa, de natureza qualitativa e caráter descritivo-exploratório (Gil, 2023), mobiliza revisão bibliográfica, análise documental e tratamento dos dados com base na análise de conteúdo de Bardin (2011), organizada nas categorias: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200" dirty="0"/>
              <a:t>práticas de cuidado;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200" dirty="0"/>
              <a:t>desafios e estratégias institucionais. </a:t>
            </a:r>
            <a:endParaRPr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676A62-35D3-4243-B403-4C697B6B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CD99EFD-915A-E035-8DFD-716FAB0A752F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E9D131F1-35A7-AF92-F099-7C57848C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BD13599F-F5D0-BA36-B397-1487CC760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53F00-E8E2-AEA1-4D9A-1166AA165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BE5C-B00B-268B-FAC4-FAB80C4F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Resultados/Discussão</a:t>
            </a:r>
            <a:endParaRPr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94580-4A64-76DE-8910-BBDA1A85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52" y="1932316"/>
            <a:ext cx="8755694" cy="3882980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pt-BR" sz="2200" dirty="0"/>
              <a:t>A atuação do CAPS de Oiapoque segue os princípios da Reforma Psiquiátrica e as diretrizes da RAPS (Amarante e Nunes, 2018; Brasil, 2001; 2011), mas, no contexto de fronteira, esses referenciais assumem configurações particulares, marcadas por vulnerabilidades sociais, intensa mobilidade internacional e fragilidades estruturais.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200" dirty="0"/>
              <a:t>Malafaia (2019), Mendes (2018) e Santos-Melo </a:t>
            </a:r>
            <a:r>
              <a:rPr lang="pt-BR" sz="2200" i="1" dirty="0"/>
              <a:t>et al.</a:t>
            </a:r>
            <a:r>
              <a:rPr lang="pt-BR" sz="2200" dirty="0"/>
              <a:t> (2023) demonstram que os territórios fronteiriços apresentam desafios específicos, como fluxos contínuos de pessoas, diversidade linguística e cultural e desigualdades socioeconômicas profundas, fatores que pressionam os serviços de saúde, especialmente a atenção psicossocial.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7FA5F0-A432-D946-4F92-E1BCFBB82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F89AAF0-EC83-E3A7-76D2-F031896CDE3E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0DB08B0A-2395-2074-68D4-F8619A89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DA2A229-A9EF-FF81-6D57-9020FFE3E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89F04-184B-5527-E635-1F4DDC314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C481-3236-9C8A-EF66-97A56BD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Resultados/Discussão</a:t>
            </a:r>
            <a:endParaRPr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F5BD-45A9-ED68-447C-3165D93CF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2104373"/>
            <a:ext cx="8755694" cy="3882980"/>
          </a:xfrm>
        </p:spPr>
        <p:txBody>
          <a:bodyPr>
            <a:normAutofit fontScale="70000" lnSpcReduction="20000"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pt-BR" dirty="0"/>
              <a:t>Embora classificado como </a:t>
            </a:r>
            <a:r>
              <a:rPr lang="pt-BR" b="1" dirty="0"/>
              <a:t>CAPS I</a:t>
            </a:r>
            <a:r>
              <a:rPr lang="pt-BR" dirty="0"/>
              <a:t>, modelo pensado para municípios de pequeno porte e atendimentos diurnos, em Oiapoque, o serviço enfrenta demandas superiores à capacidade instalada devido à dinâmica transfronteiriça.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dirty="0"/>
              <a:t>Sua atuação ultrapassa o caráter assistencial, posicionando o serviço como mediador das políticas públicas de saúde mental no território.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dirty="0"/>
              <a:t>Esses achados dialogam com a literatura sobre governança transfronteiriça, </a:t>
            </a:r>
            <a:r>
              <a:rPr lang="pt-BR" dirty="0" err="1"/>
              <a:t>Pêgo</a:t>
            </a:r>
            <a:r>
              <a:rPr lang="pt-BR" dirty="0"/>
              <a:t> (2021) e Nunes </a:t>
            </a:r>
            <a:r>
              <a:rPr lang="pt-BR" i="1" dirty="0"/>
              <a:t>et al.</a:t>
            </a:r>
            <a:r>
              <a:rPr lang="pt-BR" dirty="0"/>
              <a:t> (2022) destacam que a efetividade das políticas de saúde mental depende de arranjos que superem limites administrativos e avancem para modelos de cooperação internacional capazes de assegurar a continuidade do cuidado. </a:t>
            </a:r>
            <a:endParaRPr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DC17C8-CAC0-6E85-BE8A-D81A6330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6F504AE-2E6A-8C2C-DD85-496588467A2F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8CF6F83A-FC9B-A570-D419-DF26A0F30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D0DFE1F6-757C-CF2D-EA14-88B8B10D0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3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E9872-58C2-D3D3-D162-A10495F7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523C-8FC5-C2AC-20B1-CF2E36F6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rmAutofit/>
          </a:bodyPr>
          <a:lstStyle/>
          <a:p>
            <a:r>
              <a:rPr lang="pt-BR" sz="3500" b="1" dirty="0"/>
              <a:t>Considerações finais</a:t>
            </a:r>
            <a:endParaRPr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455E0-5608-C453-8665-E2D405CF3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2104373"/>
            <a:ext cx="8755694" cy="3882980"/>
          </a:xfrm>
        </p:spPr>
        <p:txBody>
          <a:bodyPr>
            <a:normAutofit fontScale="70000" lnSpcReduction="20000"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pt-BR" dirty="0"/>
              <a:t>Os achados preliminares demonstram que a coordenação contínua e a cooperação entre serviços são fundamentais para assegurar cuidado integral, prevenção e proteção social no contexto Brasil-Guiana Francesa.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dirty="0"/>
              <a:t>Nesse sentido, destaca-se a importância de fortalecer a participação municipal em iniciativas previstas nos acordos Brasil-França, bem como a ampliação de ações conjuntas, já visíveis na Semana de Saúde na Fronteira (Brasil, 2025).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dirty="0"/>
              <a:t>Em regiões fronteiriças, onde a mobilidade populacional, a diversidade linguística e as vulnerabilidades são intensificadas, o CAPS destaca-se pela capacidade de articular setores, integrar serviços e impulsionar respostas intersetoriais, reforçando seu papel estratégico na governança local da saúde mental.</a:t>
            </a:r>
          </a:p>
          <a:p>
            <a:pPr algn="ctr"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F86B86-1DE9-9DA4-75F7-05D8DF340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6B0F94B-4C3A-7ED2-B077-CFDDC44FEAE4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DF678F41-496A-FFA4-7E40-89731643B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D08719B-E382-4CC8-9B5C-DA6A2E15E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9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D4EC9-FE26-A83B-EC36-E45F5C660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4FC0-5999-4F46-F83A-72914B11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647"/>
            <a:ext cx="9143998" cy="1021748"/>
          </a:xfrm>
        </p:spPr>
        <p:txBody>
          <a:bodyPr>
            <a:noAutofit/>
          </a:bodyPr>
          <a:lstStyle/>
          <a:p>
            <a:r>
              <a:rPr lang="pt-BR" sz="3000" b="1" dirty="0">
                <a:latin typeface="+mn-lt"/>
              </a:rPr>
              <a:t>Para acessar o resumo completo com as referências:</a:t>
            </a:r>
            <a:endParaRPr sz="3000" b="1" dirty="0"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ED665B-93AA-0C18-9CE3-C660F7561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215"/>
            <a:ext cx="9143999" cy="55878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D1BAAC0-F3F0-B33D-AA7B-2E6958D53011}"/>
              </a:ext>
            </a:extLst>
          </p:cNvPr>
          <p:cNvGraphicFramePr>
            <a:graphicFrameLocks noGrp="1"/>
          </p:cNvGraphicFramePr>
          <p:nvPr/>
        </p:nvGraphicFramePr>
        <p:xfrm>
          <a:off x="0" y="-18442"/>
          <a:ext cx="9144000" cy="8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515935613"/>
                    </a:ext>
                  </a:extLst>
                </a:gridCol>
              </a:tblGrid>
              <a:tr h="88908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879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9946B0A3-130D-AB88-FD07-8CED20C0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2"/>
            <a:ext cx="1753643" cy="915364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56F6245-C147-6483-329E-EE78DEEDD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943" y="-124826"/>
            <a:ext cx="2192055" cy="114300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A46C521-3AAE-AB1E-F03A-1ED1005AC8EA}"/>
              </a:ext>
            </a:extLst>
          </p:cNvPr>
          <p:cNvSpPr txBox="1"/>
          <p:nvPr/>
        </p:nvSpPr>
        <p:spPr>
          <a:xfrm>
            <a:off x="4672208" y="3080640"/>
            <a:ext cx="40960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Contatos:</a:t>
            </a:r>
          </a:p>
          <a:p>
            <a:endParaRPr lang="pt-BR" dirty="0"/>
          </a:p>
          <a:p>
            <a:pPr algn="ctr"/>
            <a:r>
              <a:rPr lang="pt-BR" dirty="0"/>
              <a:t> </a:t>
            </a:r>
            <a:r>
              <a:rPr lang="pt-B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deborakpbatista@gmail.com</a:t>
            </a:r>
            <a:r>
              <a:rPr lang="pt-BR" dirty="0"/>
              <a:t> </a:t>
            </a:r>
            <a:endParaRPr lang="pt-BR" dirty="0"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t-B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linara@unifap.br</a:t>
            </a:r>
            <a:r>
              <a:rPr lang="pt-BR" dirty="0"/>
              <a:t> </a:t>
            </a:r>
          </a:p>
          <a:p>
            <a:pPr algn="ctr"/>
            <a:endParaRPr lang="pt-BR" dirty="0"/>
          </a:p>
        </p:txBody>
      </p:sp>
      <p:pic>
        <p:nvPicPr>
          <p:cNvPr id="12" name="Imagem 11" descr="Código QR&#10;&#10;O conteúdo gerado por IA pode estar incorreto.">
            <a:extLst>
              <a:ext uri="{FF2B5EF4-FFF2-40B4-BE49-F238E27FC236}">
                <a16:creationId xmlns:a16="http://schemas.microsoft.com/office/drawing/2014/main" id="{284F6F09-8EAD-2E19-13E8-CBA20DAC7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695" y="2005893"/>
            <a:ext cx="3717098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610</Words>
  <Application>Microsoft Office PowerPoint</Application>
  <PresentationFormat>Apresentação na tela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 ATUAÇÃO DO CENTRO DE ATENÇÃO PSICOSSOCIAL DE OIAPOQUE NA EFETIVAÇÃO DA POLÍTICA PÚBLICA DE SAÚDE MENTAL NA FRONTEIRA BRASIL-GUIANA FRANCESA</vt:lpstr>
      <vt:lpstr>Introdução</vt:lpstr>
      <vt:lpstr>Objetivos</vt:lpstr>
      <vt:lpstr>Metodologia</vt:lpstr>
      <vt:lpstr>Resultados/Discussão</vt:lpstr>
      <vt:lpstr>Resultados/Discussão</vt:lpstr>
      <vt:lpstr>Considerações finais</vt:lpstr>
      <vt:lpstr>Para acessar o resumo completo com as referências: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Bruno</dc:creator>
  <cp:keywords/>
  <dc:description>generated using python-pptx</dc:description>
  <cp:lastModifiedBy>Linara Oeiras</cp:lastModifiedBy>
  <cp:revision>4</cp:revision>
  <dcterms:created xsi:type="dcterms:W3CDTF">2013-01-27T09:14:16Z</dcterms:created>
  <dcterms:modified xsi:type="dcterms:W3CDTF">2025-11-24T13:57:20Z</dcterms:modified>
  <cp:category/>
</cp:coreProperties>
</file>