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9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84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nara@unifap.br" TargetMode="External"/><Relationship Id="rId5" Type="http://schemas.openxmlformats.org/officeDocument/2006/relationships/hyperlink" Target="mailto:iacipelaes1@gmail.com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28" y="2659869"/>
            <a:ext cx="8505173" cy="1470025"/>
          </a:xfrm>
        </p:spPr>
        <p:txBody>
          <a:bodyPr>
            <a:noAutofit/>
          </a:bodyPr>
          <a:lstStyle/>
          <a:p>
            <a:r>
              <a:rPr lang="pt-BR" sz="2600" b="1" dirty="0">
                <a:latin typeface="+mn-lt"/>
              </a:rPr>
              <a:t>PETRÓLEO NA FOZ DO AMAZONAS, </a:t>
            </a:r>
            <a:r>
              <a:rPr lang="pt-BR" sz="2600" b="1" i="1" dirty="0">
                <a:latin typeface="+mn-lt"/>
              </a:rPr>
              <a:t>ROYALTIES</a:t>
            </a:r>
            <a:r>
              <a:rPr lang="pt-BR" sz="2600" b="1" dirty="0">
                <a:latin typeface="+mn-lt"/>
              </a:rPr>
              <a:t> E O FINANCIAMENTO DA EDUCAÇÃO NA PERSPECTIVA DOS OBJETIVOS DE DESENVOLVIMENTO SUSTENTÁVEL (ODS) DA AGENDA 2030</a:t>
            </a:r>
            <a:endParaRPr lang="pt-BR" sz="2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728" y="4484318"/>
            <a:ext cx="8505173" cy="1567997"/>
          </a:xfrm>
        </p:spPr>
        <p:txBody>
          <a:bodyPr>
            <a:noAutofit/>
          </a:bodyPr>
          <a:lstStyle/>
          <a:p>
            <a:r>
              <a:rPr lang="pt-BR" sz="2300" dirty="0"/>
              <a:t> </a:t>
            </a:r>
            <a:r>
              <a:rPr lang="pt-BR" sz="2300" dirty="0" err="1">
                <a:solidFill>
                  <a:schemeClr val="tx1"/>
                </a:solidFill>
              </a:rPr>
              <a:t>Iaci</a:t>
            </a:r>
            <a:r>
              <a:rPr lang="pt-BR" sz="2300" dirty="0">
                <a:solidFill>
                  <a:schemeClr val="tx1"/>
                </a:solidFill>
              </a:rPr>
              <a:t> Pelaes dos Reis e Linara Oeiras Assunção </a:t>
            </a:r>
          </a:p>
          <a:p>
            <a:r>
              <a:rPr lang="pt-BR" sz="2000" dirty="0">
                <a:solidFill>
                  <a:schemeClr val="tx1"/>
                </a:solidFill>
              </a:rPr>
              <a:t>Universidade Federal do Amapá</a:t>
            </a:r>
          </a:p>
          <a:p>
            <a:r>
              <a:rPr sz="2000" dirty="0" err="1">
                <a:solidFill>
                  <a:schemeClr val="tx1"/>
                </a:solidFill>
              </a:rPr>
              <a:t>Área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Temática</a:t>
            </a:r>
            <a:r>
              <a:rPr lang="pt-BR" sz="2000" dirty="0">
                <a:solidFill>
                  <a:schemeClr val="tx1"/>
                </a:solidFill>
              </a:rPr>
              <a:t>: Políticas Públicas e Governança nas Fronteiras</a:t>
            </a:r>
          </a:p>
          <a:p>
            <a:r>
              <a:rPr lang="pt-BR" sz="2000" dirty="0">
                <a:solidFill>
                  <a:schemeClr val="tx1"/>
                </a:solidFill>
              </a:rPr>
              <a:t>Oiapoque - 2025</a:t>
            </a:r>
            <a:endParaRPr sz="2000" dirty="0">
              <a:solidFill>
                <a:schemeClr val="tx1"/>
              </a:solidFill>
            </a:endParaRPr>
          </a:p>
          <a:p>
            <a:endParaRPr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3262511" y="977032"/>
            <a:ext cx="2618977" cy="14700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08474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437B9D5-181D-DD9A-9BAC-DAED6C566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18907"/>
              </p:ext>
            </p:extLst>
          </p:nvPr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7" name="Imagem 6" descr="Imagem de desenho animado&#10;&#10;O conteúdo gerado por IA pode estar incorreto.">
            <a:extLst>
              <a:ext uri="{FF2B5EF4-FFF2-40B4-BE49-F238E27FC236}">
                <a16:creationId xmlns:a16="http://schemas.microsoft.com/office/drawing/2014/main" id="{22DCFB58-1397-2F58-7CFA-4705CE36C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4128" cy="870647"/>
          </a:xfrm>
          <a:prstGeom prst="rect">
            <a:avLst/>
          </a:prstGeom>
        </p:spPr>
      </p:pic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042C7562-87A8-1B2B-F873-1CD0FF2B8E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012" t="24977" r="9590" b="25491"/>
          <a:stretch>
            <a:fillRect/>
          </a:stretch>
        </p:blipFill>
        <p:spPr>
          <a:xfrm>
            <a:off x="6688898" y="-18442"/>
            <a:ext cx="2455099" cy="9413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Introdução</a:t>
            </a:r>
            <a:endParaRPr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" y="2104373"/>
            <a:ext cx="8855902" cy="38829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dirty="0"/>
              <a:t>Relação entre </a:t>
            </a:r>
            <a:r>
              <a:rPr lang="pt-BR" b="1" dirty="0"/>
              <a:t>Direito, governança das receitas petrolíferas e suas potencialidades para financiar políticas educacionais estruturantes </a:t>
            </a:r>
            <a:r>
              <a:rPr lang="pt-BR" dirty="0"/>
              <a:t>no estado do Amapá.</a:t>
            </a:r>
          </a:p>
          <a:p>
            <a:pPr algn="ctr"/>
            <a:r>
              <a:rPr lang="pt-BR" dirty="0"/>
              <a:t>Educação como direito humano fundamental e vetor de desenvolvimento humano, papel central na Agenda 2030 da ONU, especialmente no ODS 4 - educação de qualidade, inclusiva e equitativa. </a:t>
            </a:r>
          </a:p>
          <a:p>
            <a:pPr algn="ctr"/>
            <a:r>
              <a:rPr lang="pt-BR" dirty="0"/>
              <a:t>No contexto amazônico amapaense, marcado por desigualdades históricas, fragilidades institucionais e assimetrias socioeconômicas, discutir como </a:t>
            </a:r>
            <a:r>
              <a:rPr lang="pt-BR" i="1" dirty="0"/>
              <a:t>royalties </a:t>
            </a:r>
            <a:r>
              <a:rPr lang="pt-BR" dirty="0"/>
              <a:t>e participações especiais podem se converter em investimentos educacionais estratégicos, torna-se urgente para prevenir os efeitos da chamada </a:t>
            </a:r>
            <a:r>
              <a:rPr lang="pt-BR" b="1" dirty="0"/>
              <a:t>“maldição do petróleo” </a:t>
            </a:r>
            <a:r>
              <a:rPr lang="pt-BR" dirty="0"/>
              <a:t>(Ross, 2015; Silva, 2017). </a:t>
            </a:r>
            <a:endParaRPr sz="22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B3C2126-FF84-0A5E-CD56-6BAD06DA0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48460"/>
              </p:ext>
            </p:extLst>
          </p:nvPr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498E9626-41F5-07A5-27B6-A87E66FD7D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12" t="24977" r="9590" b="25491"/>
          <a:stretch>
            <a:fillRect/>
          </a:stretch>
        </p:blipFill>
        <p:spPr>
          <a:xfrm>
            <a:off x="6688898" y="-18442"/>
            <a:ext cx="2455099" cy="941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029F4-F642-82E8-25A3-91B534EC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6F06-693A-C758-CDD4-DAA9961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021176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Problema de pesquisa e hipótese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0141-4A05-A1A2-11FB-47F6B622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2104373"/>
            <a:ext cx="8818324" cy="3882980"/>
          </a:xfrm>
        </p:spPr>
        <p:txBody>
          <a:bodyPr>
            <a:normAutofit/>
          </a:bodyPr>
          <a:lstStyle/>
          <a:p>
            <a:pPr algn="ctr"/>
            <a:r>
              <a:rPr lang="pt-BR" sz="2200" dirty="0"/>
              <a:t>De que maneira as futuras receitas petrolíferas provenientes da exploração de petróleo na Foz do Amazonas podem financiar políticas educacionais estruturantes, coerentes com o ODS 4, a fim de contribuir para promover efetivo desenvolvimento e prevenir os efeitos danosos associados à má governança de receitas oriundas de recursos naturais não renováveis? </a:t>
            </a:r>
          </a:p>
          <a:p>
            <a:pPr algn="ctr"/>
            <a:r>
              <a:rPr lang="pt-BR" sz="2200" dirty="0"/>
              <a:t>A hipótese sustenta que a exploração petrolífera na Costa do Amapá, na Margem Equatorial, pode impulsionar políticas educacionais, desde que haja vinculação normativa das receitas, governança pública robusta e mecanismos efetivos de controle social.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C3FFC6-DEDF-01DD-F3C0-41418AC6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F45AACD-C9E2-1B78-C249-50B70503B19F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D0D78341-2715-6960-A2D6-56999257E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6A57DCA2-BCB3-6DFC-E7DB-BACE42D87B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12" t="24977" r="9590" b="25491"/>
          <a:stretch>
            <a:fillRect/>
          </a:stretch>
        </p:blipFill>
        <p:spPr>
          <a:xfrm>
            <a:off x="6688898" y="-18442"/>
            <a:ext cx="2455099" cy="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8AE8-EB30-77E9-3E66-83C63ABC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383F-80D0-A913-69E4-9BA57A6C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9849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Objetivos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C664-4F7A-3738-E95A-426FBE30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2104373"/>
            <a:ext cx="8818324" cy="38829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dirty="0"/>
              <a:t>a) </a:t>
            </a:r>
            <a:r>
              <a:rPr lang="pt-BR" b="1" dirty="0"/>
              <a:t>Geral: </a:t>
            </a:r>
            <a:r>
              <a:rPr lang="pt-BR" dirty="0"/>
              <a:t>demonstrar que a adequada destinação e a governança dessas receitas podem ampliar a oferta de educação de qualidade no Amapá, alinhada ao ODS 4; </a:t>
            </a:r>
          </a:p>
          <a:p>
            <a:pPr algn="ctr"/>
            <a:r>
              <a:rPr lang="pt-BR" dirty="0"/>
              <a:t>b) </a:t>
            </a:r>
            <a:r>
              <a:rPr lang="pt-BR" b="1" dirty="0"/>
              <a:t>Específicos: </a:t>
            </a:r>
            <a:r>
              <a:rPr lang="pt-BR" dirty="0"/>
              <a:t>b.1) Compreender o papel do Estado, a legislação do petróleo e o modelo federativo de distribuição de </a:t>
            </a:r>
            <a:r>
              <a:rPr lang="pt-BR" i="1" dirty="0"/>
              <a:t>royalties</a:t>
            </a:r>
            <a:r>
              <a:rPr lang="pt-BR" dirty="0"/>
              <a:t>; b.2) Identificar os condicionantes institucionais, econômicos e sociopolíticos que explicam a dissociação, frequentemente observada, entre a exploração de recursos naturais não renováveis e a promoção de desenvolvimento com justiça social; b.3) Demonstrar como receitas petrolíferas podem ser convertidas em investimentos educacionais estratégicos; b.4) Examinar o conceito de educação de qualidade na Agenda 2030; e b.5) Investigar mecanismos de controle social capazes de assegurar transparência e boa gestão das receitas petrolíferas. 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62DDCA-F3E6-D9D9-3828-3F06A985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6334157-40DC-0CA1-C1A4-BFA1AC842C4C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EB7A408B-5EE4-A027-97F9-70A730CD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8575DD97-F3B1-B1DF-8146-B168B8E2AA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12" t="24977" r="9590" b="25491"/>
          <a:stretch>
            <a:fillRect/>
          </a:stretch>
        </p:blipFill>
        <p:spPr>
          <a:xfrm>
            <a:off x="6688898" y="-18442"/>
            <a:ext cx="2455099" cy="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1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DA720-1355-2772-9019-388D66AE5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662C-F663-5846-3BB5-60FAA6AB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Metodologia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F29F1-575E-1773-D066-480582C7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2104373"/>
            <a:ext cx="8718116" cy="388298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A pesquisa adota abordagem qualitativa, de natureza aplicada (Gil, 2023), combinando análise jurídico-normativa (</a:t>
            </a:r>
            <a:r>
              <a:rPr lang="pt-BR" dirty="0" err="1"/>
              <a:t>Gustin</a:t>
            </a:r>
            <a:r>
              <a:rPr lang="pt-BR" dirty="0"/>
              <a:t> e Dias, 2013), estudo de caso e análise de políticas públicas, integrando revisão bibliográfica, análise documental e experiências nacionais e internacionais de governança de recursos naturais.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Os dados serão examinados por meio de análise de conteúdo (Bardin, 2011), com foco em governança, vinculação orçamentária, educação de qualidade e mecanismos participativos de transparência e </a:t>
            </a:r>
            <a:r>
              <a:rPr lang="pt-BR" i="1" dirty="0" err="1"/>
              <a:t>accountability</a:t>
            </a:r>
            <a:r>
              <a:rPr lang="pt-BR" dirty="0"/>
              <a:t>, permitindo avaliar como as futuras receitas petrolíferas podem ser direcionadas de forma transparente, sustentável e alinhada à Agenda 2030.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676A62-35D3-4243-B403-4C697B6B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CD99EFD-915A-E035-8DFD-716FAB0A752F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E9D131F1-35A7-AF92-F099-7C57848C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AD2766C5-BBFA-95A4-8C0F-4BA61A2093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12" t="24977" r="9590" b="25491"/>
          <a:stretch>
            <a:fillRect/>
          </a:stretch>
        </p:blipFill>
        <p:spPr>
          <a:xfrm>
            <a:off x="6688898" y="-18442"/>
            <a:ext cx="2455099" cy="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53F00-E8E2-AEA1-4D9A-1166AA16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BE5C-B00B-268B-FAC4-FAB80C4F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Resultados/Discussão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4580-4A64-76DE-8910-BBDA1A85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2" y="1932316"/>
            <a:ext cx="8755694" cy="3882980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A pesquisa está em andamento e resultados preliminares indicam que, embora a produção petrolífera possa transformar a matriz econômica regional (González e Serra, 2006; Serra e Gobetti, 2012), sua capacidade de gerar desenvolvimento socioeconômico depende diretamente do arranjo jurídico-institucional adotado (</a:t>
            </a:r>
            <a:r>
              <a:rPr lang="pt-BR" sz="2200" dirty="0" err="1"/>
              <a:t>Bercovici</a:t>
            </a:r>
            <a:r>
              <a:rPr lang="pt-BR" sz="2200" dirty="0"/>
              <a:t>, 2011; Piquet, 2012; Silveira, 2016).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Experiências internacionais, como a Venezuela (Furtado, 2008), demonstram que a combinação entre dependência extrativista (</a:t>
            </a:r>
            <a:r>
              <a:rPr lang="pt-BR" sz="2200" dirty="0" err="1"/>
              <a:t>Acemoglu</a:t>
            </a:r>
            <a:r>
              <a:rPr lang="pt-BR" sz="2200" dirty="0"/>
              <a:t> e Robinson, 2012), fragilidade estatal e ausência de controle social tende a agravar desigualdades e intensificar a “maldição do petróleo” (Ross, 2015).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7FA5F0-A432-D946-4F92-E1BCFBB8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F89AAF0-EC83-E3A7-76D2-F031896CDE3E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0DB08B0A-2395-2074-68D4-F8619A89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DA2A229-A9EF-FF81-6D57-9020FFE3E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F1848B39-28AF-8B94-F4CC-55D660092C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012" t="24977" r="9590" b="25491"/>
          <a:stretch>
            <a:fillRect/>
          </a:stretch>
        </p:blipFill>
        <p:spPr>
          <a:xfrm>
            <a:off x="6688898" y="-18442"/>
            <a:ext cx="2455099" cy="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E9872-58C2-D3D3-D162-A10495F7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523C-8FC5-C2AC-20B1-CF2E36F6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Considerações finais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455E0-5608-C453-8665-E2D405CF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2104373"/>
            <a:ext cx="8755694" cy="388298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A exploração de petróleo na Foz do Amazonas (Margem Equatorial) pode constituir não um risco, mas uma oportunidade, desde que alicerçada em governança democrática, planejamento de médio e longo prazo e vinculação responsável das receitas ao desenvolvimento humano, especialmente à educação de qualidade (Silveira, 2016).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Assim, o enfrentamento da “maldição do petróleo” não reside no caráter do recurso, mas na maturidade das escolhas políticas que direcionam suas receitas para fins socialmente transformadores, como a educação de qualidade.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F86B86-1DE9-9DA4-75F7-05D8DF340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6B0F94B-4C3A-7ED2-B077-CFDDC44FEAE4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DF678F41-496A-FFA4-7E40-89731643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C5FB0131-A858-38B7-DA21-7F96E5A682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12" t="24977" r="9590" b="25491"/>
          <a:stretch>
            <a:fillRect/>
          </a:stretch>
        </p:blipFill>
        <p:spPr>
          <a:xfrm>
            <a:off x="6688898" y="-18442"/>
            <a:ext cx="2455099" cy="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9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4EC9-FE26-A83B-EC36-E45F5C660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4FC0-5999-4F46-F83A-72914B11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+mn-lt"/>
              </a:rPr>
              <a:t>Para acessar o resumo completo com as referências:</a:t>
            </a:r>
            <a:endParaRPr sz="3000" b="1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ED665B-93AA-0C18-9CE3-C660F756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D1BAAC0-F3F0-B33D-AA7B-2E6958D53011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9946B0A3-130D-AB88-FD07-8CED20C0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56F6245-C147-6483-329E-EE78DEED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A46C521-3AAE-AB1E-F03A-1ED1005AC8EA}"/>
              </a:ext>
            </a:extLst>
          </p:cNvPr>
          <p:cNvSpPr txBox="1"/>
          <p:nvPr/>
        </p:nvSpPr>
        <p:spPr>
          <a:xfrm>
            <a:off x="4672208" y="3080640"/>
            <a:ext cx="40960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Contatos:</a:t>
            </a:r>
          </a:p>
          <a:p>
            <a:endParaRPr lang="pt-BR" dirty="0"/>
          </a:p>
          <a:p>
            <a:pPr algn="ctr"/>
            <a:r>
              <a:rPr lang="pt-BR" dirty="0"/>
              <a:t> </a:t>
            </a:r>
            <a:r>
              <a:rPr lang="pt-B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iacipelaes1@gmail.com</a:t>
            </a:r>
            <a:r>
              <a:rPr lang="pt-BR" dirty="0"/>
              <a:t> </a:t>
            </a:r>
            <a:endParaRPr lang="pt-BR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linara@unifap.br</a:t>
            </a:r>
            <a:r>
              <a:rPr lang="pt-BR" dirty="0"/>
              <a:t> </a:t>
            </a:r>
          </a:p>
          <a:p>
            <a:pPr algn="ctr"/>
            <a:endParaRPr lang="pt-BR" dirty="0"/>
          </a:p>
        </p:txBody>
      </p:sp>
      <p:pic>
        <p:nvPicPr>
          <p:cNvPr id="8" name="Imagem 7" descr="Código QR&#10;&#10;O conteúdo gerado por IA pode estar incorreto.">
            <a:extLst>
              <a:ext uri="{FF2B5EF4-FFF2-40B4-BE49-F238E27FC236}">
                <a16:creationId xmlns:a16="http://schemas.microsoft.com/office/drawing/2014/main" id="{29509C44-4C6A-9AEF-B592-41EF1B4DB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290" y="2075826"/>
            <a:ext cx="3569918" cy="3517731"/>
          </a:xfrm>
          <a:prstGeom prst="rect">
            <a:avLst/>
          </a:prstGeom>
        </p:spPr>
      </p:pic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9E32BDC1-883F-5959-C792-D068711BF4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012" t="24977" r="9590" b="25491"/>
          <a:stretch>
            <a:fillRect/>
          </a:stretch>
        </p:blipFill>
        <p:spPr>
          <a:xfrm>
            <a:off x="6688898" y="-18442"/>
            <a:ext cx="2455099" cy="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734</Words>
  <Application>Microsoft Office PowerPoint</Application>
  <PresentationFormat>Apresentação na tela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PETRÓLEO NA FOZ DO AMAZONAS, ROYALTIES E O FINANCIAMENTO DA EDUCAÇÃO NA PERSPECTIVA DOS OBJETIVOS DE DESENVOLVIMENTO SUSTENTÁVEL (ODS) DA AGENDA 2030</vt:lpstr>
      <vt:lpstr>Introdução</vt:lpstr>
      <vt:lpstr>Problema de pesquisa e hipótese</vt:lpstr>
      <vt:lpstr>Objetivos</vt:lpstr>
      <vt:lpstr>Metodologia</vt:lpstr>
      <vt:lpstr>Resultados/Discussão</vt:lpstr>
      <vt:lpstr>Considerações finais</vt:lpstr>
      <vt:lpstr>Para acessar o resumo completo com as referências: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Bruno</dc:creator>
  <cp:keywords/>
  <dc:description>generated using python-pptx</dc:description>
  <cp:lastModifiedBy>Linara Oeiras</cp:lastModifiedBy>
  <cp:revision>8</cp:revision>
  <dcterms:created xsi:type="dcterms:W3CDTF">2013-01-27T09:14:16Z</dcterms:created>
  <dcterms:modified xsi:type="dcterms:W3CDTF">2025-11-24T15:06:19Z</dcterms:modified>
  <cp:category/>
</cp:coreProperties>
</file>