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3"/>
  </p:handoutMasterIdLst>
  <p:sldIdLst>
    <p:sldId id="257" r:id="rId2"/>
  </p:sldIdLst>
  <p:sldSz cx="25199975" cy="32399288"/>
  <p:notesSz cx="6858000" cy="9144000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sz="6473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348182" algn="l" rtl="0" fontAlgn="base">
      <a:spcBef>
        <a:spcPct val="0"/>
      </a:spcBef>
      <a:spcAft>
        <a:spcPct val="0"/>
      </a:spcAft>
      <a:defRPr sz="6473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696364" algn="l" rtl="0" fontAlgn="base">
      <a:spcBef>
        <a:spcPct val="0"/>
      </a:spcBef>
      <a:spcAft>
        <a:spcPct val="0"/>
      </a:spcAft>
      <a:defRPr sz="6473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044547" algn="l" rtl="0" fontAlgn="base">
      <a:spcBef>
        <a:spcPct val="0"/>
      </a:spcBef>
      <a:spcAft>
        <a:spcPct val="0"/>
      </a:spcAft>
      <a:defRPr sz="6473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392729" algn="l" rtl="0" fontAlgn="base">
      <a:spcBef>
        <a:spcPct val="0"/>
      </a:spcBef>
      <a:spcAft>
        <a:spcPct val="0"/>
      </a:spcAft>
      <a:defRPr sz="6473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1740910" algn="l" defTabSz="696364" rtl="0" eaLnBrk="1" latinLnBrk="0" hangingPunct="1">
      <a:defRPr sz="6473"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089093" algn="l" defTabSz="696364" rtl="0" eaLnBrk="1" latinLnBrk="0" hangingPunct="1">
      <a:defRPr sz="6473"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2437275" algn="l" defTabSz="696364" rtl="0" eaLnBrk="1" latinLnBrk="0" hangingPunct="1">
      <a:defRPr sz="6473"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2785458" algn="l" defTabSz="696364" rtl="0" eaLnBrk="1" latinLnBrk="0" hangingPunct="1">
      <a:defRPr sz="6473"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205" userDrawn="1">
          <p15:clr>
            <a:srgbClr val="A4A3A4"/>
          </p15:clr>
        </p15:guide>
        <p15:guide id="2" pos="793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F343B"/>
    <a:srgbClr val="FF5658"/>
    <a:srgbClr val="D6543E"/>
    <a:srgbClr val="EC9A98"/>
    <a:srgbClr val="DB6A57"/>
    <a:srgbClr val="700000"/>
    <a:srgbClr val="29AB05"/>
    <a:srgbClr val="808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34234E2-9CC1-4054-AC7B-D48AF7F73121}" v="4" dt="2025-11-11T00:23:59.47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Estilo Clar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00A15C55-8517-42AA-B614-E9B94910E393}" styleName="Estilo Médio 2 - Ênfase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Estilo Médio 2 - Ênfase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73A0DAA-6AF3-43AB-8588-CEC1D06C72B9}" styleName="Estilo Mé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Nenhum Estilo, Nenhuma Grad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4" autoAdjust="0"/>
    <p:restoredTop sz="94364" autoAdjust="0"/>
  </p:normalViewPr>
  <p:slideViewPr>
    <p:cSldViewPr>
      <p:cViewPr>
        <p:scale>
          <a:sx n="40" d="100"/>
          <a:sy n="40" d="100"/>
        </p:scale>
        <p:origin x="252" y="-3042"/>
      </p:cViewPr>
      <p:guideLst>
        <p:guide orient="horz" pos="10205"/>
        <p:guide pos="7937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0" d="100"/>
          <a:sy n="50" d="100"/>
        </p:scale>
        <p:origin x="2970" y="5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y Carneiro" userId="4637d0dea861e6b1" providerId="LiveId" clId="{E7156D6D-E256-4187-8520-B82B6EEA273D}"/>
    <pc:docChg chg="modSld">
      <pc:chgData name="Mary Carneiro" userId="4637d0dea861e6b1" providerId="LiveId" clId="{E7156D6D-E256-4187-8520-B82B6EEA273D}" dt="2025-11-11T00:28:34.836" v="66" actId="20577"/>
      <pc:docMkLst>
        <pc:docMk/>
      </pc:docMkLst>
      <pc:sldChg chg="modSp mod">
        <pc:chgData name="Mary Carneiro" userId="4637d0dea861e6b1" providerId="LiveId" clId="{E7156D6D-E256-4187-8520-B82B6EEA273D}" dt="2025-11-11T00:28:34.836" v="66" actId="20577"/>
        <pc:sldMkLst>
          <pc:docMk/>
          <pc:sldMk cId="1096373297" sldId="257"/>
        </pc:sldMkLst>
        <pc:spChg chg="mod">
          <ac:chgData name="Mary Carneiro" userId="4637d0dea861e6b1" providerId="LiveId" clId="{E7156D6D-E256-4187-8520-B82B6EEA273D}" dt="2025-11-11T00:19:13.304" v="15" actId="20577"/>
          <ac:spMkLst>
            <pc:docMk/>
            <pc:sldMk cId="1096373297" sldId="257"/>
            <ac:spMk id="12" creationId="{9762D7DB-01FB-43CD-AF9F-2097153DE967}"/>
          </ac:spMkLst>
        </pc:spChg>
        <pc:spChg chg="mod">
          <ac:chgData name="Mary Carneiro" userId="4637d0dea861e6b1" providerId="LiveId" clId="{E7156D6D-E256-4187-8520-B82B6EEA273D}" dt="2025-11-11T00:24:32.326" v="47" actId="1035"/>
          <ac:spMkLst>
            <pc:docMk/>
            <pc:sldMk cId="1096373297" sldId="257"/>
            <ac:spMk id="13" creationId="{7F0BD91F-E4B8-4951-A636-11F295717875}"/>
          </ac:spMkLst>
        </pc:spChg>
        <pc:spChg chg="mod">
          <ac:chgData name="Mary Carneiro" userId="4637d0dea861e6b1" providerId="LiveId" clId="{E7156D6D-E256-4187-8520-B82B6EEA273D}" dt="2025-11-11T00:24:36.504" v="51" actId="1035"/>
          <ac:spMkLst>
            <pc:docMk/>
            <pc:sldMk cId="1096373297" sldId="257"/>
            <ac:spMk id="43" creationId="{652EF432-FE37-F5DC-E769-867EC21C514B}"/>
          </ac:spMkLst>
        </pc:spChg>
        <pc:spChg chg="mod">
          <ac:chgData name="Mary Carneiro" userId="4637d0dea861e6b1" providerId="LiveId" clId="{E7156D6D-E256-4187-8520-B82B6EEA273D}" dt="2025-11-11T00:28:34.836" v="66" actId="20577"/>
          <ac:spMkLst>
            <pc:docMk/>
            <pc:sldMk cId="1096373297" sldId="257"/>
            <ac:spMk id="44" creationId="{AFA2FEF0-7548-E589-4E3D-ACBFB16BB889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>
            <a:extLst>
              <a:ext uri="{FF2B5EF4-FFF2-40B4-BE49-F238E27FC236}">
                <a16:creationId xmlns:a16="http://schemas.microsoft.com/office/drawing/2014/main" id="{9C3F6B62-C67F-6B3A-3FCE-A2246A32BED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52D421E7-DEFD-1723-CDCF-926BAE635DC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A4EF40-6485-452F-956A-577D94EB0FA0}" type="datetimeFigureOut">
              <a:rPr lang="pt-BR" smtClean="0"/>
              <a:t>10/11/2025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3148702E-D62F-ACFE-D841-500CFD171E0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F38206A9-4FDB-5853-F8F1-D8B859A7485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1BA978-9B6F-48FA-BF5C-AC3B8242E57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7877952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5D5C897-A567-8DF1-C27F-ACAABB037A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C2713CE3-55EB-B43F-1CAC-749F6EAA3E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D24DB5A5-6709-8224-6EF9-53DD6EC157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B358BC14-1E6A-EB4B-136B-23DBFD144D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90FC6F-B3B1-45A0-9D82-07D928996230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713159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 descr="Uma imagem contendo Interface gráfica do usuário&#10;&#10;O conteúdo gerado por IA pode estar incorreto.">
            <a:extLst>
              <a:ext uri="{FF2B5EF4-FFF2-40B4-BE49-F238E27FC236}">
                <a16:creationId xmlns:a16="http://schemas.microsoft.com/office/drawing/2014/main" id="{35E7E913-D425-D32D-0C36-9DCDFC3DEEF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29" r="1530" b="123"/>
          <a:stretch>
            <a:fillRect/>
          </a:stretch>
        </p:blipFill>
        <p:spPr>
          <a:xfrm>
            <a:off x="176" y="225"/>
            <a:ext cx="25224993" cy="32399288"/>
          </a:xfrm>
          <a:prstGeom prst="rect">
            <a:avLst/>
          </a:prstGeom>
        </p:spPr>
      </p:pic>
      <p:pic>
        <p:nvPicPr>
          <p:cNvPr id="8" name="Imagem 7" descr="Uma imagem contendo Interface gráfica do usuário&#10;&#10;O conteúdo gerado por IA pode estar incorreto.">
            <a:extLst>
              <a:ext uri="{FF2B5EF4-FFF2-40B4-BE49-F238E27FC236}">
                <a16:creationId xmlns:a16="http://schemas.microsoft.com/office/drawing/2014/main" id="{F7DCE147-7A35-9D56-AB94-770F4E6C7D7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3" t="85969" r="1438" b="1883"/>
          <a:stretch>
            <a:fillRect/>
          </a:stretch>
        </p:blipFill>
        <p:spPr>
          <a:xfrm>
            <a:off x="176" y="28403206"/>
            <a:ext cx="25224993" cy="4002369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260493" y="611891"/>
            <a:ext cx="22678990" cy="5399881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dirty="0"/>
              <a:t>Clique para editar o texto mestre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CC6B39-6F47-4908-B2AC-9BF47D74F4E4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260493" y="1297591"/>
            <a:ext cx="22678990" cy="53998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32054" tIns="216027" rIns="432054" bIns="21602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60493" y="7559358"/>
            <a:ext cx="22678990" cy="21382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32054" tIns="216027" rIns="432054" bIns="21602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260494" y="29504114"/>
            <a:ext cx="5879007" cy="2249951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432054" tIns="216027" rIns="432054" bIns="216027" numCol="1" anchor="t" anchorCtr="0" compatLnSpc="1">
            <a:prstTxWarp prst="textNoShape">
              <a:avLst/>
            </a:prstTxWarp>
          </a:bodyPr>
          <a:lstStyle>
            <a:lvl1pPr>
              <a:defRPr sz="4949">
                <a:latin typeface="Arial" pitchFamily="34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8609869" y="29504114"/>
            <a:ext cx="7980239" cy="2249951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432054" tIns="216027" rIns="432054" bIns="216027" numCol="1" anchor="t" anchorCtr="0" compatLnSpc="1">
            <a:prstTxWarp prst="textNoShape">
              <a:avLst/>
            </a:prstTxWarp>
          </a:bodyPr>
          <a:lstStyle>
            <a:lvl1pPr algn="ctr">
              <a:defRPr sz="4949">
                <a:latin typeface="Arial" pitchFamily="34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8060476" y="29504114"/>
            <a:ext cx="5879007" cy="2249951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432054" tIns="216027" rIns="432054" bIns="216027" numCol="1" anchor="t" anchorCtr="0" compatLnSpc="1">
            <a:prstTxWarp prst="textNoShape">
              <a:avLst/>
            </a:prstTxWarp>
          </a:bodyPr>
          <a:lstStyle>
            <a:lvl1pPr algn="r">
              <a:defRPr sz="4949">
                <a:latin typeface="Arial" pitchFamily="34" charset="0"/>
              </a:defRPr>
            </a:lvl1pPr>
          </a:lstStyle>
          <a:p>
            <a:pPr>
              <a:defRPr/>
            </a:pPr>
            <a:fld id="{6E90FC6F-B3B1-45A0-9D82-07D928996230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0" r:id="rId2"/>
  </p:sldLayoutIdLst>
  <p:txStyles>
    <p:titleStyle>
      <a:lvl1pPr algn="ctr" defTabSz="3240449" rtl="0" eaLnBrk="0" fontAlgn="base" hangingPunct="0">
        <a:spcBef>
          <a:spcPct val="0"/>
        </a:spcBef>
        <a:spcAft>
          <a:spcPct val="0"/>
        </a:spcAft>
        <a:defRPr sz="15598">
          <a:solidFill>
            <a:schemeClr val="tx2"/>
          </a:solidFill>
          <a:latin typeface="+mj-lt"/>
          <a:ea typeface="+mj-ea"/>
          <a:cs typeface="+mj-cs"/>
        </a:defRPr>
      </a:lvl1pPr>
      <a:lvl2pPr algn="ctr" defTabSz="3240449" rtl="0" eaLnBrk="0" fontAlgn="base" hangingPunct="0">
        <a:spcBef>
          <a:spcPct val="0"/>
        </a:spcBef>
        <a:spcAft>
          <a:spcPct val="0"/>
        </a:spcAft>
        <a:defRPr sz="15598">
          <a:solidFill>
            <a:schemeClr val="tx2"/>
          </a:solidFill>
          <a:latin typeface="Arial" charset="0"/>
        </a:defRPr>
      </a:lvl2pPr>
      <a:lvl3pPr algn="ctr" defTabSz="3240449" rtl="0" eaLnBrk="0" fontAlgn="base" hangingPunct="0">
        <a:spcBef>
          <a:spcPct val="0"/>
        </a:spcBef>
        <a:spcAft>
          <a:spcPct val="0"/>
        </a:spcAft>
        <a:defRPr sz="15598">
          <a:solidFill>
            <a:schemeClr val="tx2"/>
          </a:solidFill>
          <a:latin typeface="Arial" charset="0"/>
        </a:defRPr>
      </a:lvl3pPr>
      <a:lvl4pPr algn="ctr" defTabSz="3240449" rtl="0" eaLnBrk="0" fontAlgn="base" hangingPunct="0">
        <a:spcBef>
          <a:spcPct val="0"/>
        </a:spcBef>
        <a:spcAft>
          <a:spcPct val="0"/>
        </a:spcAft>
        <a:defRPr sz="15598">
          <a:solidFill>
            <a:schemeClr val="tx2"/>
          </a:solidFill>
          <a:latin typeface="Arial" charset="0"/>
        </a:defRPr>
      </a:lvl4pPr>
      <a:lvl5pPr algn="ctr" defTabSz="3240449" rtl="0" eaLnBrk="0" fontAlgn="base" hangingPunct="0">
        <a:spcBef>
          <a:spcPct val="0"/>
        </a:spcBef>
        <a:spcAft>
          <a:spcPct val="0"/>
        </a:spcAft>
        <a:defRPr sz="15598">
          <a:solidFill>
            <a:schemeClr val="tx2"/>
          </a:solidFill>
          <a:latin typeface="Arial" charset="0"/>
        </a:defRPr>
      </a:lvl5pPr>
      <a:lvl6pPr marL="342854" algn="ctr" defTabSz="3240449" rtl="0" fontAlgn="base">
        <a:spcBef>
          <a:spcPct val="0"/>
        </a:spcBef>
        <a:spcAft>
          <a:spcPct val="0"/>
        </a:spcAft>
        <a:defRPr sz="15598">
          <a:solidFill>
            <a:schemeClr val="tx2"/>
          </a:solidFill>
          <a:latin typeface="Arial" charset="0"/>
        </a:defRPr>
      </a:lvl6pPr>
      <a:lvl7pPr marL="685709" algn="ctr" defTabSz="3240449" rtl="0" fontAlgn="base">
        <a:spcBef>
          <a:spcPct val="0"/>
        </a:spcBef>
        <a:spcAft>
          <a:spcPct val="0"/>
        </a:spcAft>
        <a:defRPr sz="15598">
          <a:solidFill>
            <a:schemeClr val="tx2"/>
          </a:solidFill>
          <a:latin typeface="Arial" charset="0"/>
        </a:defRPr>
      </a:lvl7pPr>
      <a:lvl8pPr marL="1028563" algn="ctr" defTabSz="3240449" rtl="0" fontAlgn="base">
        <a:spcBef>
          <a:spcPct val="0"/>
        </a:spcBef>
        <a:spcAft>
          <a:spcPct val="0"/>
        </a:spcAft>
        <a:defRPr sz="15598">
          <a:solidFill>
            <a:schemeClr val="tx2"/>
          </a:solidFill>
          <a:latin typeface="Arial" charset="0"/>
        </a:defRPr>
      </a:lvl8pPr>
      <a:lvl9pPr marL="1371417" algn="ctr" defTabSz="3240449" rtl="0" fontAlgn="base">
        <a:spcBef>
          <a:spcPct val="0"/>
        </a:spcBef>
        <a:spcAft>
          <a:spcPct val="0"/>
        </a:spcAft>
        <a:defRPr sz="15598">
          <a:solidFill>
            <a:schemeClr val="tx2"/>
          </a:solidFill>
          <a:latin typeface="Arial" charset="0"/>
        </a:defRPr>
      </a:lvl9pPr>
    </p:titleStyle>
    <p:bodyStyle>
      <a:lvl1pPr marL="1215466" indent="-1215466" algn="l" defTabSz="3240449" rtl="0" eaLnBrk="0" fontAlgn="base" hangingPunct="0">
        <a:spcBef>
          <a:spcPct val="20000"/>
        </a:spcBef>
        <a:spcAft>
          <a:spcPct val="0"/>
        </a:spcAft>
        <a:buChar char="•"/>
        <a:defRPr sz="11323">
          <a:solidFill>
            <a:schemeClr val="tx1"/>
          </a:solidFill>
          <a:latin typeface="+mn-lt"/>
          <a:ea typeface="+mn-ea"/>
          <a:cs typeface="+mn-cs"/>
        </a:defRPr>
      </a:lvl1pPr>
      <a:lvl2pPr marL="2632121" indent="-1011896" algn="l" defTabSz="3240449" rtl="0" eaLnBrk="0" fontAlgn="base" hangingPunct="0">
        <a:spcBef>
          <a:spcPct val="20000"/>
        </a:spcBef>
        <a:spcAft>
          <a:spcPct val="0"/>
        </a:spcAft>
        <a:buChar char="–"/>
        <a:defRPr sz="9899">
          <a:solidFill>
            <a:schemeClr val="tx1"/>
          </a:solidFill>
          <a:latin typeface="+mn-lt"/>
        </a:defRPr>
      </a:lvl2pPr>
      <a:lvl3pPr marL="4049966" indent="-809517" algn="l" defTabSz="3240449" rtl="0" eaLnBrk="0" fontAlgn="base" hangingPunct="0">
        <a:spcBef>
          <a:spcPct val="20000"/>
        </a:spcBef>
        <a:spcAft>
          <a:spcPct val="0"/>
        </a:spcAft>
        <a:buChar char="•"/>
        <a:defRPr sz="8474">
          <a:solidFill>
            <a:schemeClr val="tx1"/>
          </a:solidFill>
          <a:latin typeface="+mn-lt"/>
        </a:defRPr>
      </a:lvl3pPr>
      <a:lvl4pPr marL="5670191" indent="-810708" algn="l" defTabSz="3240449" rtl="0" eaLnBrk="0" fontAlgn="base" hangingPunct="0">
        <a:spcBef>
          <a:spcPct val="20000"/>
        </a:spcBef>
        <a:spcAft>
          <a:spcPct val="0"/>
        </a:spcAft>
        <a:buChar char="–"/>
        <a:defRPr sz="7124">
          <a:solidFill>
            <a:schemeClr val="tx1"/>
          </a:solidFill>
          <a:latin typeface="+mn-lt"/>
        </a:defRPr>
      </a:lvl4pPr>
      <a:lvl5pPr marL="7290415" indent="-810708" algn="l" defTabSz="3240449" rtl="0" eaLnBrk="0" fontAlgn="base" hangingPunct="0">
        <a:spcBef>
          <a:spcPct val="20000"/>
        </a:spcBef>
        <a:spcAft>
          <a:spcPct val="0"/>
        </a:spcAft>
        <a:buChar char="»"/>
        <a:defRPr sz="7124">
          <a:solidFill>
            <a:schemeClr val="tx1"/>
          </a:solidFill>
          <a:latin typeface="+mn-lt"/>
        </a:defRPr>
      </a:lvl5pPr>
      <a:lvl6pPr marL="7633270" indent="-810708" algn="l" defTabSz="3240449" rtl="0" fontAlgn="base">
        <a:spcBef>
          <a:spcPct val="20000"/>
        </a:spcBef>
        <a:spcAft>
          <a:spcPct val="0"/>
        </a:spcAft>
        <a:buChar char="»"/>
        <a:defRPr sz="7124">
          <a:solidFill>
            <a:schemeClr val="tx1"/>
          </a:solidFill>
          <a:latin typeface="+mn-lt"/>
        </a:defRPr>
      </a:lvl6pPr>
      <a:lvl7pPr marL="7976124" indent="-810708" algn="l" defTabSz="3240449" rtl="0" fontAlgn="base">
        <a:spcBef>
          <a:spcPct val="20000"/>
        </a:spcBef>
        <a:spcAft>
          <a:spcPct val="0"/>
        </a:spcAft>
        <a:buChar char="»"/>
        <a:defRPr sz="7124">
          <a:solidFill>
            <a:schemeClr val="tx1"/>
          </a:solidFill>
          <a:latin typeface="+mn-lt"/>
        </a:defRPr>
      </a:lvl7pPr>
      <a:lvl8pPr marL="8318978" indent="-810708" algn="l" defTabSz="3240449" rtl="0" fontAlgn="base">
        <a:spcBef>
          <a:spcPct val="20000"/>
        </a:spcBef>
        <a:spcAft>
          <a:spcPct val="0"/>
        </a:spcAft>
        <a:buChar char="»"/>
        <a:defRPr sz="7124">
          <a:solidFill>
            <a:schemeClr val="tx1"/>
          </a:solidFill>
          <a:latin typeface="+mn-lt"/>
        </a:defRPr>
      </a:lvl8pPr>
      <a:lvl9pPr marL="8661832" indent="-810708" algn="l" defTabSz="3240449" rtl="0" fontAlgn="base">
        <a:spcBef>
          <a:spcPct val="20000"/>
        </a:spcBef>
        <a:spcAft>
          <a:spcPct val="0"/>
        </a:spcAft>
        <a:buChar char="»"/>
        <a:defRPr sz="7124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68570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54" algn="l" defTabSz="68570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09" algn="l" defTabSz="68570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563" algn="l" defTabSz="68570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417" algn="l" defTabSz="68570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271" algn="l" defTabSz="68570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126" algn="l" defTabSz="68570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399980" algn="l" defTabSz="68570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2834" algn="l" defTabSz="68570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oliveiraelida380@gmail.com" TargetMode="External"/><Relationship Id="rId7" Type="http://schemas.openxmlformats.org/officeDocument/2006/relationships/hyperlink" Target="https://recima21.com.br/recima21/article/view/4353?utm_source=chatgpt.com" TargetMode="External"/><Relationship Id="rId2" Type="http://schemas.openxmlformats.org/officeDocument/2006/relationships/hyperlink" Target="mailto:oliveiraerika2030@gmail.com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scielo.br/j/rac/a/C5TyphygpYbyWmdqKJCTMkN/" TargetMode="External"/><Relationship Id="rId5" Type="http://schemas.openxmlformats.org/officeDocument/2006/relationships/hyperlink" Target="mailto:fernaandopl@gmail.com" TargetMode="External"/><Relationship Id="rId4" Type="http://schemas.openxmlformats.org/officeDocument/2006/relationships/hyperlink" Target="mailto:marycarneiro04@gmail.com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11">
            <a:extLst>
              <a:ext uri="{FF2B5EF4-FFF2-40B4-BE49-F238E27FC236}">
                <a16:creationId xmlns:a16="http://schemas.microsoft.com/office/drawing/2014/main" id="{02861A76-219C-4585-813E-028F69C650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84547" y="2890634"/>
            <a:ext cx="22409031" cy="1962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60380" tIns="80193" rIns="160380" bIns="80193" anchor="ctr">
            <a:spAutoFit/>
          </a:bodyPr>
          <a:lstStyle/>
          <a:p>
            <a:pPr algn="ctr" defTabSz="1015468"/>
            <a:r>
              <a:rPr lang="pt-BR" sz="3899" b="1" dirty="0"/>
              <a:t>DESENVOLVIMETO DE COMPETÊNCIA NA ERA DIGITAL : PENSAMENTO CRÍTICO, CRIATIVIDADE E INFORMAÇÃO</a:t>
            </a:r>
            <a:r>
              <a:rPr lang="pt-BR" sz="3899" baseline="30000" dirty="0"/>
              <a:t> (1)</a:t>
            </a:r>
            <a:r>
              <a:rPr lang="pt-BR" sz="3899" b="1" dirty="0"/>
              <a:t> </a:t>
            </a:r>
          </a:p>
          <a:p>
            <a:pPr algn="ctr" defTabSz="1015468"/>
            <a:endParaRPr lang="en-GB" sz="3899" b="1" dirty="0">
              <a:solidFill>
                <a:srgbClr val="FF0000"/>
              </a:solidFill>
            </a:endParaRPr>
          </a:p>
        </p:txBody>
      </p:sp>
      <p:sp>
        <p:nvSpPr>
          <p:cNvPr id="12" name="Rectangle 36">
            <a:extLst>
              <a:ext uri="{FF2B5EF4-FFF2-40B4-BE49-F238E27FC236}">
                <a16:creationId xmlns:a16="http://schemas.microsoft.com/office/drawing/2014/main" id="{9762D7DB-01FB-43CD-AF9F-2097153DE9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60875" y="4489608"/>
            <a:ext cx="22132703" cy="5193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/>
            <a:r>
              <a:rPr lang="pt-BR" sz="2775" b="1" dirty="0"/>
              <a:t>Erika </a:t>
            </a:r>
            <a:r>
              <a:rPr lang="pt-BR" sz="2775" b="1" dirty="0" err="1"/>
              <a:t>Euda</a:t>
            </a:r>
            <a:r>
              <a:rPr lang="pt-BR" sz="2775" b="1" dirty="0"/>
              <a:t> de Oliveira </a:t>
            </a:r>
            <a:r>
              <a:rPr lang="pt-BR" sz="2775" baseline="30000" dirty="0"/>
              <a:t>(2)</a:t>
            </a:r>
            <a:r>
              <a:rPr lang="pt-BR" sz="2775" b="1" dirty="0"/>
              <a:t>; Maria Elida de Oliveira</a:t>
            </a:r>
            <a:r>
              <a:rPr lang="pt-BR" sz="2775" baseline="30000" dirty="0"/>
              <a:t>(3)</a:t>
            </a:r>
            <a:r>
              <a:rPr lang="pt-BR" sz="2775" b="1" dirty="0"/>
              <a:t>; Mary Carneiro de Paiva Oliveira</a:t>
            </a:r>
            <a:r>
              <a:rPr lang="pt-BR" sz="2775" baseline="30000" dirty="0"/>
              <a:t>(4)</a:t>
            </a:r>
            <a:r>
              <a:rPr lang="pt-BR" sz="2775" b="1" dirty="0"/>
              <a:t>; Francisco Fernando Pinheiro Leite</a:t>
            </a:r>
            <a:r>
              <a:rPr lang="pt-BR" sz="2775" baseline="30000" dirty="0"/>
              <a:t> (5)</a:t>
            </a:r>
            <a:r>
              <a:rPr lang="pt-BR" sz="2775" b="1" dirty="0"/>
              <a:t>; </a:t>
            </a:r>
            <a:endParaRPr lang="pt-BR" sz="2775" b="1" baseline="30000" dirty="0"/>
          </a:p>
        </p:txBody>
      </p:sp>
      <p:sp>
        <p:nvSpPr>
          <p:cNvPr id="13" name="Rectangle 37">
            <a:hlinkClick r:id="" action="ppaction://noaction"/>
            <a:extLst>
              <a:ext uri="{FF2B5EF4-FFF2-40B4-BE49-F238E27FC236}">
                <a16:creationId xmlns:a16="http://schemas.microsoft.com/office/drawing/2014/main" id="{7F0BD91F-E4B8-4951-A636-11F2957178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0413" y="5254428"/>
            <a:ext cx="22409031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>
              <a:spcAft>
                <a:spcPts val="0"/>
              </a:spcAft>
            </a:pPr>
            <a:r>
              <a:rPr lang="pt-BR" sz="2800" kern="100" baseline="30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(</a:t>
            </a:r>
            <a:r>
              <a:rPr lang="pt-BR" sz="2800" kern="100" baseline="30000" dirty="0">
                <a:solidFill>
                  <a:srgbClr val="000000"/>
                </a:solidFill>
                <a:effectLst/>
                <a:latin typeface="+mn-lt"/>
                <a:ea typeface="Arial" panose="020B0604020202020204" pitchFamily="34" charset="0"/>
                <a:cs typeface="Times New Roman" panose="02020603050405020304" pitchFamily="18" charset="0"/>
              </a:rPr>
              <a:t>1) </a:t>
            </a:r>
            <a:r>
              <a:rPr lang="pt-BR" sz="2800" kern="100" dirty="0">
                <a:solidFill>
                  <a:srgbClr val="000000"/>
                </a:solidFill>
                <a:effectLst/>
                <a:latin typeface="+mn-lt"/>
                <a:ea typeface="Arial" panose="020B0604020202020204" pitchFamily="34" charset="0"/>
                <a:cs typeface="Times New Roman" panose="02020603050405020304" pitchFamily="18" charset="0"/>
              </a:rPr>
              <a:t>Trabalho desenvolvido no Programa de Iniciação Científica (PIC) da Faculdade Evolução Alto Oeste Potiguar - FACEP;</a:t>
            </a:r>
            <a:r>
              <a:rPr lang="pt-BR" sz="2800" kern="100" baseline="30000" dirty="0">
                <a:solidFill>
                  <a:srgbClr val="000000"/>
                </a:solidFill>
                <a:effectLst/>
                <a:latin typeface="+mn-lt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endParaRPr lang="pt-BR" sz="2800" kern="100" dirty="0"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pt-BR" sz="2800" baseline="30000" dirty="0">
                <a:solidFill>
                  <a:srgbClr val="000000"/>
                </a:solidFill>
                <a:effectLst/>
                <a:latin typeface="+mn-lt"/>
                <a:ea typeface="Arial" panose="020B0604020202020204" pitchFamily="34" charset="0"/>
                <a:cs typeface="Times New Roman" panose="02020603050405020304" pitchFamily="18" charset="0"/>
              </a:rPr>
              <a:t>(2)</a:t>
            </a:r>
            <a:r>
              <a:rPr lang="pt-BR" sz="2800" dirty="0">
                <a:effectLst/>
                <a:latin typeface="+mn-lt"/>
                <a:ea typeface="Arial" panose="020B0604020202020204" pitchFamily="34" charset="0"/>
                <a:cs typeface="Times New Roman" panose="02020603050405020304" pitchFamily="18" charset="0"/>
              </a:rPr>
              <a:t>Estudante de graduação; Faculdade Evolução Alto Oeste Potiguar - FACEP; Pau dos Ferros, RN; </a:t>
            </a:r>
            <a:r>
              <a:rPr lang="pt-BR" sz="2800" u="sng" dirty="0">
                <a:solidFill>
                  <a:srgbClr val="0563C1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oliveiraerika2030@gmail.com</a:t>
            </a:r>
            <a:r>
              <a:rPr lang="pt-BR" sz="28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  </a:t>
            </a:r>
          </a:p>
          <a:p>
            <a:pPr algn="ctr">
              <a:spcAft>
                <a:spcPts val="0"/>
              </a:spcAft>
            </a:pPr>
            <a:r>
              <a:rPr lang="pt-BR" sz="2800" kern="100" baseline="30000" dirty="0">
                <a:solidFill>
                  <a:srgbClr val="000000"/>
                </a:solidFill>
                <a:effectLst/>
                <a:latin typeface="+mn-lt"/>
                <a:ea typeface="Arial" panose="020B0604020202020204" pitchFamily="34" charset="0"/>
                <a:cs typeface="Times New Roman" panose="02020603050405020304" pitchFamily="18" charset="0"/>
              </a:rPr>
              <a:t>(3)</a:t>
            </a:r>
            <a:r>
              <a:rPr lang="pt-BR" sz="2800" kern="100" dirty="0">
                <a:solidFill>
                  <a:srgbClr val="000000"/>
                </a:solidFill>
                <a:effectLst/>
                <a:latin typeface="+mn-lt"/>
                <a:ea typeface="Arial" panose="020B0604020202020204" pitchFamily="34" charset="0"/>
                <a:cs typeface="Times New Roman" panose="02020603050405020304" pitchFamily="18" charset="0"/>
              </a:rPr>
              <a:t> Estudante de </a:t>
            </a:r>
            <a:r>
              <a:rPr lang="pt-BR" sz="2800" kern="100" dirty="0">
                <a:effectLst/>
                <a:latin typeface="+mn-lt"/>
                <a:ea typeface="Arial" panose="020B0604020202020204" pitchFamily="34" charset="0"/>
                <a:cs typeface="Times New Roman" panose="02020603050405020304" pitchFamily="18" charset="0"/>
              </a:rPr>
              <a:t>graduação; Faculdade Evolução Alto Oeste Potiguar - FACEP; Pau dos Ferros, RN;</a:t>
            </a:r>
            <a:r>
              <a:rPr lang="pt-BR" sz="2800" kern="1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800" u="sng" kern="100" dirty="0">
                <a:solidFill>
                  <a:srgbClr val="0563C1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oliveiraelida380@gmail.com</a:t>
            </a:r>
            <a:r>
              <a:rPr lang="pt-BR" sz="2800" kern="1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algn="ctr">
              <a:spcAft>
                <a:spcPts val="0"/>
              </a:spcAft>
            </a:pPr>
            <a:r>
              <a:rPr lang="pt-BR" sz="2800" kern="100" baseline="30000" dirty="0">
                <a:solidFill>
                  <a:srgbClr val="000000"/>
                </a:solidFill>
                <a:effectLst/>
                <a:latin typeface="+mn-lt"/>
                <a:ea typeface="Arial" panose="020B0604020202020204" pitchFamily="34" charset="0"/>
                <a:cs typeface="Times New Roman" panose="02020603050405020304" pitchFamily="18" charset="0"/>
              </a:rPr>
              <a:t>(4)</a:t>
            </a:r>
            <a:r>
              <a:rPr lang="pt-BR" sz="2800" kern="100" dirty="0">
                <a:solidFill>
                  <a:srgbClr val="000000"/>
                </a:solidFill>
                <a:effectLst/>
                <a:latin typeface="+mn-lt"/>
                <a:ea typeface="Arial" panose="020B0604020202020204" pitchFamily="34" charset="0"/>
                <a:cs typeface="Times New Roman" panose="02020603050405020304" pitchFamily="18" charset="0"/>
              </a:rPr>
              <a:t> Professora Mestra; Faculdade Evolução Alto Oeste Potiguar; Pau dos Ferros/RN; </a:t>
            </a:r>
            <a:r>
              <a:rPr lang="pt-BR" sz="2800" u="sng" kern="100" dirty="0">
                <a:solidFill>
                  <a:srgbClr val="0563C1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  <a:hlinkClick r:id="rId4"/>
              </a:rPr>
              <a:t>marycarneiro04@gmail.com</a:t>
            </a:r>
            <a:endParaRPr lang="pt-BR" sz="2800" kern="100" dirty="0"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pt-BR" sz="2800" baseline="30000" dirty="0">
                <a:solidFill>
                  <a:srgbClr val="000000"/>
                </a:solidFill>
                <a:effectLst/>
                <a:latin typeface="+mn-lt"/>
                <a:ea typeface="Arial" panose="020B0604020202020204" pitchFamily="34" charset="0"/>
              </a:rPr>
              <a:t>(5)</a:t>
            </a:r>
            <a:r>
              <a:rPr lang="pt-BR" sz="2800" dirty="0">
                <a:solidFill>
                  <a:srgbClr val="000000"/>
                </a:solidFill>
                <a:effectLst/>
                <a:latin typeface="+mn-lt"/>
                <a:ea typeface="Arial" panose="020B0604020202020204" pitchFamily="34" charset="0"/>
              </a:rPr>
              <a:t> Professor Doutorando; Faculdade Evolução Alto Oeste Potiguar; Pau dos Ferros/RN; </a:t>
            </a:r>
            <a:r>
              <a:rPr lang="pt-BR" sz="2800" u="sng" dirty="0">
                <a:solidFill>
                  <a:srgbClr val="0563C1"/>
                </a:solidFill>
                <a:effectLst/>
                <a:latin typeface="+mn-lt"/>
                <a:ea typeface="Arial" panose="020B0604020202020204" pitchFamily="34" charset="0"/>
                <a:cs typeface="Times New Roman" panose="02020603050405020304" pitchFamily="18" charset="0"/>
                <a:hlinkClick r:id="rId5"/>
              </a:rPr>
              <a:t>fernaandopl@gmail.com</a:t>
            </a:r>
            <a:endParaRPr lang="pt-BR" sz="2800" baseline="30000" dirty="0">
              <a:latin typeface="+mn-lt"/>
            </a:endParaRPr>
          </a:p>
        </p:txBody>
      </p:sp>
      <p:sp>
        <p:nvSpPr>
          <p:cNvPr id="43" name="Text Box 50">
            <a:extLst>
              <a:ext uri="{FF2B5EF4-FFF2-40B4-BE49-F238E27FC236}">
                <a16:creationId xmlns:a16="http://schemas.microsoft.com/office/drawing/2014/main" id="{652EF432-FE37-F5DC-E769-867EC21C51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33428" y="7846716"/>
            <a:ext cx="10604822" cy="861774"/>
          </a:xfrm>
          <a:prstGeom prst="rect">
            <a:avLst/>
          </a:prstGeom>
          <a:solidFill>
            <a:srgbClr val="700000"/>
          </a:solidFill>
          <a:ln>
            <a:solidFill>
              <a:srgbClr val="00B0F0"/>
            </a:solidFill>
          </a:ln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>
            <a:lvl1pPr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r>
              <a:rPr lang="pt-BR" sz="5000" b="1" dirty="0">
                <a:solidFill>
                  <a:schemeClr val="bg1"/>
                </a:solidFill>
                <a:cs typeface="Times New Roman" pitchFamily="18" charset="0"/>
              </a:rPr>
              <a:t>RESUMO</a:t>
            </a:r>
          </a:p>
        </p:txBody>
      </p:sp>
      <p:sp>
        <p:nvSpPr>
          <p:cNvPr id="44" name="CaixaDeTexto 43">
            <a:extLst>
              <a:ext uri="{FF2B5EF4-FFF2-40B4-BE49-F238E27FC236}">
                <a16:creationId xmlns:a16="http://schemas.microsoft.com/office/drawing/2014/main" id="{AFA2FEF0-7548-E589-4E3D-ACBFB16BB889}"/>
              </a:ext>
            </a:extLst>
          </p:cNvPr>
          <p:cNvSpPr txBox="1"/>
          <p:nvPr/>
        </p:nvSpPr>
        <p:spPr>
          <a:xfrm>
            <a:off x="1350413" y="9142860"/>
            <a:ext cx="22643166" cy="233099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pt-BR" sz="3600" b="1" dirty="0">
                <a:effectLst/>
                <a:latin typeface="+mj-lt"/>
                <a:ea typeface="Calibri" panose="020F0502020204030204" pitchFamily="34" charset="0"/>
              </a:rPr>
              <a:t>Introdução: </a:t>
            </a:r>
            <a:r>
              <a:rPr lang="pt-BR" sz="3600" dirty="0">
                <a:effectLst/>
                <a:latin typeface="+mj-lt"/>
                <a:ea typeface="Calibri" panose="020F0502020204030204" pitchFamily="34" charset="0"/>
              </a:rPr>
              <a:t>a Era Digital tem transformado profundamente a educação, exigindo que estudantes e profissionais desenvolvam competências digitais e profissionais capazes de atuar de forma crítica, ética e estratégica em contextos complexos e tecnológicos (Gil et al., 2010). Assim, o presente trabalho constitui o recorte teórico do projeto de pesquisa intitulado: Desenvolvimento de Competência na Era Digital: Pensamento Crítico, Criatividade e Informação. </a:t>
            </a:r>
            <a:r>
              <a:rPr lang="pt-BR" sz="3600" b="1" dirty="0">
                <a:effectLst/>
                <a:latin typeface="+mj-lt"/>
                <a:ea typeface="Calibri" panose="020F0502020204030204" pitchFamily="34" charset="0"/>
              </a:rPr>
              <a:t>Objetivo:</a:t>
            </a:r>
            <a:r>
              <a:rPr lang="pt-BR" sz="3600" dirty="0">
                <a:effectLst/>
                <a:latin typeface="+mj-lt"/>
                <a:ea typeface="Calibri" panose="020F0502020204030204" pitchFamily="34" charset="0"/>
              </a:rPr>
              <a:t> apresentar a análise do referencial teórico sobre o desenvolvimento de competências digitais e profissionais no contexto contemporâneo da Era Digital, considerando os impactos da Inteligência Artificial (IA) e as exigências das Diretrizes Curriculares Nacionais (</a:t>
            </a:r>
            <a:r>
              <a:rPr lang="pt-BR" sz="3600" dirty="0" err="1">
                <a:effectLst/>
                <a:latin typeface="+mj-lt"/>
                <a:ea typeface="Calibri" panose="020F0502020204030204" pitchFamily="34" charset="0"/>
              </a:rPr>
              <a:t>DCNs</a:t>
            </a:r>
            <a:r>
              <a:rPr lang="pt-BR" sz="3600" dirty="0">
                <a:effectLst/>
                <a:latin typeface="+mj-lt"/>
                <a:ea typeface="Calibri" panose="020F0502020204030204" pitchFamily="34" charset="0"/>
              </a:rPr>
              <a:t>) dos cursos de graduação. </a:t>
            </a:r>
            <a:r>
              <a:rPr lang="pt-BR" sz="3600" b="1" dirty="0">
                <a:effectLst/>
                <a:latin typeface="+mj-lt"/>
                <a:ea typeface="Calibri" panose="020F0502020204030204" pitchFamily="34" charset="0"/>
              </a:rPr>
              <a:t>Método: </a:t>
            </a:r>
            <a:r>
              <a:rPr lang="pt-BR" sz="3600" dirty="0">
                <a:latin typeface="+mj-lt"/>
                <a:ea typeface="Calibri" panose="020F0502020204030204" pitchFamily="34" charset="0"/>
              </a:rPr>
              <a:t>é um recorte teórico dos conceitos que nortearam os estudo do referido Projeto de Pesquisa. Assim, a</a:t>
            </a:r>
            <a:r>
              <a:rPr lang="pt-BR" sz="3600" dirty="0">
                <a:effectLst/>
                <a:latin typeface="+mj-lt"/>
                <a:ea typeface="Times New Roman" panose="02020603050405020304" pitchFamily="18" charset="0"/>
              </a:rPr>
              <a:t> noção de competência, segundo Fleury e Fleury (2001), está relacionada à capacidade de mobilizar conhecimentos, habilidades e atitudes em contextos complexos e em constante transformação. Não se trata de um simples acúmulo de saberes, mas de um saber agir responsável e reconhecido, capaz de agregar valor econômico à organização e valor social ao indivíduo. A competência é, portanto, dinâmica e contextual, construída por meio de processos contínuos de aprendizagem individual e coletiva. No cenário atual, a discussão sobre competência se entrelaça com o avanço da Inteligência Artificial (IA). </a:t>
            </a:r>
            <a:r>
              <a:rPr lang="pt-BR" sz="3600" dirty="0">
                <a:effectLst/>
                <a:latin typeface="+mj-lt"/>
                <a:ea typeface="Calibri" panose="020F0502020204030204" pitchFamily="34" charset="0"/>
              </a:rPr>
              <a:t>A Inteligência Artificial (IA) é um ramo da ciência da computação que envolve a capacidade de sistemas, sejam eles softwares, robôs ou outras tecnologias, de processar informações do ambiente, aprender com esses dados e aplicar esse aprendizado para executar tarefas e atingir metas previamente estabelecidas. Ela constitui um avanço tecnológico que permite aos sistemas simular uma forma de inteligência semelhante à humana </a:t>
            </a:r>
            <a:r>
              <a:rPr lang="pt-BR" sz="3600" dirty="0">
                <a:effectLst/>
                <a:latin typeface="+mj-lt"/>
                <a:ea typeface="Times New Roman" panose="02020603050405020304" pitchFamily="18" charset="0"/>
              </a:rPr>
              <a:t>e que está transformando o modo como aprendemos, trabalhamos e nos relacionamos</a:t>
            </a:r>
            <a:r>
              <a:rPr lang="pt-BR" sz="3600" dirty="0">
                <a:effectLst/>
                <a:latin typeface="+mj-lt"/>
                <a:ea typeface="Calibri" panose="020F0502020204030204" pitchFamily="34" charset="0"/>
              </a:rPr>
              <a:t> (Silva et al., 2023). </a:t>
            </a:r>
            <a:r>
              <a:rPr lang="pt-BR" sz="3600" b="1" dirty="0">
                <a:ea typeface="Times New Roman" panose="02020603050405020304" pitchFamily="18" charset="0"/>
              </a:rPr>
              <a:t>Resultados: </a:t>
            </a:r>
            <a:r>
              <a:rPr lang="pt-BR" sz="3600" dirty="0">
                <a:ea typeface="Times New Roman" panose="02020603050405020304" pitchFamily="18" charset="0"/>
              </a:rPr>
              <a:t>n</a:t>
            </a:r>
            <a:r>
              <a:rPr lang="pt-BR" sz="3600" dirty="0">
                <a:effectLst/>
                <a:latin typeface="+mj-lt"/>
                <a:ea typeface="Calibri" panose="020F0502020204030204" pitchFamily="34" charset="0"/>
              </a:rPr>
              <a:t>a educação, a IA promove métodos de aprendizagem mais dinâmicos, adaptáveis e colaborativos, além de estimular reflexões sobre a transformação do ambiente educacional em um contexto tecnológico em constante evolução (Lévy, 2010). O desenvolvimento dessas competências deve estar alinhado às Diretrizes Curriculares Nacionais (</a:t>
            </a:r>
            <a:r>
              <a:rPr lang="pt-BR" sz="3600" dirty="0" err="1">
                <a:effectLst/>
                <a:latin typeface="+mj-lt"/>
                <a:ea typeface="Calibri" panose="020F0502020204030204" pitchFamily="34" charset="0"/>
              </a:rPr>
              <a:t>DCNs</a:t>
            </a:r>
            <a:r>
              <a:rPr lang="pt-BR" sz="3600" dirty="0">
                <a:effectLst/>
                <a:latin typeface="+mj-lt"/>
                <a:ea typeface="Calibri" panose="020F0502020204030204" pitchFamily="34" charset="0"/>
              </a:rPr>
              <a:t>) dos cursos de graduação, como Enfermagem, Direito, Pedagogia, Psicologia, Administração e Ciências Contábeis, garantindo que a formação acadêmica contemple conhecimentos técnicos, habilidades práticas, atitudes éticas e capacidade de adaptação a cenários profissionais variados. </a:t>
            </a:r>
            <a:r>
              <a:rPr lang="pt-BR" sz="3600" b="1" dirty="0">
                <a:effectLst/>
                <a:latin typeface="+mj-lt"/>
                <a:ea typeface="Calibri" panose="020F0502020204030204" pitchFamily="34" charset="0"/>
              </a:rPr>
              <a:t>Conclusões: </a:t>
            </a:r>
            <a:r>
              <a:rPr lang="pt-BR" sz="3600" dirty="0">
                <a:effectLst/>
                <a:latin typeface="+mj-lt"/>
                <a:ea typeface="Calibri" panose="020F0502020204030204" pitchFamily="34" charset="0"/>
              </a:rPr>
              <a:t>conclui-se, portanto, que o desenvolvimento de competências digitais e profissionais, aliado ao uso estratégico da Inteligência Artificial e ao cumprimento das Diretrizes Curriculares Nacionais, é essencial para a formação de indivíduos críticos, criativos e adaptáveis, capazes de atuar de forma ética e eficaz diante dos desafios da era digital e do século XXI, contribuindo para o sucesso acadêmico, profissional e social.</a:t>
            </a:r>
          </a:p>
          <a:p>
            <a:pPr algn="just"/>
            <a:r>
              <a:rPr lang="pt-BR" sz="3600" b="1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PALAVRAS-CHAVE</a:t>
            </a:r>
            <a:r>
              <a:rPr lang="pt-BR" sz="36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pt-BR" sz="3600" b="1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r>
              <a:rPr lang="pt-BR" sz="36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Competência Profissional; Inteligência Artificial</a:t>
            </a:r>
            <a:r>
              <a:rPr lang="pt-BR" sz="36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r>
              <a:rPr lang="pt-BR" sz="36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 Educação Superior.</a:t>
            </a:r>
            <a:endParaRPr lang="pt-BR" sz="3600" dirty="0"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endParaRPr lang="pt-BR" sz="1800" b="1" kern="1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pt-BR" sz="3600" b="1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REFERÊNCIAS </a:t>
            </a:r>
          </a:p>
          <a:p>
            <a:pPr>
              <a:spcAft>
                <a:spcPts val="0"/>
              </a:spcAft>
            </a:pPr>
            <a:r>
              <a:rPr lang="pt-BR" sz="1800" dirty="0"/>
              <a:t>FLEURY, Maria Teresa Leme. Construindo o conceito de competência. </a:t>
            </a:r>
            <a:r>
              <a:rPr lang="pt-BR" sz="1800" b="1" dirty="0"/>
              <a:t>Revista de Administração Contemporânea, </a:t>
            </a:r>
            <a:r>
              <a:rPr lang="pt-BR" sz="1800" dirty="0"/>
              <a:t>v. 5, Edição Especial, p. 47-66, 2001. Disponível em: </a:t>
            </a:r>
            <a:r>
              <a:rPr lang="pt-BR" sz="1800" dirty="0">
                <a:hlinkClick r:id="rId6"/>
              </a:rPr>
              <a:t>https://www.scielo.br/j/rac/a/C5TyphygpYbyWmdqKJCTMkN/</a:t>
            </a:r>
            <a:endParaRPr lang="pt-BR" sz="1800" dirty="0"/>
          </a:p>
          <a:p>
            <a:pPr>
              <a:spcAft>
                <a:spcPts val="0"/>
              </a:spcAft>
            </a:pPr>
            <a:r>
              <a:rPr lang="pt-BR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GIL, A. C. </a:t>
            </a:r>
            <a:r>
              <a:rPr lang="pt-BR" sz="18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Como elaborar projetos de pesquisa</a:t>
            </a:r>
            <a:r>
              <a:rPr lang="pt-BR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 5. ed. São Paulo: Atlas, 2010.</a:t>
            </a:r>
            <a:endParaRPr lang="pt-BR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pt-BR" sz="1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LÉVY, P. </a:t>
            </a:r>
            <a:r>
              <a:rPr lang="pt-BR" sz="18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 tecnologias da inteligência. O futuro do pensamento na era da informática.</a:t>
            </a:r>
            <a:r>
              <a:rPr lang="pt-BR" sz="1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2. ed. [S.I.]: Editora 34, 2010.</a:t>
            </a:r>
            <a:endParaRPr lang="pt-BR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pt-BR" sz="18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SILVA, K. R. da; BARBOSA, L. S. de O.; BOTELHO, W. L.; PINHEIRO, J. M. B.; PEIXOTO, I. S.; MENEZES, I. V. C. B. </a:t>
            </a:r>
            <a:r>
              <a:rPr lang="pt-BR" sz="1800" b="1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Inteligência Artificial e seus impactos na educação</a:t>
            </a:r>
            <a:r>
              <a:rPr lang="pt-BR" sz="18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: uma revisão sistemática. </a:t>
            </a:r>
            <a:r>
              <a:rPr lang="pt-BR" sz="1800" b="1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RECIMA21,</a:t>
            </a:r>
            <a:r>
              <a:rPr lang="pt-BR" sz="18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v. 4, n. 11, e4114353, 2023. Disponível em: </a:t>
            </a:r>
            <a:r>
              <a:rPr lang="pt-BR" sz="1800" u="sng" dirty="0">
                <a:solidFill>
                  <a:srgbClr val="0563C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7"/>
              </a:rPr>
              <a:t>https://recima21.com.br/recima21/article/view/4353</a:t>
            </a:r>
            <a:endParaRPr lang="pt-BR" sz="1800" b="1" kern="100" dirty="0">
              <a:solidFill>
                <a:srgbClr val="FF0000"/>
              </a:solidFill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endParaRPr lang="pt-BR" sz="3700" b="1" kern="100" dirty="0">
              <a:solidFill>
                <a:srgbClr val="FF0000"/>
              </a:solidFill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6373297"/>
      </p:ext>
    </p:extLst>
  </p:cSld>
  <p:clrMapOvr>
    <a:masterClrMapping/>
  </p:clrMapOvr>
</p:sld>
</file>

<file path=ppt/theme/theme1.xml><?xml version="1.0" encoding="utf-8"?>
<a:theme xmlns:a="http://schemas.openxmlformats.org/drawingml/2006/main" name="Design padrão">
  <a:themeElements>
    <a:clrScheme name="Design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sign padrã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32117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85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32117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85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sign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2190</TotalTime>
  <Words>873</Words>
  <Application>Microsoft Office PowerPoint</Application>
  <PresentationFormat>Personalizar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Design padrão</vt:lpstr>
      <vt:lpstr>Apresentação do PowerPoint</vt:lpstr>
    </vt:vector>
  </TitlesOfParts>
  <Company>UFC - Universidade Federal do Ceará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Prof. Fernando Pinheiro</dc:creator>
  <cp:lastModifiedBy>Mary Carneiro</cp:lastModifiedBy>
  <cp:revision>103</cp:revision>
  <dcterms:created xsi:type="dcterms:W3CDTF">2009-08-05T17:04:46Z</dcterms:created>
  <dcterms:modified xsi:type="dcterms:W3CDTF">2025-11-11T00:28:42Z</dcterms:modified>
</cp:coreProperties>
</file>