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-1770" y="30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3" y="11809612"/>
            <a:ext cx="14141841" cy="13018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/>
            <a:r>
              <a:rPr lang="pt-BR" sz="4000" dirty="0"/>
              <a:t>A expansão do uso de Inteligência Artificial (IA), sobretudo de </a:t>
            </a:r>
            <a:r>
              <a:rPr lang="pt-BR" sz="4000" dirty="0" err="1"/>
              <a:t>chatbots</a:t>
            </a:r>
            <a:r>
              <a:rPr lang="pt-BR" sz="4000" dirty="0"/>
              <a:t> generativos, tem transformado as práticas de estudo no ensino superior, apoiando escrita, organização de ideias e resolução de dúvidas. Apesar dessa utilidade, estudantes demonstram cautela devido à falta de confiança na precisão das respostas (Loiola et al., 2024; Santos; Sant’Ana; Sant’Ana, 2024). </a:t>
            </a:r>
          </a:p>
          <a:p>
            <a:pPr indent="714375" algn="just"/>
            <a:r>
              <a:rPr lang="pt-BR" sz="4000" dirty="0"/>
              <a:t>Pesquisas também mostram que grande parte dos discentes utiliza IA sem formação prévia, evidenciando um descompasso entre a prática e o preparo institucional (Bassi; Silva; Gentil, 2024).Diante dos benefícios e riscos apontados — como possíveis impactos na aprendizagem e na integridade acadêmica — torna-se necessário compreender como essas ferramentas são utilizadas e percebidas pelos estudantes, a fim de orientar ações educativas e avaliativas adequadas (</a:t>
            </a:r>
            <a:r>
              <a:rPr lang="pt-BR" sz="4000" dirty="0" err="1"/>
              <a:t>Heggler</a:t>
            </a:r>
            <a:r>
              <a:rPr lang="pt-BR" sz="4000" dirty="0"/>
              <a:t>; </a:t>
            </a:r>
            <a:r>
              <a:rPr lang="pt-BR" sz="4000" dirty="0" err="1"/>
              <a:t>Szmoski</a:t>
            </a:r>
            <a:r>
              <a:rPr lang="pt-BR" sz="4000" dirty="0"/>
              <a:t>; </a:t>
            </a:r>
            <a:r>
              <a:rPr lang="pt-BR" sz="4000" dirty="0" err="1"/>
              <a:t>Miquelin</a:t>
            </a:r>
            <a:r>
              <a:rPr lang="pt-BR" sz="4000" dirty="0"/>
              <a:t>, 2025; Cavalcanti; Guimarães; Cavalcanti, 2024).</a:t>
            </a:r>
          </a:p>
          <a:p>
            <a:pPr indent="714375" algn="just"/>
            <a:r>
              <a:rPr lang="pt-BR" sz="4000" dirty="0"/>
              <a:t>Assim, o objetivo deste estudo é analisar o uso da IA por discentes do ensino superior, identificando frequência, finalidades e percepções sobre suas contribuições à aprendizagem.</a:t>
            </a:r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1" y="27756520"/>
            <a:ext cx="13963001" cy="9941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	 A pesquisa é quantitativa, de natureza descritiva, vinculada ao projeto institucional DECEDI da Faculdade Evolução. Os dados foram coletados por meio de questionário estruturado aplicado online (Google </a:t>
            </a:r>
            <a:r>
              <a:rPr lang="pt-BR" sz="4000" dirty="0" err="1"/>
              <a:t>Forms</a:t>
            </a:r>
            <a:r>
              <a:rPr lang="pt-BR" sz="4000" dirty="0"/>
              <a:t>), contendo apenas questões fechadas, divididas em perfil dos participantes e uso da IA. Participaram voluntariamente estudantes dos cursos de Administração, Ciências Contábeis, Direito, Enfermagem, Pedagogia e Psicologia, regularmente matriculados e com consentimento garantido. A coleta ocorreu no segundo semestre de 2025.Os dados foram tabulados e analisados por estatística descritiva simples, utilizando frequências absolutas e relativas, com apresentação em gráficos e tabelas. As análises buscaram identificar padrões de uso e percepções dos estudantes quanto às contribuições da IA para a aprendizagem.</a:t>
            </a:r>
          </a:p>
          <a:p>
            <a:pPr algn="just"/>
            <a:endParaRPr lang="pt-BR" sz="4000" dirty="0"/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4" y="30555494"/>
            <a:ext cx="15545951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O uso da Inteligência Artificial entre os discentes da FACEP é frequente, pragmático e focado no apoio aos estudos e na resolução de dúvidas.</a:t>
            </a:r>
          </a:p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A pesquisa oferece subsídios para ações pedagógicas alinhadas à realidade dos estudantes e reforça a importância de iniciativas institucionais que promovam o uso ético da IA e a autonomia intelectual.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3" y="4254772"/>
            <a:ext cx="29883100" cy="18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/>
            <a:r>
              <a:rPr lang="pt-BR" sz="5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USO DA INTELIGÊNCIA ARTIFICIAL ENTRE DISCENTES DA FACEP: FREQUÊNCIA, FINALIDADES E PERCEPÇÕES DE APRENDIZAGEM</a:t>
            </a:r>
            <a:r>
              <a:rPr lang="pt-BR" sz="52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endParaRPr lang="pt-BR" sz="5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02F1939D-355B-4AE4-A073-3DFF43E8C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1242" y="12401635"/>
            <a:ext cx="15192375" cy="52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/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Figura 1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- Frequência de uso da IA pelos discentes</a:t>
            </a:r>
            <a:endParaRPr lang="en-GB" sz="2800" dirty="0"/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594" y="6715916"/>
            <a:ext cx="2951460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Giselle Fernandes dos Santos</a:t>
            </a:r>
            <a:r>
              <a:rPr lang="pt-BR" sz="37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37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Darla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Maria Cavalcante Silva</a:t>
            </a:r>
            <a:r>
              <a:rPr lang="pt-BR" sz="37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37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Autaliana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Beatriz De Queiroz Silva</a:t>
            </a:r>
            <a:r>
              <a:rPr lang="pt-BR" sz="37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Carlos Junior Alves Bessa</a:t>
            </a:r>
            <a:r>
              <a:rPr lang="pt-BR" sz="37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t-BR" sz="37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Izabelly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Fernanda Soares Alves</a:t>
            </a:r>
            <a:r>
              <a:rPr lang="pt-BR" sz="37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Francisco Fernando Pinheiro Leite</a:t>
            </a:r>
            <a:r>
              <a:rPr lang="pt-BR" sz="37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3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179" y="8206379"/>
            <a:ext cx="2801143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t-BR" sz="3500" baseline="30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Potiguar - FACEP;</a:t>
            </a:r>
            <a:r>
              <a:rPr lang="pt-BR" sz="3500" baseline="30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35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3500" baseline="30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(2)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Alunos do curso de graduação em Pedagogia; Faculdade Evolução Alto Oeste Potiguar (FACEP); Pau dos Ferros, Rio Grande do Norte, Brasil. </a:t>
            </a:r>
          </a:p>
          <a:p>
            <a:pPr algn="just"/>
            <a:r>
              <a:rPr lang="pt-BR" sz="3500" baseline="30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Professor Mestre; Orientador do trabalho; Faculdade Evolução Alto Oeste Potiguar (FACEP); Pau dos Ferros, Rio Grande do Norte, Brasil.</a:t>
            </a:r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3" y="26656034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0559" y="29473276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0FF51AB2-B752-4596-8EBC-41432D033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6191" y="22678377"/>
            <a:ext cx="9289032" cy="1387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pt-BR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spcAft>
                <a:spcPts val="1000"/>
              </a:spcAft>
            </a:pPr>
            <a:r>
              <a:rPr lang="pt-BR" sz="2800" b="1" i="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Figura 3</a:t>
            </a:r>
            <a:r>
              <a:rPr lang="pt-BR" sz="2800" i="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- Relação entre curso e finalidade de uso da Inteligência Artificial</a:t>
            </a:r>
            <a:endParaRPr lang="pt-BR" sz="2800" i="1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27255" y="35389434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92644735-3187-4419-B178-1CD3BB610E91}"/>
              </a:ext>
            </a:extLst>
          </p:cNvPr>
          <p:cNvSpPr/>
          <p:nvPr/>
        </p:nvSpPr>
        <p:spPr>
          <a:xfrm>
            <a:off x="16130559" y="36121015"/>
            <a:ext cx="1569720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t-BR" sz="18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BASSI, R. E.; SILVA, L. F.; GENTIL, A. C. Percepção dos Alunos de Ensino a Distância sobre Inteligência Artificial e uso do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ChatGPT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Revista Gestão, Inovação e Tecnologias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v. 14, n. 1, 2024. Disponível em: https://revista.fateczl.edu.br/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index.php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git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article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view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/138. Acesso em: 29 out. 2025.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CAVALCANTI, W.; GUIMARÃES, A.; CAVALCANTI, A. Explorando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affordances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ChatGPT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no ensino superior brasileiro: percepções de gestores, professores e estudantes. In: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Simpósio Brasileiro de Computação e Ética em IA (LAAI-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Ethics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SBC, 2024. Disponível em: https://sol.sbc.org.br/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index.php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laai-ethics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article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view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/32446. Acesso em: 29 out. 2025.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HEGGLER, J. M.; SZMOSKI, R. M.; MIQUELIN, A. As dualidades entre o uso da inteligência artificial na educação e os riscos de vieses algorítmicos.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Educação &amp; Sociedade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v. 46, 2025. Disponível em: https://www.scielo.br/j/es/a/qrTryFvZR9Y9WsRpG5fWGHB/?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lang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=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pt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Acesso em: 29 out. 2025.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419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LOIOLA, A. V. S. F. et al. 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Precisão e confiabilidade do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ChatGPT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na percepção de estudantes da graduação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EaD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pt-BR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EaD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em Foco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v. 14, n. 1, e2111, 2024. DOI: 10.18264/eadf.v14i1.2111. Disponível em: https://eademfoco.cecierj.edu.br/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index.php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/Revista/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article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/download/2111/922. Acesso em: 29 out. 2025.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SANTOS, Z.; SANT’ANA, R.; SANT’ANA, C. As percepções de estudantes quanto ao uso de ferramentas de IA na escrita acadêmica. </a:t>
            </a:r>
            <a:r>
              <a:rPr lang="pt-B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 a Palavra, o Professor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v. 9, n. 25, 2024. DOI: 10.22481/cpp.v9i25.17439. Disponível em: https://periodicos2.uesb.br/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cpp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article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view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/17439/10481. Acesso em: 29 out. 2025.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883F32C-3EF6-614C-1379-9351524F9099}"/>
              </a:ext>
            </a:extLst>
          </p:cNvPr>
          <p:cNvSpPr txBox="1"/>
          <p:nvPr/>
        </p:nvSpPr>
        <p:spPr>
          <a:xfrm flipH="1">
            <a:off x="4548741" y="40621429"/>
            <a:ext cx="68078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/>
              <a:t>Fonte: os autores (2025).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5A7E2DD-43ED-C3E6-1B06-133B1A244D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23" b="24621"/>
          <a:stretch/>
        </p:blipFill>
        <p:spPr>
          <a:xfrm>
            <a:off x="318517" y="38162656"/>
            <a:ext cx="15240000" cy="1950216"/>
          </a:xfrm>
          <a:prstGeom prst="rect">
            <a:avLst/>
          </a:prstGeom>
        </p:spPr>
      </p:pic>
      <p:pic>
        <p:nvPicPr>
          <p:cNvPr id="42" name="Imagem 41">
            <a:extLst>
              <a:ext uri="{FF2B5EF4-FFF2-40B4-BE49-F238E27FC236}">
                <a16:creationId xmlns:a16="http://schemas.microsoft.com/office/drawing/2014/main" id="{CA094CA5-B620-8A31-5425-030BE503A3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32"/>
          <a:stretch/>
        </p:blipFill>
        <p:spPr bwMode="auto">
          <a:xfrm>
            <a:off x="17469898" y="13137046"/>
            <a:ext cx="12183057" cy="463834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3401D5AC-8D08-C1BD-5DBC-D511BED4309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2"/>
          <a:stretch/>
        </p:blipFill>
        <p:spPr bwMode="auto">
          <a:xfrm>
            <a:off x="19907758" y="18437973"/>
            <a:ext cx="7585898" cy="445706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5" name="CaixaDeTexto 44">
            <a:extLst>
              <a:ext uri="{FF2B5EF4-FFF2-40B4-BE49-F238E27FC236}">
                <a16:creationId xmlns:a16="http://schemas.microsoft.com/office/drawing/2014/main" id="{36884FE5-F590-49F1-AF2D-B86CE19C0798}"/>
              </a:ext>
            </a:extLst>
          </p:cNvPr>
          <p:cNvSpPr txBox="1"/>
          <p:nvPr/>
        </p:nvSpPr>
        <p:spPr>
          <a:xfrm>
            <a:off x="15452142" y="17848005"/>
            <a:ext cx="162185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pt-BR" sz="2800" b="1" i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Figura 2</a:t>
            </a:r>
            <a:r>
              <a:rPr lang="pt-BR" sz="2800" i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Principais finalidades de uso da IA entre os </a:t>
            </a:r>
            <a:r>
              <a:rPr lang="pt-BR" sz="3200" i="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estudantes</a:t>
            </a:r>
            <a:endParaRPr lang="pt-BR" sz="28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6" name="Imagem 45">
            <a:extLst>
              <a:ext uri="{FF2B5EF4-FFF2-40B4-BE49-F238E27FC236}">
                <a16:creationId xmlns:a16="http://schemas.microsoft.com/office/drawing/2014/main" id="{513A0545-54A9-5321-899E-6C6F2C1978B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9"/>
          <a:stretch/>
        </p:blipFill>
        <p:spPr bwMode="auto">
          <a:xfrm>
            <a:off x="19735404" y="24122003"/>
            <a:ext cx="8701501" cy="507786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8" name="CaixaDeTexto 47">
            <a:extLst>
              <a:ext uri="{FF2B5EF4-FFF2-40B4-BE49-F238E27FC236}">
                <a16:creationId xmlns:a16="http://schemas.microsoft.com/office/drawing/2014/main" id="{3847CB45-03B1-0089-813D-9272FE9A349A}"/>
              </a:ext>
            </a:extLst>
          </p:cNvPr>
          <p:cNvSpPr txBox="1"/>
          <p:nvPr/>
        </p:nvSpPr>
        <p:spPr>
          <a:xfrm>
            <a:off x="15976870" y="28989257"/>
            <a:ext cx="162185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dados da pesquisa (2025).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</TotalTime>
  <Words>979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Antonia Adriana de freitas</cp:lastModifiedBy>
  <cp:revision>100</cp:revision>
  <dcterms:created xsi:type="dcterms:W3CDTF">2009-08-05T17:04:46Z</dcterms:created>
  <dcterms:modified xsi:type="dcterms:W3CDTF">2025-11-10T23:13:35Z</dcterms:modified>
</cp:coreProperties>
</file>