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5199975" cy="323992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05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2HVsDHmOYr+FrvrgXk0NhvhKU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39" d="100"/>
          <a:sy n="39" d="100"/>
        </p:scale>
        <p:origin x="336" y="-354"/>
      </p:cViewPr>
      <p:guideLst>
        <p:guide orient="horz" pos="10205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95500" y="685800"/>
            <a:ext cx="2667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Uma imagem contendo Interface gráfica do usuário&#10;&#10;O conteúdo gerado por IA pode estar incorreto."/>
          <p:cNvPicPr preferRelativeResize="0"/>
          <p:nvPr/>
        </p:nvPicPr>
        <p:blipFill rotWithShape="1">
          <a:blip r:embed="rId2">
            <a:alphaModFix/>
          </a:blip>
          <a:srcRect t="1528" r="1530" b="123"/>
          <a:stretch/>
        </p:blipFill>
        <p:spPr>
          <a:xfrm>
            <a:off x="176" y="225"/>
            <a:ext cx="25224993" cy="32399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3" descr="Uma imagem contendo Interface gráfica do usuário&#10;&#10;O conteúdo gerado por IA pode estar incorreto."/>
          <p:cNvPicPr preferRelativeResize="0"/>
          <p:nvPr/>
        </p:nvPicPr>
        <p:blipFill rotWithShape="1">
          <a:blip r:embed="rId2">
            <a:alphaModFix/>
          </a:blip>
          <a:srcRect l="93" t="85969" r="1437" b="1883"/>
          <a:stretch/>
        </p:blipFill>
        <p:spPr>
          <a:xfrm>
            <a:off x="176" y="28403206"/>
            <a:ext cx="25224993" cy="400236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1260493" y="7559358"/>
            <a:ext cx="22678990" cy="2138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260493" y="1297591"/>
            <a:ext cx="22678990" cy="539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260493" y="1297591"/>
            <a:ext cx="22678990" cy="539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98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260493" y="7559358"/>
            <a:ext cx="22678990" cy="2138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947610" algn="l" rtl="0">
              <a:spcBef>
                <a:spcPts val="2265"/>
              </a:spcBef>
              <a:spcAft>
                <a:spcPts val="0"/>
              </a:spcAft>
              <a:buClr>
                <a:schemeClr val="dk1"/>
              </a:buClr>
              <a:buSzPts val="11323"/>
              <a:buFont typeface="Arial"/>
              <a:buChar char="•"/>
              <a:defRPr sz="1132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57186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899"/>
              <a:buFont typeface="Arial"/>
              <a:buChar char="–"/>
              <a:defRPr sz="989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766699" algn="l" rtl="0">
              <a:spcBef>
                <a:spcPts val="1695"/>
              </a:spcBef>
              <a:spcAft>
                <a:spcPts val="0"/>
              </a:spcAft>
              <a:buClr>
                <a:schemeClr val="dk1"/>
              </a:buClr>
              <a:buSzPts val="8474"/>
              <a:buFont typeface="Arial"/>
              <a:buChar char="•"/>
              <a:defRPr sz="847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80973" algn="l" rtl="0">
              <a:spcBef>
                <a:spcPts val="1425"/>
              </a:spcBef>
              <a:spcAft>
                <a:spcPts val="0"/>
              </a:spcAft>
              <a:buClr>
                <a:schemeClr val="dk1"/>
              </a:buClr>
              <a:buSzPts val="7124"/>
              <a:buFont typeface="Arial"/>
              <a:buChar char="–"/>
              <a:defRPr sz="71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80973" algn="l" rtl="0">
              <a:spcBef>
                <a:spcPts val="1425"/>
              </a:spcBef>
              <a:spcAft>
                <a:spcPts val="0"/>
              </a:spcAft>
              <a:buClr>
                <a:schemeClr val="dk1"/>
              </a:buClr>
              <a:buSzPts val="7124"/>
              <a:buFont typeface="Arial"/>
              <a:buChar char="»"/>
              <a:defRPr sz="71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80973" algn="l" rtl="0">
              <a:spcBef>
                <a:spcPts val="1425"/>
              </a:spcBef>
              <a:spcAft>
                <a:spcPts val="0"/>
              </a:spcAft>
              <a:buClr>
                <a:schemeClr val="dk1"/>
              </a:buClr>
              <a:buSzPts val="7124"/>
              <a:buFont typeface="Arial"/>
              <a:buChar char="»"/>
              <a:defRPr sz="71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80973" algn="l" rtl="0">
              <a:spcBef>
                <a:spcPts val="1425"/>
              </a:spcBef>
              <a:spcAft>
                <a:spcPts val="0"/>
              </a:spcAft>
              <a:buClr>
                <a:schemeClr val="dk1"/>
              </a:buClr>
              <a:buSzPts val="7124"/>
              <a:buFont typeface="Arial"/>
              <a:buChar char="»"/>
              <a:defRPr sz="71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80973" algn="l" rtl="0">
              <a:spcBef>
                <a:spcPts val="1425"/>
              </a:spcBef>
              <a:spcAft>
                <a:spcPts val="0"/>
              </a:spcAft>
              <a:buClr>
                <a:schemeClr val="dk1"/>
              </a:buClr>
              <a:buSzPts val="7124"/>
              <a:buFont typeface="Arial"/>
              <a:buChar char="»"/>
              <a:defRPr sz="71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80973" algn="l" rtl="0">
              <a:spcBef>
                <a:spcPts val="1425"/>
              </a:spcBef>
              <a:spcAft>
                <a:spcPts val="0"/>
              </a:spcAft>
              <a:buClr>
                <a:schemeClr val="dk1"/>
              </a:buClr>
              <a:buSzPts val="7124"/>
              <a:buFont typeface="Arial"/>
              <a:buChar char="»"/>
              <a:defRPr sz="71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47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49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dsonwalkerpsi@gmail.com" TargetMode="External"/><Relationship Id="rId7" Type="http://schemas.openxmlformats.org/officeDocument/2006/relationships/hyperlink" Target="mailto:anyvitorya320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talitaoliveirae@gmail.com" TargetMode="External"/><Relationship Id="rId5" Type="http://schemas.openxmlformats.org/officeDocument/2006/relationships/hyperlink" Target="mailto:samilynunes811@gmail.com" TargetMode="External"/><Relationship Id="rId4" Type="http://schemas.openxmlformats.org/officeDocument/2006/relationships/hyperlink" Target="mailto:kamilamvarq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"/>
          <p:cNvSpPr/>
          <p:nvPr/>
        </p:nvSpPr>
        <p:spPr>
          <a:xfrm>
            <a:off x="1584497" y="3040952"/>
            <a:ext cx="224091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375" tIns="80175" rIns="160375" bIns="80175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99" b="1" dirty="0">
                <a:solidFill>
                  <a:schemeClr val="dk1"/>
                </a:solidFill>
              </a:rPr>
              <a:t>MEDICALIZAÇÃO E PATOLOGIZAÇÃO DA VIDA: DESAFIOS PARA UMA ABORDAGEM HUMANIZADA EM SAÚDE E EDUCAÇÃO</a:t>
            </a:r>
            <a:endParaRPr sz="3899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1158945" y="4567838"/>
            <a:ext cx="22132800" cy="9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chemeClr val="dk1"/>
                </a:solidFill>
              </a:rPr>
              <a:t>Hudson Walker Simão Carneiro</a:t>
            </a:r>
            <a:r>
              <a:rPr lang="pt-BR" sz="4000" b="1" baseline="30000">
                <a:solidFill>
                  <a:schemeClr val="dk1"/>
                </a:solidFill>
              </a:rPr>
              <a:t>(2)</a:t>
            </a:r>
            <a:r>
              <a:rPr lang="pt-BR" sz="4000" b="1">
                <a:solidFill>
                  <a:schemeClr val="dk1"/>
                </a:solidFill>
              </a:rPr>
              <a:t>; Kamila Matias Virginio</a:t>
            </a:r>
            <a:r>
              <a:rPr lang="pt-BR" sz="4000" b="1" baseline="30000">
                <a:solidFill>
                  <a:schemeClr val="dk1"/>
                </a:solidFill>
              </a:rPr>
              <a:t>3)</a:t>
            </a:r>
            <a:r>
              <a:rPr lang="pt-BR" sz="4000" b="1">
                <a:solidFill>
                  <a:schemeClr val="dk1"/>
                </a:solidFill>
              </a:rPr>
              <a:t>; Samily Ysnaria Pereira Nunes</a:t>
            </a:r>
            <a:r>
              <a:rPr lang="pt-BR" sz="4000" b="1" baseline="30000">
                <a:solidFill>
                  <a:schemeClr val="dk1"/>
                </a:solidFill>
              </a:rPr>
              <a:t>(4)</a:t>
            </a:r>
            <a:r>
              <a:rPr lang="pt-BR" sz="4000" b="1">
                <a:solidFill>
                  <a:schemeClr val="dk1"/>
                </a:solidFill>
              </a:rPr>
              <a:t>; Maria Talita de Oliveira</a:t>
            </a:r>
            <a:r>
              <a:rPr lang="pt-BR" sz="4000" b="1" baseline="30000">
                <a:solidFill>
                  <a:schemeClr val="dk1"/>
                </a:solidFill>
              </a:rPr>
              <a:t>(5)</a:t>
            </a:r>
            <a:r>
              <a:rPr lang="pt-BR" sz="4000" b="1">
                <a:solidFill>
                  <a:schemeClr val="dk1"/>
                </a:solidFill>
              </a:rPr>
              <a:t>; Ana Vitória Félix de Mesquita</a:t>
            </a:r>
            <a:r>
              <a:rPr lang="pt-BR" sz="4000" b="1" baseline="30000">
                <a:solidFill>
                  <a:schemeClr val="dk1"/>
                </a:solidFill>
              </a:rPr>
              <a:t>(6)</a:t>
            </a:r>
            <a:r>
              <a:rPr lang="pt-BR" sz="4000" b="1">
                <a:solidFill>
                  <a:schemeClr val="dk1"/>
                </a:solidFill>
              </a:rPr>
              <a:t>.</a:t>
            </a:r>
            <a:endParaRPr sz="4000" b="1" i="0" u="none" strike="noStrike" cap="none" baseline="30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1533950" y="5828031"/>
            <a:ext cx="22132800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100" baseline="30000" dirty="0">
                <a:solidFill>
                  <a:schemeClr val="dk1"/>
                </a:solidFill>
              </a:rPr>
              <a:t>(1)</a:t>
            </a:r>
            <a:r>
              <a:rPr lang="pt-BR" sz="3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100" dirty="0">
                <a:solidFill>
                  <a:schemeClr val="dk1"/>
                </a:solidFill>
              </a:rPr>
              <a:t>Trabalho desenvolvido no Programa de Iniciação Científica (PIC) da FACEP através do projeto de pesquisa: Núcleo de Pesquisa em Políticas Públicas, Psicologia e Territorialidades (NUPSIT);</a:t>
            </a:r>
            <a:endParaRPr sz="3100" baseline="30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100" baseline="30000" dirty="0">
                <a:solidFill>
                  <a:schemeClr val="dk1"/>
                </a:solidFill>
              </a:rPr>
              <a:t>(2) </a:t>
            </a:r>
            <a:r>
              <a:rPr lang="pt-BR" sz="3100" dirty="0">
                <a:solidFill>
                  <a:schemeClr val="dk1"/>
                </a:solidFill>
              </a:rPr>
              <a:t> Professor orientador; Mestre em Planejamento e Dinâmicas Territoriais no Semiárido (PLANDITES/UERN); Docente de Psicologia na FACEP; Coordenador do NUPSIT; </a:t>
            </a:r>
            <a:r>
              <a:rPr lang="pt-BR" sz="3100" dirty="0">
                <a:solidFill>
                  <a:schemeClr val="dk1"/>
                </a:solidFill>
                <a:hlinkClick r:id="rId3"/>
              </a:rPr>
              <a:t>hudsonwalkerpsi@gmail.com</a:t>
            </a:r>
            <a:r>
              <a:rPr lang="pt-BR" sz="3100" dirty="0">
                <a:solidFill>
                  <a:schemeClr val="dk1"/>
                </a:solidFill>
              </a:rPr>
              <a:t>;  </a:t>
            </a:r>
            <a:endParaRPr sz="31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100" baseline="30000" dirty="0">
                <a:solidFill>
                  <a:schemeClr val="dk1"/>
                </a:solidFill>
              </a:rPr>
              <a:t>(3)</a:t>
            </a:r>
            <a:r>
              <a:rPr lang="pt-BR" sz="3100" dirty="0">
                <a:solidFill>
                  <a:schemeClr val="dk1"/>
                </a:solidFill>
              </a:rPr>
              <a:t> Professora orientadora; Mestra no PLANDITES/UERN; Graduada em Arquitetura e Urbanismo pela Universidade Federal Rural do </a:t>
            </a:r>
            <a:r>
              <a:rPr lang="pt-BR" sz="3100" dirty="0" err="1">
                <a:solidFill>
                  <a:schemeClr val="dk1"/>
                </a:solidFill>
              </a:rPr>
              <a:t>Semi-árido</a:t>
            </a:r>
            <a:r>
              <a:rPr lang="pt-BR" sz="3100" dirty="0">
                <a:solidFill>
                  <a:schemeClr val="dk1"/>
                </a:solidFill>
              </a:rPr>
              <a:t> (UFERSA); Coordenadora do NUPSIT; </a:t>
            </a:r>
            <a:r>
              <a:rPr lang="pt-BR" sz="3100" u="sng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kamilamvarq@gmail.com</a:t>
            </a:r>
            <a:r>
              <a:rPr lang="pt-BR" sz="3100" dirty="0">
                <a:solidFill>
                  <a:schemeClr val="dk1"/>
                </a:solidFill>
              </a:rPr>
              <a:t>;</a:t>
            </a:r>
            <a:endParaRPr sz="31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100" baseline="30000" dirty="0">
                <a:solidFill>
                  <a:schemeClr val="dk1"/>
                </a:solidFill>
              </a:rPr>
              <a:t>(4) </a:t>
            </a:r>
            <a:r>
              <a:rPr lang="pt-BR" sz="3100" dirty="0">
                <a:solidFill>
                  <a:schemeClr val="dk1"/>
                </a:solidFill>
              </a:rPr>
              <a:t>Discente do curso de Psicologia; Faculdade Evolução Alto Oeste Potiguar- FACEP; Água Nova, Rio Grande do Norte, </a:t>
            </a:r>
            <a:r>
              <a:rPr lang="pt-BR" sz="3100" dirty="0">
                <a:solidFill>
                  <a:schemeClr val="dk1"/>
                </a:solidFill>
                <a:hlinkClick r:id="rId5"/>
              </a:rPr>
              <a:t>samilynunes811@gmail.com</a:t>
            </a:r>
            <a:r>
              <a:rPr lang="pt-BR" sz="3100" dirty="0">
                <a:solidFill>
                  <a:schemeClr val="dk1"/>
                </a:solidFill>
              </a:rPr>
              <a:t>;</a:t>
            </a:r>
            <a:endParaRPr sz="31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100" baseline="30000" dirty="0">
                <a:solidFill>
                  <a:schemeClr val="dk1"/>
                </a:solidFill>
              </a:rPr>
              <a:t>(5) </a:t>
            </a:r>
            <a:r>
              <a:rPr lang="pt-BR" sz="3100" dirty="0">
                <a:solidFill>
                  <a:schemeClr val="dk1"/>
                </a:solidFill>
              </a:rPr>
              <a:t>Discente do curso de Psicologia; Faculdade Evolução Alto Oeste Potiguar- FACEP; João Dias, Rio Grande do Norte, </a:t>
            </a:r>
            <a:r>
              <a:rPr lang="pt-BR" sz="3100" dirty="0">
                <a:solidFill>
                  <a:schemeClr val="dk1"/>
                </a:solidFill>
                <a:hlinkClick r:id="rId6"/>
              </a:rPr>
              <a:t>talitaoliveirae@gmail.com</a:t>
            </a:r>
            <a:r>
              <a:rPr lang="pt-BR" sz="3100" dirty="0">
                <a:solidFill>
                  <a:schemeClr val="dk1"/>
                </a:solidFill>
              </a:rPr>
              <a:t>;</a:t>
            </a:r>
            <a:endParaRPr sz="31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100" baseline="30000" dirty="0">
                <a:solidFill>
                  <a:schemeClr val="dk1"/>
                </a:solidFill>
              </a:rPr>
              <a:t>(6) </a:t>
            </a:r>
            <a:r>
              <a:rPr lang="pt-BR" sz="3100" dirty="0">
                <a:solidFill>
                  <a:schemeClr val="dk1"/>
                </a:solidFill>
              </a:rPr>
              <a:t>Discente do curso de Psicologia; Faculdade Evolução Alto Oeste Potiguar- FACEP; Antônio Martins, Rio Grande do Norte, </a:t>
            </a:r>
            <a:r>
              <a:rPr lang="pt-BR" sz="3100" u="sng" dirty="0">
                <a:solidFill>
                  <a:srgbClr val="0563C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anyvitorya320@gmail.com</a:t>
            </a:r>
            <a:endParaRPr sz="3100" dirty="0">
              <a:solidFill>
                <a:schemeClr val="dk1"/>
              </a:solidFill>
            </a:endParaRPr>
          </a:p>
        </p:txBody>
      </p:sp>
      <p:sp>
        <p:nvSpPr>
          <p:cNvPr id="31" name="Google Shape;31;p1"/>
          <p:cNvSpPr txBox="1"/>
          <p:nvPr/>
        </p:nvSpPr>
        <p:spPr>
          <a:xfrm>
            <a:off x="7242200" y="11480888"/>
            <a:ext cx="10716300" cy="861900"/>
          </a:xfrm>
          <a:prstGeom prst="rect">
            <a:avLst/>
          </a:prstGeom>
          <a:solidFill>
            <a:srgbClr val="700000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RESUMO</a:t>
            </a:r>
            <a:endParaRPr/>
          </a:p>
        </p:txBody>
      </p:sp>
      <p:sp>
        <p:nvSpPr>
          <p:cNvPr id="32" name="Google Shape;32;p1"/>
          <p:cNvSpPr txBox="1"/>
          <p:nvPr/>
        </p:nvSpPr>
        <p:spPr>
          <a:xfrm>
            <a:off x="1403600" y="12710322"/>
            <a:ext cx="22770900" cy="20323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pt-BR" sz="3500" b="1" dirty="0">
                <a:solidFill>
                  <a:schemeClr val="dk1"/>
                </a:solidFill>
              </a:rPr>
              <a:t>Introdução: </a:t>
            </a:r>
            <a:r>
              <a:rPr lang="pt-BR" sz="3500" dirty="0">
                <a:solidFill>
                  <a:schemeClr val="dk1"/>
                </a:solidFill>
              </a:rPr>
              <a:t>O presente trabalho discute o crescimento expressivo da patologização e medicalização da vida cotidiana, fenômeno em que sentimentos e comportamentos naturais como tristeza, ansiedade, envelhecimento e agitação infantil passam a ser compreendidos como sinais de doenças que demandam diagnóstico e tratamento médico. Essa tendência reflete uma ampliação do poder da medicina sobre as esferas sociais, influenciando a forma como a sociedade interpreta o sofrimento e as diferenças individuais. A vida cotidiana, antes permeada por experiências subjetivas e culturais, torna-se cada vez mais regulada por saberes biomédicos, o que levanta questionamentos sobre os reais benefícios e as consequências sociais desse processo. Desse modo o </a:t>
            </a:r>
            <a:r>
              <a:rPr lang="pt-BR" sz="3500" b="1" dirty="0">
                <a:solidFill>
                  <a:schemeClr val="dk1"/>
                </a:solidFill>
              </a:rPr>
              <a:t>objetivo </a:t>
            </a:r>
            <a:r>
              <a:rPr lang="pt-BR" sz="3500" dirty="0">
                <a:solidFill>
                  <a:schemeClr val="dk1"/>
                </a:solidFill>
              </a:rPr>
              <a:t>deste estudo é analisar como a medicalização e patologização da vida afetam a compreensão do sofrimento nas áreas da saúde e da educação. </a:t>
            </a:r>
            <a:r>
              <a:rPr lang="pt-BR" sz="3500" b="1" dirty="0">
                <a:solidFill>
                  <a:schemeClr val="dk1"/>
                </a:solidFill>
              </a:rPr>
              <a:t>Metodologia: </a:t>
            </a:r>
            <a:r>
              <a:rPr lang="pt-BR" sz="3500" dirty="0">
                <a:solidFill>
                  <a:schemeClr val="dk1"/>
                </a:solidFill>
              </a:rPr>
              <a:t>Trata-se de uma revisão integrativa realizada em bases como SciELO, LILACS e BVS, abrangendo publicações entre 2020 e 2024. </a:t>
            </a:r>
            <a:r>
              <a:rPr lang="pt-BR" sz="3500" b="1" dirty="0">
                <a:solidFill>
                  <a:schemeClr val="dk1"/>
                </a:solidFill>
              </a:rPr>
              <a:t>Resultados e discussão: </a:t>
            </a:r>
            <a:r>
              <a:rPr lang="pt-BR" sz="3500" dirty="0">
                <a:solidFill>
                  <a:schemeClr val="dk1"/>
                </a:solidFill>
              </a:rPr>
              <a:t>As análises indicam que a medicalização vem se intensificando em diferentes contextos, com profissionais de saúde, educadores e famílias recorrendo rapidamente a diagnósticos e medicamentos diante de dificuldades emocionais, comportamentais ou de aprendizagem. Além disso, a medicalização transforma vivências humanas complexas em problemas clínicos, simplificando as causas do sofrimento e ignorando fatores psicológicos, culturais, econômicos e estruturais que o atravessam. Assim, reforça-se uma visão reducionista e patologizante que tende a culpabilizar o indivíduo, desconsiderando o contexto social em que está inserido. Em contrapartida, práticas interdisciplinares, dialógicas e acolhedoras demonstram potencial para reduzir essa tendência, promovendo uma visão mais ampla e humanizada dos sujeitos. </a:t>
            </a:r>
            <a:r>
              <a:rPr lang="pt-BR" sz="3500" b="1" dirty="0">
                <a:solidFill>
                  <a:schemeClr val="dk1"/>
                </a:solidFill>
              </a:rPr>
              <a:t>Conclusão: </a:t>
            </a:r>
            <a:r>
              <a:rPr lang="pt-BR" sz="3500" dirty="0">
                <a:solidFill>
                  <a:schemeClr val="dk1"/>
                </a:solidFill>
              </a:rPr>
              <a:t>Por fim, a patologização e a medicalização constituem fenômenos complexos e multifatoriais, que reforçam a lógica biomédica e ampliam o controle institucional sobre a vida. Refletir criticamente sobre seus limites e valorizar abordagens interdisciplinares e contextualizadas são passos fundamentais para promover a autonomia, a subjetividade e o bem-estar coletivo.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500" b="1" dirty="0">
                <a:solidFill>
                  <a:schemeClr val="dk1"/>
                </a:solidFill>
              </a:rPr>
              <a:t>PALAVRAS-CHAVE:</a:t>
            </a:r>
            <a:r>
              <a:rPr lang="pt-BR" sz="3500" dirty="0">
                <a:solidFill>
                  <a:schemeClr val="dk1"/>
                </a:solidFill>
              </a:rPr>
              <a:t> Medicalização; Patologização; Saúde mental; Educação; Controle social; Humanização do cuidado.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500" b="1" dirty="0">
                <a:solidFill>
                  <a:schemeClr val="dk1"/>
                </a:solidFill>
              </a:rPr>
              <a:t>REFERÊNCIAS:</a:t>
            </a:r>
            <a:endParaRPr sz="3500" b="1" dirty="0">
              <a:solidFill>
                <a:schemeClr val="dk1"/>
              </a:solidFill>
            </a:endParaRPr>
          </a:p>
          <a:p>
            <a:pPr lvl="0" algn="just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SzPts val="1100"/>
            </a:pPr>
            <a:r>
              <a:rPr lang="pt-BR" sz="3500" dirty="0">
                <a:solidFill>
                  <a:schemeClr val="dk1"/>
                </a:solidFill>
              </a:rPr>
              <a:t>DE MELO, </a:t>
            </a:r>
            <a:r>
              <a:rPr lang="pt-BR" sz="3500" dirty="0" err="1">
                <a:solidFill>
                  <a:schemeClr val="dk1"/>
                </a:solidFill>
              </a:rPr>
              <a:t>Chysland</a:t>
            </a:r>
            <a:r>
              <a:rPr lang="pt-BR" sz="3500" dirty="0">
                <a:solidFill>
                  <a:schemeClr val="dk1"/>
                </a:solidFill>
              </a:rPr>
              <a:t> Costa Moura et al. A patologização do comportamento humano como pressuposto da medicalização do sentir. </a:t>
            </a:r>
            <a:r>
              <a:rPr lang="pt-BR" sz="3500" b="1" dirty="0">
                <a:solidFill>
                  <a:schemeClr val="dk1"/>
                </a:solidFill>
              </a:rPr>
              <a:t>Arquivos de Ciências da Saúde da UNIPAR</a:t>
            </a:r>
            <a:r>
              <a:rPr lang="pt-BR" sz="3500" dirty="0">
                <a:solidFill>
                  <a:schemeClr val="dk1"/>
                </a:solidFill>
              </a:rPr>
              <a:t>, v. 27, n. 5, p. 2904-2927, 2023.</a:t>
            </a:r>
          </a:p>
          <a:p>
            <a:pPr lvl="0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SzPts val="1100"/>
            </a:pPr>
            <a:r>
              <a:rPr lang="pt-BR" sz="3500" dirty="0">
                <a:solidFill>
                  <a:schemeClr val="dk1"/>
                </a:solidFill>
              </a:rPr>
              <a:t>POTENTE, </a:t>
            </a:r>
            <a:r>
              <a:rPr lang="pt-BR" sz="3500" dirty="0" err="1">
                <a:solidFill>
                  <a:schemeClr val="dk1"/>
                </a:solidFill>
              </a:rPr>
              <a:t>Ronia</a:t>
            </a:r>
            <a:r>
              <a:rPr lang="pt-BR" sz="3500" dirty="0">
                <a:solidFill>
                  <a:schemeClr val="dk1"/>
                </a:solidFill>
              </a:rPr>
              <a:t> Carla de Oliveira Lima; FELIPPE, </a:t>
            </a:r>
            <a:r>
              <a:rPr lang="pt-BR" sz="3500" dirty="0" err="1">
                <a:solidFill>
                  <a:schemeClr val="dk1"/>
                </a:solidFill>
              </a:rPr>
              <a:t>Jonis</a:t>
            </a:r>
            <a:r>
              <a:rPr lang="pt-BR" sz="3500" dirty="0">
                <a:solidFill>
                  <a:schemeClr val="dk1"/>
                </a:solidFill>
              </a:rPr>
              <a:t> Manhães Sales. Patologização e Medicalização da vida escolar e o direito social à educação no Brasil. </a:t>
            </a:r>
            <a:r>
              <a:rPr lang="pt-BR" sz="3500" b="1" dirty="0">
                <a:solidFill>
                  <a:schemeClr val="dk1"/>
                </a:solidFill>
              </a:rPr>
              <a:t>Revista </a:t>
            </a:r>
            <a:r>
              <a:rPr lang="pt-BR" sz="3500" b="1" dirty="0" err="1">
                <a:solidFill>
                  <a:schemeClr val="dk1"/>
                </a:solidFill>
              </a:rPr>
              <a:t>Exitus</a:t>
            </a:r>
            <a:r>
              <a:rPr lang="pt-BR" sz="3500" dirty="0">
                <a:solidFill>
                  <a:schemeClr val="dk1"/>
                </a:solidFill>
              </a:rPr>
              <a:t>, v. 14, p. e024022-e024022, 2024.</a:t>
            </a:r>
          </a:p>
          <a:p>
            <a:pPr lvl="0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SzPts val="1100"/>
            </a:pPr>
            <a:r>
              <a:rPr lang="pt-BR" sz="3500" dirty="0">
                <a:solidFill>
                  <a:schemeClr val="dk1"/>
                </a:solidFill>
              </a:rPr>
              <a:t>SANTOS, </a:t>
            </a:r>
            <a:r>
              <a:rPr lang="pt-BR" sz="3500" dirty="0" err="1">
                <a:solidFill>
                  <a:schemeClr val="dk1"/>
                </a:solidFill>
              </a:rPr>
              <a:t>Jomábia</a:t>
            </a:r>
            <a:r>
              <a:rPr lang="pt-BR" sz="3500" dirty="0">
                <a:solidFill>
                  <a:schemeClr val="dk1"/>
                </a:solidFill>
              </a:rPr>
              <a:t> Cristina Gonçalves dos et al. Medicalização do sofrimento psíquico na Atenção Primária à Saúde em um município do interior do Ceará</a:t>
            </a:r>
            <a:r>
              <a:rPr lang="pt-BR" sz="3500" b="1" dirty="0">
                <a:solidFill>
                  <a:schemeClr val="dk1"/>
                </a:solidFill>
              </a:rPr>
              <a:t>. </a:t>
            </a:r>
            <a:r>
              <a:rPr lang="pt-BR" sz="3500" b="1" dirty="0" err="1">
                <a:solidFill>
                  <a:schemeClr val="dk1"/>
                </a:solidFill>
              </a:rPr>
              <a:t>Physis</a:t>
            </a:r>
            <a:r>
              <a:rPr lang="pt-BR" sz="3500" b="1" dirty="0">
                <a:solidFill>
                  <a:schemeClr val="dk1"/>
                </a:solidFill>
              </a:rPr>
              <a:t>: Revista de Saúde Coletiva</a:t>
            </a:r>
            <a:r>
              <a:rPr lang="pt-BR" sz="3500" dirty="0">
                <a:solidFill>
                  <a:schemeClr val="dk1"/>
                </a:solidFill>
              </a:rPr>
              <a:t>, v. 33, p. e33010, 2023.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35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734</Words>
  <Application>Microsoft Office PowerPoint</Application>
  <PresentationFormat>Personalizar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Prof. Fernando Pinheiro</dc:creator>
  <cp:lastModifiedBy>Hudson Walker</cp:lastModifiedBy>
  <cp:revision>1</cp:revision>
  <dcterms:created xsi:type="dcterms:W3CDTF">2009-08-05T17:04:46Z</dcterms:created>
  <dcterms:modified xsi:type="dcterms:W3CDTF">2025-11-11T16:50:59Z</dcterms:modified>
</cp:coreProperties>
</file>