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20" d="100"/>
          <a:sy n="20" d="100"/>
        </p:scale>
        <p:origin x="3222" y="402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71" y="2930782"/>
            <a:ext cx="22409031" cy="1608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60380" tIns="80193" rIns="160380" bIns="80193" anchor="ctr">
            <a:spAutoFit/>
          </a:bodyPr>
          <a:lstStyle/>
          <a:p>
            <a:pPr algn="ctr"/>
            <a:r>
              <a:rPr lang="pt-BR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DIABETES TIPO 2 E O USO DE CANETAS EMAGRECEDORAS: EVIDÊNCIAS CLÍNICAS E AVANÇOS NO CONTROLE GLICÊMICO</a:t>
            </a:r>
            <a:r>
              <a:rPr lang="pt-BR" sz="47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(1)</a:t>
            </a:r>
            <a:endParaRPr lang="pt-BR" sz="4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1" y="4671389"/>
            <a:ext cx="2213270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Francisca Eliennay Da Silva Maniçoba</a:t>
            </a:r>
            <a:r>
              <a:rPr lang="pt-BR" sz="3600" b="1" baseline="30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  <a:r>
              <a:rPr lang="pt-BR"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Laura Maria de Morais Fernandes</a:t>
            </a:r>
            <a:r>
              <a:rPr lang="pt-BR" sz="3600" b="1" baseline="30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(3)</a:t>
            </a:r>
            <a:r>
              <a:rPr lang="pt-BR"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Lidia Hadija Alves de Souza </a:t>
            </a:r>
            <a:r>
              <a:rPr lang="pt-BR" sz="3600" b="1" baseline="30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(4)</a:t>
            </a:r>
            <a:r>
              <a:rPr lang="pt-BR"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Francisca Elieide Gadelha da Silva</a:t>
            </a:r>
            <a:r>
              <a:rPr lang="pt-BR" sz="3600" b="1" baseline="30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(5)</a:t>
            </a:r>
            <a:r>
              <a:rPr lang="pt-BR"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Ana Letícia Oliveira e Silva</a:t>
            </a:r>
            <a:r>
              <a:rPr lang="pt-BR" sz="3600" b="1" baseline="30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(6)</a:t>
            </a:r>
            <a:endParaRPr lang="pt-BR"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8" y="6027446"/>
            <a:ext cx="21005491" cy="2534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800" baseline="30000" dirty="0"/>
              <a:t>(1) </a:t>
            </a:r>
            <a:r>
              <a:rPr lang="pt-BR" sz="1800" dirty="0"/>
              <a:t>Trabalho desenvolvido no Programa de Iniciação Científica (PIC) da Faculdade Evolução Alto Oeste - FACEP;</a:t>
            </a:r>
            <a:r>
              <a:rPr lang="pt-BR" sz="1800" baseline="30000" dirty="0"/>
              <a:t> </a:t>
            </a:r>
            <a:endParaRPr lang="pt-BR" sz="1800" dirty="0"/>
          </a:p>
          <a:p>
            <a:pPr algn="ctr">
              <a:lnSpc>
                <a:spcPct val="150000"/>
              </a:lnSpc>
            </a:pPr>
            <a:r>
              <a:rPr lang="pt-BR" sz="1800" baseline="30000" dirty="0"/>
              <a:t>(2)  </a:t>
            </a:r>
            <a:r>
              <a:rPr lang="pt-BR" sz="1800" dirty="0"/>
              <a:t>Estudante; Faculdade E Curso Evolução; Pau dos Ferros, RN; eliennaysilva4@gmail.com</a:t>
            </a:r>
          </a:p>
          <a:p>
            <a:pPr algn="ctr">
              <a:lnSpc>
                <a:spcPct val="150000"/>
              </a:lnSpc>
            </a:pPr>
            <a:r>
              <a:rPr lang="pt-BR" sz="1800" baseline="30000" dirty="0"/>
              <a:t>(3)</a:t>
            </a:r>
            <a:r>
              <a:rPr lang="pt-BR" sz="1800" dirty="0"/>
              <a:t> Professor(a); </a:t>
            </a:r>
            <a:r>
              <a:rPr lang="pt-BR" sz="1800" dirty="0" err="1"/>
              <a:t>Esp</a:t>
            </a:r>
            <a:r>
              <a:rPr lang="pt-BR" sz="1800" dirty="0"/>
              <a:t>; Faculdade e Curso Evolução; Pau dos Ferros – RN, e-mail: laura.mmf@hotmail.com </a:t>
            </a:r>
          </a:p>
          <a:p>
            <a:pPr algn="ctr">
              <a:lnSpc>
                <a:spcPct val="150000"/>
              </a:lnSpc>
            </a:pPr>
            <a:r>
              <a:rPr lang="pt-BR" sz="1800" baseline="30000" dirty="0"/>
              <a:t>(4)</a:t>
            </a:r>
            <a:r>
              <a:rPr lang="pt-BR" sz="1800" dirty="0"/>
              <a:t> Estudante; Faculdade E Curso Evolução; São Miguel, RN; Hadijasouzaofc@gmail.com</a:t>
            </a:r>
          </a:p>
          <a:p>
            <a:pPr algn="ctr">
              <a:lnSpc>
                <a:spcPct val="150000"/>
              </a:lnSpc>
            </a:pPr>
            <a:r>
              <a:rPr lang="pt-BR" sz="1800" baseline="30000" dirty="0"/>
              <a:t>(5) </a:t>
            </a:r>
            <a:r>
              <a:rPr lang="pt-BR" sz="1800" dirty="0"/>
              <a:t>Estudante; Faculdade E Curso Evolução; Pau dos Ferros, RN; elieidegadelha466@gmail.com</a:t>
            </a:r>
          </a:p>
          <a:p>
            <a:pPr algn="ctr">
              <a:lnSpc>
                <a:spcPct val="150000"/>
              </a:lnSpc>
            </a:pPr>
            <a:r>
              <a:rPr lang="pt-BR" sz="1800" baseline="30000" dirty="0"/>
              <a:t>(6) </a:t>
            </a:r>
            <a:r>
              <a:rPr lang="pt-BR" sz="1800" dirty="0"/>
              <a:t>Estudante; Faculdade E Curso Evolução; São Miguel, RN; analeticia.oesilva@gmail.com</a:t>
            </a: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713134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854519" y="9934948"/>
            <a:ext cx="23762640" cy="21820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300" b="1" dirty="0"/>
              <a:t>Introdução: </a:t>
            </a:r>
            <a:r>
              <a:rPr lang="pt-BR" sz="3300" dirty="0"/>
              <a:t>O diabetes mellitus tipo 2 (DM2) é uma das principais doenças crônicas não transmissíveis do século XXI, afetando milhões de brasileiros e representando um desafio crescente para o Sistema Único de Saúde (SUS). O tratamento convencional combina mudanças no estilo de vida e uso de hipoglicemiantes orais, porém, em muitos casos, o controle glicêmico adequado não é atingido. Recentemente, os análogos do peptídeo semelhante ao glucagon tipo 1 (GLP-1), como a semaglutida e a liraglutida — popularmente conhecidas como “canetas emagrecedoras” — têm demonstrado impacto significativo não apenas na redução ponderal, mas também na melhora do metabolismo glicêmico, na resistência à insulina e na proteção cardiovascular. </a:t>
            </a:r>
            <a:r>
              <a:rPr lang="pt-BR" sz="3300" b="1" dirty="0"/>
              <a:t>Objetivo: </a:t>
            </a:r>
            <a:r>
              <a:rPr lang="pt-BR" sz="3300" dirty="0"/>
              <a:t>Analisar as evidências clínicas mais recentes sobre o papel dos análogos de GLP-1 no manejo do diabetes tipo 2, com foco nos efeitos sobre o controle glicêmico, peso corporal e risco cardiovascular, bem como nas implicações para a saúde pública brasileira. </a:t>
            </a:r>
            <a:r>
              <a:rPr lang="pt-BR" sz="3300" b="1" dirty="0"/>
              <a:t>Método: </a:t>
            </a:r>
            <a:r>
              <a:rPr lang="pt-BR" sz="3300" dirty="0"/>
              <a:t>Trata-se de uma revisão narrativa, qualitativa e descritiva, realizada nas bases SciELO, </a:t>
            </a:r>
            <a:r>
              <a:rPr lang="pt-BR" sz="3300" dirty="0" err="1"/>
              <a:t>PubMed</a:t>
            </a:r>
            <a:r>
              <a:rPr lang="pt-BR" sz="3300" dirty="0"/>
              <a:t> e LILACS, além de relatórios da Sociedade Brasileira de Diabetes (SBD), da Organização Pan-Americana da Saúde (OPAS) e da Agência Nacional de Vigilância Sanitária (Anvisa). Foram incluídos estudos publicados entre 2020 e 2025 que avaliaram a eficácia e segurança de semaglutida e liraglutida em pacientes com DM2. Excluíram-se revisões não sistemáticas e estudos em animais. A análise seguiu abordagem integrativa, considerando desfechos clínicos, metabólicos e de segurança. </a:t>
            </a:r>
            <a:r>
              <a:rPr lang="pt-BR" sz="3300" b="1" dirty="0"/>
              <a:t>Resultados: </a:t>
            </a:r>
            <a:r>
              <a:rPr lang="pt-BR" sz="3300" dirty="0"/>
              <a:t>Os estudos revisados evidenciam reduções significativas na hemoglobina glicada (HbA1c) e na glicemia de jejum em pacientes com DM2 tratados com análogos de GLP-1. Em ensaios clínicos multicêntricos, a semaglutida demonstrou redução média de 1,5 a 2,0 % nos níveis de HbA1c e perda ponderal de até 10 %, associadas à melhora da sensibilidade insulínica. Pesquisas brasileiras (Silva </a:t>
            </a:r>
            <a:r>
              <a:rPr lang="pt-BR" sz="3300" i="1" dirty="0"/>
              <a:t>et al</a:t>
            </a:r>
            <a:r>
              <a:rPr lang="pt-BR" sz="3300" dirty="0"/>
              <a:t>., 2024; Costa </a:t>
            </a:r>
            <a:r>
              <a:rPr lang="pt-BR" sz="3300" i="1" dirty="0"/>
              <a:t>et al</a:t>
            </a:r>
            <a:r>
              <a:rPr lang="pt-BR" sz="3300" dirty="0"/>
              <a:t>., 2023) confirmam esses resultados, apontando benefícios adicionais na redução de eventos cardiovasculares maiores e na proteção renal. Além disso, a adesão terapêutica foi favorecida pela aplicação semanal da semaglutida e pelos efeitos positivos sobre a saciedade e o controle alimentar. No entanto, o custo elevado e a automedicação estética são desafios emergentes para o uso racional e equitativo no SUS. </a:t>
            </a:r>
            <a:r>
              <a:rPr lang="pt-BR" sz="3300" b="1" dirty="0"/>
              <a:t>Conclusão: </a:t>
            </a:r>
            <a:r>
              <a:rPr lang="pt-BR" sz="3300" dirty="0"/>
              <a:t>As canetas emagrecedoras à base de análogos de GLP-1 representam um avanço terapêutico expressivo no controle do diabetes tipo 2, com benefícios que extrapolam o emagrecimento. A melhora do controle glicêmico, a redução de eventos cardiovasculares e o impacto positivo sobre fatores metabólicos consolidam essa classe como aliada no tratamento integral do paciente diabético. Contudo, a incorporação dessas terapias ao SUS deve ser acompanhada de políticas de regulação, capacitação profissional e educação em saúde, evitando seu uso indiscriminado e promovendo acesso ético e seguro à população.</a:t>
            </a:r>
          </a:p>
          <a:p>
            <a:pPr algn="just"/>
            <a:r>
              <a:rPr lang="pt-BR" sz="3300" b="1" dirty="0"/>
              <a:t>PALAVRAS-CHAVE:</a:t>
            </a:r>
            <a:r>
              <a:rPr lang="pt-BR" sz="3300" dirty="0"/>
              <a:t> Diabetes tipo 2; Semaglutida; Liraglutida; GLP-1; Controle glicêmico.</a:t>
            </a:r>
          </a:p>
          <a:p>
            <a:pPr>
              <a:lnSpc>
                <a:spcPct val="115000"/>
              </a:lnSpc>
            </a:pPr>
            <a:r>
              <a:rPr lang="pt-BR" sz="33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33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r>
              <a:rPr lang="pt-BR" sz="33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b="1" dirty="0"/>
              <a:t> </a:t>
            </a:r>
          </a:p>
          <a:p>
            <a:endParaRPr lang="pt-BR" sz="2500" b="1" dirty="0"/>
          </a:p>
          <a:p>
            <a:r>
              <a:rPr lang="pt-BR" sz="2200" dirty="0"/>
              <a:t>ANVISA – Agência Nacional de Vigilância Sanitária. </a:t>
            </a:r>
            <a:r>
              <a:rPr lang="pt-BR" sz="2200" b="1" dirty="0"/>
              <a:t>Anvisa esclarece sobre o uso de análogos de GLP-1 no tratamento do diabetes e obesidade. </a:t>
            </a:r>
            <a:r>
              <a:rPr lang="pt-BR" sz="2200" dirty="0"/>
              <a:t>Brasília: Anvisa, 2025. Disponível em: https://www.gov.br/</a:t>
            </a:r>
            <a:r>
              <a:rPr lang="pt-BR" sz="2200" dirty="0" err="1"/>
              <a:t>anvisa</a:t>
            </a:r>
            <a:r>
              <a:rPr lang="pt-BR" sz="2200" dirty="0"/>
              <a:t>. Acesso em: 4 nov. 2025, às 22h05.</a:t>
            </a:r>
          </a:p>
          <a:p>
            <a:r>
              <a:rPr lang="pt-BR" sz="2200" dirty="0"/>
              <a:t> </a:t>
            </a:r>
          </a:p>
          <a:p>
            <a:r>
              <a:rPr lang="pt-BR" sz="2200" dirty="0"/>
              <a:t>BRASIL. Ministério da Saúde. </a:t>
            </a:r>
            <a:r>
              <a:rPr lang="pt-BR" sz="2200" b="1" dirty="0"/>
              <a:t>Protocolo Clínico e Diretrizes Terapêuticas para o Diabetes Mellitus Tipo 2. </a:t>
            </a:r>
            <a:r>
              <a:rPr lang="pt-BR" sz="2200" dirty="0"/>
              <a:t>Brasília: Ministério da Saúde, 2024. Disponível em: https://www.gov.br/</a:t>
            </a:r>
            <a:r>
              <a:rPr lang="pt-BR" sz="2200" dirty="0" err="1"/>
              <a:t>saude</a:t>
            </a:r>
            <a:r>
              <a:rPr lang="pt-BR" sz="2200" dirty="0"/>
              <a:t>/</a:t>
            </a:r>
            <a:r>
              <a:rPr lang="pt-BR" sz="2200" dirty="0" err="1"/>
              <a:t>pt</a:t>
            </a:r>
            <a:r>
              <a:rPr lang="pt-BR" sz="2200" dirty="0"/>
              <a:t>-br. Acesso em: 4 nov. 2025, às 22h05.</a:t>
            </a:r>
          </a:p>
          <a:p>
            <a:r>
              <a:rPr lang="pt-BR" sz="2200" dirty="0"/>
              <a:t> </a:t>
            </a:r>
          </a:p>
          <a:p>
            <a:r>
              <a:rPr lang="pt-BR" sz="2200" dirty="0"/>
              <a:t>COSTA, R. F.; BARROS, L. M.; MORAES, E. A. Eficácia e segurança da semaglutida em pacientes com diabetes tipo 2: revisão integrativa</a:t>
            </a:r>
            <a:r>
              <a:rPr lang="pt-BR" sz="2200" b="1" dirty="0"/>
              <a:t>.</a:t>
            </a:r>
            <a:r>
              <a:rPr lang="pt-BR" sz="2200" dirty="0"/>
              <a:t> </a:t>
            </a:r>
            <a:r>
              <a:rPr lang="pt-BR" sz="2200" b="1" dirty="0"/>
              <a:t>Revista Brasileira de Ciências da Saúde</a:t>
            </a:r>
            <a:r>
              <a:rPr lang="pt-BR" sz="2200" dirty="0"/>
              <a:t>, João Pessoa, v. 29, n. 2, p. 145-156, 2023. Disponível em: https://periodicos.ufpb.br/ojs2/</a:t>
            </a:r>
            <a:r>
              <a:rPr lang="pt-BR" sz="2200" dirty="0" err="1"/>
              <a:t>index.php</a:t>
            </a:r>
            <a:r>
              <a:rPr lang="pt-BR" sz="2200" dirty="0"/>
              <a:t>/</a:t>
            </a:r>
            <a:r>
              <a:rPr lang="pt-BR" sz="2200" dirty="0" err="1"/>
              <a:t>rbcs</a:t>
            </a:r>
            <a:r>
              <a:rPr lang="pt-BR" sz="2200" dirty="0"/>
              <a:t>. Acesso em: 4 nov. 2025, às 22h05.</a:t>
            </a:r>
          </a:p>
          <a:p>
            <a:r>
              <a:rPr lang="pt-BR" sz="2200" dirty="0"/>
              <a:t> </a:t>
            </a:r>
          </a:p>
          <a:p>
            <a:r>
              <a:rPr lang="pt-BR" sz="2200" dirty="0"/>
              <a:t>OPAS – Organização Pan-Americana da Saúde. </a:t>
            </a:r>
            <a:r>
              <a:rPr lang="pt-BR" sz="2200" b="1" dirty="0"/>
              <a:t>Tratamento farmacológico da obesidade e diabetes tipo 2 nas Américas: recomendações baseadas em evidências</a:t>
            </a:r>
            <a:r>
              <a:rPr lang="pt-BR" sz="2200" i="1" dirty="0"/>
              <a:t>.</a:t>
            </a:r>
            <a:r>
              <a:rPr lang="pt-BR" sz="2200" dirty="0"/>
              <a:t> Brasília: OPAS/OMS, 2024. Disponível em: https://www.paho.org/</a:t>
            </a:r>
            <a:r>
              <a:rPr lang="pt-BR" sz="2200" dirty="0" err="1"/>
              <a:t>pt</a:t>
            </a:r>
            <a:r>
              <a:rPr lang="pt-BR" sz="2200" dirty="0"/>
              <a:t>. Acesso em: 4 nov. 2025, às 22h05.</a:t>
            </a:r>
          </a:p>
          <a:p>
            <a:r>
              <a:rPr lang="pt-BR" sz="2200" dirty="0"/>
              <a:t> </a:t>
            </a:r>
          </a:p>
          <a:p>
            <a:r>
              <a:rPr lang="pt-BR" sz="2200" dirty="0"/>
              <a:t>SBEM – Sociedade Brasileira de Endocrinologia e Metabologia. </a:t>
            </a:r>
            <a:r>
              <a:rPr lang="pt-BR" sz="2200" b="1" dirty="0"/>
              <a:t>Nota oficial sobre os efeitos da semaglutida no controle glicêmico e no risco cardiovascular</a:t>
            </a:r>
            <a:r>
              <a:rPr lang="pt-BR" sz="2200" i="1" dirty="0"/>
              <a:t>.</a:t>
            </a:r>
            <a:r>
              <a:rPr lang="pt-BR" sz="2200" dirty="0"/>
              <a:t> Rio de Janeiro: SBEM, 2024. Disponível em: https://www.endocrino.org.br/. Acesso em: 4 nov. 2025, às 22h05.</a:t>
            </a:r>
          </a:p>
          <a:p>
            <a:r>
              <a:rPr lang="pt-BR" sz="2200" dirty="0"/>
              <a:t> </a:t>
            </a:r>
          </a:p>
          <a:p>
            <a:r>
              <a:rPr lang="pt-BR" sz="2200" dirty="0"/>
              <a:t>SILVA, A. P.; MARTINS, D. R.; RIBEIRO, V. C. Análogos de GLP-1 e controle glicêmico no diabetes tipo 2: evidências e perspectivas para o SUS. </a:t>
            </a:r>
            <a:r>
              <a:rPr lang="pt-BR" sz="2200" b="1" dirty="0"/>
              <a:t>Revista Brasileira de Endocrinologia e Metabologia</a:t>
            </a:r>
            <a:r>
              <a:rPr lang="pt-BR" sz="2200" dirty="0"/>
              <a:t>, São Paulo, v. 68, n. 3, p. 287-296, 2024. Disponível em: https://www.scielo.br/j/</a:t>
            </a:r>
            <a:r>
              <a:rPr lang="pt-BR" sz="2200" dirty="0" err="1"/>
              <a:t>rbem</a:t>
            </a:r>
            <a:r>
              <a:rPr lang="pt-BR" sz="2200" dirty="0"/>
              <a:t>. Acesso em: 4 nov. 2025, às 22h05.</a:t>
            </a: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2160</TotalTime>
  <Words>1114</Words>
  <Application>Microsoft Office PowerPoint</Application>
  <PresentationFormat>Personalizar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Cliente</cp:lastModifiedBy>
  <cp:revision>108</cp:revision>
  <dcterms:created xsi:type="dcterms:W3CDTF">2009-08-05T17:04:46Z</dcterms:created>
  <dcterms:modified xsi:type="dcterms:W3CDTF">2025-11-10T13:56:20Z</dcterms:modified>
</cp:coreProperties>
</file>