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57" r:id="rId2"/>
  </p:sldIdLst>
  <p:sldSz cx="25199975" cy="32399288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348182"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696364"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044547"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392729"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1740910" algn="l" defTabSz="696364" rtl="0" eaLnBrk="1" latinLnBrk="0" hangingPunct="1"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089093" algn="l" defTabSz="696364" rtl="0" eaLnBrk="1" latinLnBrk="0" hangingPunct="1"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2437275" algn="l" defTabSz="696364" rtl="0" eaLnBrk="1" latinLnBrk="0" hangingPunct="1"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2785458" algn="l" defTabSz="696364" rtl="0" eaLnBrk="1" latinLnBrk="0" hangingPunct="1"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205" userDrawn="1">
          <p15:clr>
            <a:srgbClr val="A4A3A4"/>
          </p15:clr>
        </p15:guide>
        <p15:guide id="2" pos="793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343B"/>
    <a:srgbClr val="FF5658"/>
    <a:srgbClr val="D6543E"/>
    <a:srgbClr val="EC9A98"/>
    <a:srgbClr val="DB6A57"/>
    <a:srgbClr val="700000"/>
    <a:srgbClr val="29AB05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0A15C55-8517-42AA-B614-E9B94910E393}" styleName="Estilo Médio 2 - Ênfas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364" autoAdjust="0"/>
  </p:normalViewPr>
  <p:slideViewPr>
    <p:cSldViewPr>
      <p:cViewPr>
        <p:scale>
          <a:sx n="40" d="100"/>
          <a:sy n="40" d="100"/>
        </p:scale>
        <p:origin x="653" y="24"/>
      </p:cViewPr>
      <p:guideLst>
        <p:guide orient="horz" pos="10205"/>
        <p:guide pos="793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2970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9C3F6B62-C67F-6B3A-3FCE-A2246A32BED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2D421E7-DEFD-1723-CDCF-926BAE635DC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A4EF40-6485-452F-956A-577D94EB0FA0}" type="datetimeFigureOut">
              <a:rPr lang="pt-BR" smtClean="0"/>
              <a:t>10/11/2025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3148702E-D62F-ACFE-D841-500CFD171E0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38206A9-4FDB-5853-F8F1-D8B859A7485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1BA978-9B6F-48FA-BF5C-AC3B8242E57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87795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D5C897-A567-8DF1-C27F-ACAABB037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C2713CE3-55EB-B43F-1CAC-749F6EAA3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D24DB5A5-6709-8224-6EF9-53DD6EC15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B358BC14-1E6A-EB4B-136B-23DBFD144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90FC6F-B3B1-45A0-9D82-07D928996230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1315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 descr="Uma imagem contendo Interface gráfica do usuário&#10;&#10;O conteúdo gerado por IA pode estar incorreto.">
            <a:extLst>
              <a:ext uri="{FF2B5EF4-FFF2-40B4-BE49-F238E27FC236}">
                <a16:creationId xmlns:a16="http://schemas.microsoft.com/office/drawing/2014/main" id="{35E7E913-D425-D32D-0C36-9DCDFC3DEE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29" r="1530" b="123"/>
          <a:stretch>
            <a:fillRect/>
          </a:stretch>
        </p:blipFill>
        <p:spPr>
          <a:xfrm>
            <a:off x="176" y="225"/>
            <a:ext cx="25224993" cy="32399288"/>
          </a:xfrm>
          <a:prstGeom prst="rect">
            <a:avLst/>
          </a:prstGeom>
        </p:spPr>
      </p:pic>
      <p:pic>
        <p:nvPicPr>
          <p:cNvPr id="8" name="Imagem 7" descr="Uma imagem contendo Interface gráfica do usuário&#10;&#10;O conteúdo gerado por IA pode estar incorreto.">
            <a:extLst>
              <a:ext uri="{FF2B5EF4-FFF2-40B4-BE49-F238E27FC236}">
                <a16:creationId xmlns:a16="http://schemas.microsoft.com/office/drawing/2014/main" id="{F7DCE147-7A35-9D56-AB94-770F4E6C7D7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" t="85969" r="1438" b="1883"/>
          <a:stretch>
            <a:fillRect/>
          </a:stretch>
        </p:blipFill>
        <p:spPr>
          <a:xfrm>
            <a:off x="176" y="28403206"/>
            <a:ext cx="25224993" cy="4002369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60493" y="611891"/>
            <a:ext cx="22678990" cy="5399881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CC6B39-6F47-4908-B2AC-9BF47D74F4E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60493" y="1297591"/>
            <a:ext cx="22678990" cy="5399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2054" tIns="216027" rIns="432054" bIns="21602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60493" y="7559358"/>
            <a:ext cx="22678990" cy="21382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60494" y="29504114"/>
            <a:ext cx="5879007" cy="224995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>
              <a:defRPr sz="4949">
                <a:latin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8609869" y="29504114"/>
            <a:ext cx="7980239" cy="224995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 algn="ctr">
              <a:defRPr sz="4949">
                <a:latin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8060476" y="29504114"/>
            <a:ext cx="5879007" cy="224995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 algn="r">
              <a:defRPr sz="4949">
                <a:latin typeface="Arial" pitchFamily="34" charset="0"/>
              </a:defRPr>
            </a:lvl1pPr>
          </a:lstStyle>
          <a:p>
            <a:pPr>
              <a:defRPr/>
            </a:pPr>
            <a:fld id="{6E90FC6F-B3B1-45A0-9D82-07D92899623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0" r:id="rId2"/>
  </p:sldLayoutIdLst>
  <p:txStyles>
    <p:titleStyle>
      <a:lvl1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+mj-lt"/>
          <a:ea typeface="+mj-ea"/>
          <a:cs typeface="+mj-cs"/>
        </a:defRPr>
      </a:lvl1pPr>
      <a:lvl2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2pPr>
      <a:lvl3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3pPr>
      <a:lvl4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4pPr>
      <a:lvl5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5pPr>
      <a:lvl6pPr marL="342854" algn="ctr" defTabSz="3240449" rtl="0" fontAlgn="base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6pPr>
      <a:lvl7pPr marL="685709" algn="ctr" defTabSz="3240449" rtl="0" fontAlgn="base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7pPr>
      <a:lvl8pPr marL="1028563" algn="ctr" defTabSz="3240449" rtl="0" fontAlgn="base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8pPr>
      <a:lvl9pPr marL="1371417" algn="ctr" defTabSz="3240449" rtl="0" fontAlgn="base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9pPr>
    </p:titleStyle>
    <p:bodyStyle>
      <a:lvl1pPr marL="1215466" indent="-1215466" algn="l" defTabSz="3240449" rtl="0" eaLnBrk="0" fontAlgn="base" hangingPunct="0">
        <a:spcBef>
          <a:spcPct val="20000"/>
        </a:spcBef>
        <a:spcAft>
          <a:spcPct val="0"/>
        </a:spcAft>
        <a:buChar char="•"/>
        <a:defRPr sz="11323">
          <a:solidFill>
            <a:schemeClr val="tx1"/>
          </a:solidFill>
          <a:latin typeface="+mn-lt"/>
          <a:ea typeface="+mn-ea"/>
          <a:cs typeface="+mn-cs"/>
        </a:defRPr>
      </a:lvl1pPr>
      <a:lvl2pPr marL="2632121" indent="-1011896" algn="l" defTabSz="3240449" rtl="0" eaLnBrk="0" fontAlgn="base" hangingPunct="0">
        <a:spcBef>
          <a:spcPct val="20000"/>
        </a:spcBef>
        <a:spcAft>
          <a:spcPct val="0"/>
        </a:spcAft>
        <a:buChar char="–"/>
        <a:defRPr sz="9899">
          <a:solidFill>
            <a:schemeClr val="tx1"/>
          </a:solidFill>
          <a:latin typeface="+mn-lt"/>
        </a:defRPr>
      </a:lvl2pPr>
      <a:lvl3pPr marL="4049966" indent="-809517" algn="l" defTabSz="3240449" rtl="0" eaLnBrk="0" fontAlgn="base" hangingPunct="0">
        <a:spcBef>
          <a:spcPct val="20000"/>
        </a:spcBef>
        <a:spcAft>
          <a:spcPct val="0"/>
        </a:spcAft>
        <a:buChar char="•"/>
        <a:defRPr sz="8474">
          <a:solidFill>
            <a:schemeClr val="tx1"/>
          </a:solidFill>
          <a:latin typeface="+mn-lt"/>
        </a:defRPr>
      </a:lvl3pPr>
      <a:lvl4pPr marL="5670191" indent="-810708" algn="l" defTabSz="3240449" rtl="0" eaLnBrk="0" fontAlgn="base" hangingPunct="0">
        <a:spcBef>
          <a:spcPct val="20000"/>
        </a:spcBef>
        <a:spcAft>
          <a:spcPct val="0"/>
        </a:spcAft>
        <a:buChar char="–"/>
        <a:defRPr sz="7124">
          <a:solidFill>
            <a:schemeClr val="tx1"/>
          </a:solidFill>
          <a:latin typeface="+mn-lt"/>
        </a:defRPr>
      </a:lvl4pPr>
      <a:lvl5pPr marL="7290415" indent="-810708" algn="l" defTabSz="3240449" rtl="0" eaLnBrk="0" fontAlgn="base" hangingPunct="0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5pPr>
      <a:lvl6pPr marL="7633270" indent="-810708" algn="l" defTabSz="3240449" rtl="0" fontAlgn="base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6pPr>
      <a:lvl7pPr marL="7976124" indent="-810708" algn="l" defTabSz="3240449" rtl="0" fontAlgn="base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7pPr>
      <a:lvl8pPr marL="8318978" indent="-810708" algn="l" defTabSz="3240449" rtl="0" fontAlgn="base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8pPr>
      <a:lvl9pPr marL="8661832" indent="-810708" algn="l" defTabSz="3240449" rtl="0" fontAlgn="base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54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09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563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417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271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126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399980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2834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luhanapaiva147@gmail.com" TargetMode="External"/><Relationship Id="rId7" Type="http://schemas.openxmlformats.org/officeDocument/2006/relationships/hyperlink" Target="https://periodicos.newsciencepubl.com/arace/article/view/3058" TargetMode="External"/><Relationship Id="rId2" Type="http://schemas.openxmlformats.org/officeDocument/2006/relationships/hyperlink" Target="mailto:yasmiinmaia69@gmail.co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scielo.br/j/inter/a/SNmc5Kn3BCRDkqHqCdd8KNh/?lang=pt" TargetMode="External"/><Relationship Id="rId5" Type="http://schemas.openxmlformats.org/officeDocument/2006/relationships/hyperlink" Target="mailto:hudsonwalkerpsi@gmail.com" TargetMode="External"/><Relationship Id="rId4" Type="http://schemas.openxmlformats.org/officeDocument/2006/relationships/hyperlink" Target="mailto:kamilamvarq@gmail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1">
            <a:extLst>
              <a:ext uri="{FF2B5EF4-FFF2-40B4-BE49-F238E27FC236}">
                <a16:creationId xmlns:a16="http://schemas.microsoft.com/office/drawing/2014/main" id="{02861A76-219C-4585-813E-028F69C650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4547" y="3190523"/>
            <a:ext cx="22409031" cy="13622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60380" tIns="80193" rIns="160380" bIns="80193" anchor="ctr">
            <a:spAutoFit/>
          </a:bodyPr>
          <a:lstStyle/>
          <a:p>
            <a:pPr algn="ctr" defTabSz="1015468"/>
            <a:r>
              <a:rPr lang="pt-BR" sz="3900" b="1" dirty="0"/>
              <a:t>ROSTOS QUILOMBOLAS: A FACE DA RESISTÊNCIA E OS DESAFIOS DAS POLÍTICAS PÚBLICAS EM PORTALEGRE - RN</a:t>
            </a:r>
            <a:r>
              <a:rPr lang="pt-BR" sz="3900" b="1" baseline="30000" dirty="0"/>
              <a:t> </a:t>
            </a:r>
            <a:r>
              <a:rPr lang="pt-BR" sz="3899" baseline="30000" dirty="0"/>
              <a:t>(1)</a:t>
            </a:r>
            <a:r>
              <a:rPr lang="pt-BR" sz="3899" b="1" dirty="0"/>
              <a:t> </a:t>
            </a:r>
          </a:p>
        </p:txBody>
      </p:sp>
      <p:sp>
        <p:nvSpPr>
          <p:cNvPr id="12" name="Rectangle 36">
            <a:extLst>
              <a:ext uri="{FF2B5EF4-FFF2-40B4-BE49-F238E27FC236}">
                <a16:creationId xmlns:a16="http://schemas.microsoft.com/office/drawing/2014/main" id="{9762D7DB-01FB-43CD-AF9F-2097153DE9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008" y="4876994"/>
            <a:ext cx="22132703" cy="5201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pt-BR" sz="2780" b="1" dirty="0"/>
              <a:t>Yasmin Maia Da Silva</a:t>
            </a:r>
            <a:r>
              <a:rPr lang="pt-BR" sz="2775" baseline="30000" dirty="0"/>
              <a:t>(2)</a:t>
            </a:r>
            <a:r>
              <a:rPr lang="pt-BR" sz="2775" b="1" dirty="0"/>
              <a:t>; </a:t>
            </a:r>
            <a:r>
              <a:rPr lang="pt-BR" sz="2780" b="1" dirty="0"/>
              <a:t>Ana Luiza De Paiva</a:t>
            </a:r>
            <a:r>
              <a:rPr lang="pt-BR" sz="2775" baseline="30000" dirty="0"/>
              <a:t>(3)</a:t>
            </a:r>
            <a:r>
              <a:rPr lang="pt-BR" sz="2775" b="1" dirty="0"/>
              <a:t>; </a:t>
            </a:r>
            <a:r>
              <a:rPr lang="pt-BR" sz="2780" b="1" dirty="0"/>
              <a:t>Kamila Matias Virginio</a:t>
            </a:r>
            <a:r>
              <a:rPr lang="pt-BR" sz="2780" b="1" baseline="30000" dirty="0"/>
              <a:t> </a:t>
            </a:r>
            <a:r>
              <a:rPr lang="pt-BR" sz="2775" baseline="30000" dirty="0"/>
              <a:t>(4)</a:t>
            </a:r>
            <a:r>
              <a:rPr lang="pt-BR" sz="2775" b="1" dirty="0"/>
              <a:t>; </a:t>
            </a:r>
            <a:r>
              <a:rPr lang="pt-BR" sz="2780" b="1" dirty="0"/>
              <a:t>Hudson Walker Simão Carneiro</a:t>
            </a:r>
            <a:r>
              <a:rPr lang="pt-BR" sz="2775" baseline="30000" dirty="0"/>
              <a:t>(5)</a:t>
            </a:r>
            <a:r>
              <a:rPr lang="pt-BR" sz="2775" b="1" dirty="0"/>
              <a:t>.</a:t>
            </a:r>
            <a:endParaRPr lang="pt-BR" sz="2775" b="1" baseline="30000" dirty="0"/>
          </a:p>
        </p:txBody>
      </p:sp>
      <p:sp>
        <p:nvSpPr>
          <p:cNvPr id="13" name="Rectangle 37">
            <a:hlinkClick r:id="" action="ppaction://noaction"/>
            <a:extLst>
              <a:ext uri="{FF2B5EF4-FFF2-40B4-BE49-F238E27FC236}">
                <a16:creationId xmlns:a16="http://schemas.microsoft.com/office/drawing/2014/main" id="{7F0BD91F-E4B8-4951-A636-11F2957178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6599" y="5636952"/>
            <a:ext cx="21005491" cy="27186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pt-BR" sz="3200" baseline="30000" dirty="0"/>
              <a:t>(1) Trabalho desenvolvido no Programa de Iniciação Científica (PIC) da Faculdade Evolução Alto Oeste Potiguar – FACEP, através do projeto de pesquisa: Núcleo de Pesquisa em Políticas Públicas, Psicologia e Territorialidades – (NUPSIT); </a:t>
            </a:r>
          </a:p>
          <a:p>
            <a:pPr algn="ctr"/>
            <a:r>
              <a:rPr lang="pt-BR" sz="3200" baseline="30000" dirty="0"/>
              <a:t>(2) Discente do curso de psicologia; Faculdade Evolução Alto Oeste Potiguar – FACEP; Pau Dos Ferros – Rio Grande Do Norte; </a:t>
            </a:r>
            <a:r>
              <a:rPr lang="pt-BR" sz="3200" baseline="30000" dirty="0">
                <a:hlinkClick r:id="rId2"/>
              </a:rPr>
              <a:t>yasmiinmaia69@gmail.com</a:t>
            </a:r>
            <a:r>
              <a:rPr lang="pt-BR" sz="3200" baseline="30000" dirty="0"/>
              <a:t>; </a:t>
            </a:r>
          </a:p>
          <a:p>
            <a:pPr algn="ctr"/>
            <a:r>
              <a:rPr lang="pt-BR" sz="3200" baseline="30000" dirty="0"/>
              <a:t>(3) Discente do curso de psicologia; Faculdade Evolução Alto Oeste Potiguar – FACEP; Pau Dos Ferros – Rio Grande Do Norte; </a:t>
            </a:r>
            <a:r>
              <a:rPr lang="pt-BR" sz="3200" baseline="30000" dirty="0">
                <a:hlinkClick r:id="rId3"/>
              </a:rPr>
              <a:t>luhanapaiva147@gmail.com</a:t>
            </a:r>
            <a:r>
              <a:rPr lang="pt-BR" sz="3200" baseline="30000" dirty="0"/>
              <a:t>;</a:t>
            </a:r>
          </a:p>
          <a:p>
            <a:pPr algn="ctr"/>
            <a:r>
              <a:rPr lang="pt-BR" sz="3200" baseline="30000" dirty="0"/>
              <a:t>(4) Professora Orientadora; Mestra no PLANDITES/UERN; Graduada em Arquitetura e Urbanismo pela Universidade Federal Rural do </a:t>
            </a:r>
            <a:r>
              <a:rPr lang="pt-BR" sz="3200" baseline="30000" dirty="0" err="1"/>
              <a:t>Semi-árido</a:t>
            </a:r>
            <a:r>
              <a:rPr lang="pt-BR" sz="3200" baseline="30000" dirty="0"/>
              <a:t> (UFERSA); Coordenadora do NUPSIT; </a:t>
            </a:r>
            <a:r>
              <a:rPr lang="pt-BR" sz="3200" baseline="30000" dirty="0">
                <a:hlinkClick r:id="rId4"/>
              </a:rPr>
              <a:t>kamilamvarq@gmail.com</a:t>
            </a:r>
            <a:r>
              <a:rPr lang="pt-BR" sz="3200" baseline="30000" dirty="0"/>
              <a:t> </a:t>
            </a:r>
          </a:p>
          <a:p>
            <a:pPr algn="ctr"/>
            <a:r>
              <a:rPr lang="pt-BR" sz="3200" baseline="30000" dirty="0"/>
              <a:t>(5) Professor Orientador; Mestre em Planejamento e Dinâmicas Territoriais no Semiárido (PLANDITES/UERN); Docente de Psicologia na FACEP; Coordenador do NUPSIT; </a:t>
            </a:r>
            <a:r>
              <a:rPr lang="pt-BR" sz="3200" baseline="30000" dirty="0">
                <a:hlinkClick r:id="rId5"/>
              </a:rPr>
              <a:t>hudsonwalkerpsi@gmail.com</a:t>
            </a:r>
            <a:r>
              <a:rPr lang="pt-BR" sz="3200" baseline="30000" dirty="0"/>
              <a:t> </a:t>
            </a:r>
          </a:p>
        </p:txBody>
      </p:sp>
      <p:sp>
        <p:nvSpPr>
          <p:cNvPr id="43" name="Text Box 50">
            <a:extLst>
              <a:ext uri="{FF2B5EF4-FFF2-40B4-BE49-F238E27FC236}">
                <a16:creationId xmlns:a16="http://schemas.microsoft.com/office/drawing/2014/main" id="{652EF432-FE37-F5DC-E769-867EC21C51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86651" y="8355645"/>
            <a:ext cx="10604822" cy="861774"/>
          </a:xfrm>
          <a:prstGeom prst="rect">
            <a:avLst/>
          </a:prstGeom>
          <a:solidFill>
            <a:srgbClr val="700000"/>
          </a:solidFill>
          <a:ln>
            <a:solidFill>
              <a:srgbClr val="00B0F0"/>
            </a:solidFill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pt-BR" sz="5000" b="1" dirty="0">
                <a:solidFill>
                  <a:schemeClr val="bg1"/>
                </a:solidFill>
                <a:cs typeface="Times New Roman" pitchFamily="18" charset="0"/>
              </a:rPr>
              <a:t>RESUMO</a:t>
            </a:r>
          </a:p>
        </p:txBody>
      </p:sp>
      <p:sp>
        <p:nvSpPr>
          <p:cNvPr id="44" name="CaixaDeTexto 43">
            <a:extLst>
              <a:ext uri="{FF2B5EF4-FFF2-40B4-BE49-F238E27FC236}">
                <a16:creationId xmlns:a16="http://schemas.microsoft.com/office/drawing/2014/main" id="{AFA2FEF0-7548-E589-4E3D-ACBFB16BB889}"/>
              </a:ext>
            </a:extLst>
          </p:cNvPr>
          <p:cNvSpPr txBox="1"/>
          <p:nvPr/>
        </p:nvSpPr>
        <p:spPr>
          <a:xfrm>
            <a:off x="1350412" y="9457235"/>
            <a:ext cx="22770855" cy="20876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700" b="1" dirty="0"/>
              <a:t>Introdução:</a:t>
            </a:r>
            <a:r>
              <a:rPr lang="pt-BR" sz="3700" dirty="0"/>
              <a:t> O presente trabalho discute a realidade das comunidades quilombolas no município de Portalegre, no Rio Grande do Norte, a partir das noções de pertencimento, território e políticas públicas. As comunidades quilombolas, reconhecidas como patrimônio cultural e histórico, têm seus modos de vida profundamente enraizados na relação com a terra e na preservação de tradições ancestrais do povo preto que vivenciou as marcas da colonização. No entanto, ainda enfrentam desafios significativos quanto à efetivação de políticas públicas que garantam seus direitos constitucionais, como os de manutenção de suas tradições e preservação identitária. (Almeida &amp; Nascimento, 2022). O trabalho justifica-se relevante a nível académico, social e cultural, a fim de contribuir com pesquisas que fortaleçam a cultura ancestral das comunidades quilombolas, além de fortalecer a identidade do povo preto no interior do Rio Grande Do Norte. (Ferreira </a:t>
            </a:r>
            <a:r>
              <a:rPr lang="pt-BR" sz="3700" i="1" dirty="0"/>
              <a:t>et al,.</a:t>
            </a:r>
            <a:r>
              <a:rPr lang="pt-BR" sz="3700" dirty="0"/>
              <a:t> 2025).  Desse modo, o </a:t>
            </a:r>
            <a:r>
              <a:rPr lang="pt-BR" sz="3700" b="1" dirty="0"/>
              <a:t>objetivo</a:t>
            </a:r>
            <a:r>
              <a:rPr lang="pt-BR" sz="3700" dirty="0"/>
              <a:t> deste estudo busca compreender “qual é a cara do quilombola” na contemporaneidade, questionando como se constrói sua identidade coletiva diante de pressões externas, da invisibilidade social e das dificuldades no acesso a serviços básicos, como os de saúde mental e expansão cultural e territorial. </a:t>
            </a:r>
            <a:r>
              <a:rPr lang="pt-BR" sz="3700" b="1" dirty="0"/>
              <a:t>Metodologia: </a:t>
            </a:r>
            <a:r>
              <a:rPr lang="pt-BR" sz="3700" dirty="0"/>
              <a:t>Trata-se de uma revisão bibliográfica, de caráter qualitativo, baseada em artigos publicados na </a:t>
            </a:r>
            <a:r>
              <a:rPr lang="pt-BR" sz="3700" dirty="0" err="1"/>
              <a:t>Scielo</a:t>
            </a:r>
            <a:r>
              <a:rPr lang="pt-BR" sz="3700" dirty="0"/>
              <a:t>, e periódicos acadêmicos, especialmente nos períodos de 2021 à 2025 Foram utilizados os descritores pertencimento, território e políticas públicas, buscando compreender as produções recentes sobre as comunidades quilombolas no município de Portalegre/RN. </a:t>
            </a:r>
            <a:r>
              <a:rPr lang="pt-BR" sz="3700" b="1" dirty="0"/>
              <a:t>Resultados e discussões: </a:t>
            </a:r>
            <a:r>
              <a:rPr lang="pt-BR" sz="3700" dirty="0"/>
              <a:t>Ao relacionar pertencimento, território e políticas públicas, evidencia-se que a luta das comunidades quilombolas vai além da preservação cultural: revelam que o pertencimento e o território são elementos centrais na construção da identidade quilombola, representando laços de memória e resistência. O estudo ainda ressalta que, embora haja avanços legais, como a titulação de terras quilombolas previstas pela Constituição de 1988, persistem entraves políticos e burocráticos que dificultam a efetivação dos direitos dessas comunidades. </a:t>
            </a:r>
            <a:r>
              <a:rPr lang="pt-BR" sz="3700" b="1" dirty="0"/>
              <a:t>Conclusão: </a:t>
            </a:r>
            <a:r>
              <a:rPr lang="pt-BR" sz="3700" dirty="0"/>
              <a:t>Por fim, as comunidades quilombolas de Portalegre/RN seguem reafirmando sua identidade por meio da resistência cultural e do vínculo com o território. Assim, este trabalho busca contribuir para o debate acerca da valorização e do fortalecimento destes territórios, destacando a urgência de políticas públicas inclusivas que promovam justiça social e respeito à diversidade.</a:t>
            </a:r>
          </a:p>
          <a:p>
            <a:pPr>
              <a:lnSpc>
                <a:spcPct val="115000"/>
              </a:lnSpc>
            </a:pPr>
            <a:r>
              <a:rPr lang="pt-BR" sz="37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PALAVRAS-CHAVE</a:t>
            </a:r>
            <a:r>
              <a:rPr lang="pt-BR" sz="37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pt-BR" sz="37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pt-BR" sz="37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Território; Pertencimento; Ancestralidade.</a:t>
            </a:r>
            <a:endParaRPr lang="pt-BR" sz="370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endParaRPr lang="pt-BR" sz="370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pt-BR" sz="3700" b="1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REFERÊNCIAS</a:t>
            </a:r>
            <a:r>
              <a:rPr lang="pt-BR" sz="3700" b="1" kern="1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r>
              <a:rPr lang="pt-BR" sz="3700" dirty="0"/>
              <a:t>ALMEIDA, M. R. G. DE.; NASCIMENTO, E. F. </a:t>
            </a:r>
            <a:r>
              <a:rPr lang="pt-BR" sz="3700" dirty="0" err="1"/>
              <a:t>DO..Ocupação</a:t>
            </a:r>
            <a:r>
              <a:rPr lang="pt-BR" sz="3700" dirty="0"/>
              <a:t>, produção e resistência: terras quilombolas e o lento caminho das titulações. </a:t>
            </a:r>
            <a:r>
              <a:rPr lang="pt-BR" sz="3700" b="1" dirty="0"/>
              <a:t>Interações (Campo Grande)</a:t>
            </a:r>
            <a:r>
              <a:rPr lang="pt-BR" sz="3700" dirty="0"/>
              <a:t>, v. 23, n. 4, p. 945–958, out. 2022. Disponível em:</a:t>
            </a:r>
            <a:r>
              <a:rPr lang="pt-BR" sz="3700" u="sng" dirty="0">
                <a:hlinkClick r:id="rId6"/>
              </a:rPr>
              <a:t> https://www.scielo.br/j/</a:t>
            </a:r>
            <a:r>
              <a:rPr lang="pt-BR" sz="3700" u="sng" dirty="0" err="1">
                <a:hlinkClick r:id="rId6"/>
              </a:rPr>
              <a:t>inter</a:t>
            </a:r>
            <a:r>
              <a:rPr lang="pt-BR" sz="3700" u="sng" dirty="0">
                <a:hlinkClick r:id="rId6"/>
              </a:rPr>
              <a:t>/a/SNmc5Kn3BCRDkqHqCdd8KNh/?</a:t>
            </a:r>
            <a:r>
              <a:rPr lang="pt-BR" sz="3700" u="sng" dirty="0" err="1">
                <a:hlinkClick r:id="rId6"/>
              </a:rPr>
              <a:t>lang</a:t>
            </a:r>
            <a:r>
              <a:rPr lang="pt-BR" sz="3700" u="sng" dirty="0">
                <a:hlinkClick r:id="rId6"/>
              </a:rPr>
              <a:t>=</a:t>
            </a:r>
            <a:r>
              <a:rPr lang="pt-BR" sz="3700" u="sng" dirty="0" err="1">
                <a:hlinkClick r:id="rId6"/>
              </a:rPr>
              <a:t>pt</a:t>
            </a:r>
            <a:r>
              <a:rPr lang="pt-BR" sz="3700" dirty="0"/>
              <a:t>. Acesso em: 3 nov. 2025</a:t>
            </a:r>
          </a:p>
          <a:p>
            <a:r>
              <a:rPr lang="pt-BR" sz="3700" dirty="0"/>
              <a:t>FERREIRA, J. M. et al. Territórios de resistência: identidade e cultura em comunidades quilombolas e indígenas. </a:t>
            </a:r>
            <a:r>
              <a:rPr lang="pt-BR" sz="3700" dirty="0" err="1"/>
              <a:t>Aracê</a:t>
            </a:r>
            <a:r>
              <a:rPr lang="pt-BR" sz="3700" dirty="0"/>
              <a:t>, [S. l.], v. 7, n. 1, p. 4127–4140, 2025. DOI: 10.56238/arev7n1-243. Disponível em:</a:t>
            </a:r>
            <a:r>
              <a:rPr lang="pt-BR" sz="3700" u="sng" dirty="0">
                <a:hlinkClick r:id="rId7"/>
              </a:rPr>
              <a:t> https://periodicos.newsciencepubl.com/</a:t>
            </a:r>
            <a:r>
              <a:rPr lang="pt-BR" sz="3700" u="sng" dirty="0" err="1">
                <a:hlinkClick r:id="rId7"/>
              </a:rPr>
              <a:t>arace</a:t>
            </a:r>
            <a:r>
              <a:rPr lang="pt-BR" sz="3700" u="sng" dirty="0">
                <a:hlinkClick r:id="rId7"/>
              </a:rPr>
              <a:t>/</a:t>
            </a:r>
            <a:r>
              <a:rPr lang="pt-BR" sz="3700" u="sng" dirty="0" err="1">
                <a:hlinkClick r:id="rId7"/>
              </a:rPr>
              <a:t>article</a:t>
            </a:r>
            <a:r>
              <a:rPr lang="pt-BR" sz="3700" u="sng" dirty="0">
                <a:hlinkClick r:id="rId7"/>
              </a:rPr>
              <a:t>/</a:t>
            </a:r>
            <a:r>
              <a:rPr lang="pt-BR" sz="3700" u="sng" dirty="0" err="1">
                <a:hlinkClick r:id="rId7"/>
              </a:rPr>
              <a:t>view</a:t>
            </a:r>
            <a:r>
              <a:rPr lang="pt-BR" sz="3700" u="sng" dirty="0">
                <a:hlinkClick r:id="rId7"/>
              </a:rPr>
              <a:t>/3058</a:t>
            </a:r>
            <a:r>
              <a:rPr lang="pt-BR" sz="3700" dirty="0"/>
              <a:t>. Acesso em: 3 nov. 2025.</a:t>
            </a:r>
          </a:p>
          <a:p>
            <a:pPr>
              <a:lnSpc>
                <a:spcPct val="115000"/>
              </a:lnSpc>
            </a:pPr>
            <a:endParaRPr lang="pt-BR" sz="3700" b="1" dirty="0">
              <a:solidFill>
                <a:srgbClr val="FF0000"/>
              </a:solidFill>
              <a:latin typeface="+mn-lt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6373297"/>
      </p:ext>
    </p:extLst>
  </p:cSld>
  <p:clrMapOvr>
    <a:masterClrMapping/>
  </p:clrMapOvr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211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8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211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8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2196</TotalTime>
  <Words>813</Words>
  <Application>Microsoft Office PowerPoint</Application>
  <PresentationFormat>Personalizar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Design padrão</vt:lpstr>
      <vt:lpstr>Apresentação do PowerPoint</vt:lpstr>
    </vt:vector>
  </TitlesOfParts>
  <Company>UFC - Universidade Federal do Ceará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Prof. Fernando Pinheiro</dc:creator>
  <cp:lastModifiedBy>Paulo Vinicius</cp:lastModifiedBy>
  <cp:revision>102</cp:revision>
  <dcterms:created xsi:type="dcterms:W3CDTF">2009-08-05T17:04:46Z</dcterms:created>
  <dcterms:modified xsi:type="dcterms:W3CDTF">2025-11-10T18:38:36Z</dcterms:modified>
</cp:coreProperties>
</file>